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469" r:id="rId3"/>
    <p:sldId id="470" r:id="rId4"/>
    <p:sldId id="257" r:id="rId5"/>
    <p:sldId id="471" r:id="rId6"/>
    <p:sldId id="472" r:id="rId7"/>
    <p:sldId id="478" r:id="rId8"/>
    <p:sldId id="479" r:id="rId9"/>
    <p:sldId id="484" r:id="rId10"/>
    <p:sldId id="485" r:id="rId11"/>
    <p:sldId id="483" r:id="rId12"/>
    <p:sldId id="442" r:id="rId13"/>
    <p:sldId id="443" r:id="rId14"/>
    <p:sldId id="439" r:id="rId15"/>
    <p:sldId id="440" r:id="rId16"/>
    <p:sldId id="441" r:id="rId17"/>
    <p:sldId id="460" r:id="rId18"/>
    <p:sldId id="447" r:id="rId19"/>
    <p:sldId id="481" r:id="rId20"/>
    <p:sldId id="480" r:id="rId21"/>
    <p:sldId id="448" r:id="rId22"/>
    <p:sldId id="486" r:id="rId23"/>
    <p:sldId id="491" r:id="rId24"/>
    <p:sldId id="459" r:id="rId25"/>
    <p:sldId id="465" r:id="rId26"/>
    <p:sldId id="425" r:id="rId27"/>
    <p:sldId id="282" r:id="rId28"/>
    <p:sldId id="474" r:id="rId29"/>
    <p:sldId id="458" r:id="rId30"/>
    <p:sldId id="462" r:id="rId31"/>
    <p:sldId id="467" r:id="rId32"/>
    <p:sldId id="499" r:id="rId33"/>
    <p:sldId id="445" r:id="rId34"/>
    <p:sldId id="264" r:id="rId35"/>
    <p:sldId id="453" r:id="rId36"/>
    <p:sldId id="476" r:id="rId37"/>
    <p:sldId id="477" r:id="rId38"/>
    <p:sldId id="454" r:id="rId39"/>
    <p:sldId id="455" r:id="rId40"/>
    <p:sldId id="456" r:id="rId41"/>
    <p:sldId id="450" r:id="rId42"/>
    <p:sldId id="449" r:id="rId43"/>
    <p:sldId id="457" r:id="rId44"/>
    <p:sldId id="46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Tannock" initials="CT" lastIdx="1" clrIdx="0">
    <p:extLst>
      <p:ext uri="{19B8F6BF-5375-455C-9EA6-DF929625EA0E}">
        <p15:presenceInfo xmlns:p15="http://schemas.microsoft.com/office/powerpoint/2012/main" userId="S::christopher.tannock@ubc365.onmicrosoft.com::1df09de2-8400-45de-8bb0-0fe2dc0aa3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08"/>
    <p:restoredTop sz="69890" autoAdjust="0"/>
  </p:normalViewPr>
  <p:slideViewPr>
    <p:cSldViewPr snapToGrid="0" snapToObjects="1">
      <p:cViewPr varScale="1">
        <p:scale>
          <a:sx n="86" d="100"/>
          <a:sy n="86" d="100"/>
        </p:scale>
        <p:origin x="1376"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kai\Desktop\Nepal\Composition-of-Household-Solid-Waste-csv.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tannock\Downloads\Composition-of-industrial-waste-csv.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1800" b="1" dirty="0">
                <a:solidFill>
                  <a:schemeClr val="tx1"/>
                </a:solidFill>
                <a:effectLst/>
              </a:rPr>
              <a:t>Composition of household wastes (Kathmandu MPC)</a:t>
            </a:r>
            <a:endParaRPr lang="en-US" b="1" dirty="0">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en-GB" dirty="0"/>
          </a:p>
        </c:rich>
      </c:tx>
      <c:layout>
        <c:manualLayout>
          <c:xMode val="edge"/>
          <c:yMode val="edge"/>
          <c:x val="0.41550948823420963"/>
          <c:y val="0.1446204066412514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manualLayout>
          <c:layoutTarget val="inner"/>
          <c:xMode val="edge"/>
          <c:yMode val="edge"/>
          <c:x val="0.40840290853636685"/>
          <c:y val="0.28004394243795561"/>
          <c:w val="0.42194027060389572"/>
          <c:h val="0.6106048183475549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69D-4BD6-B700-FE49A8020E0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69D-4BD6-B700-FE49A8020E0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69D-4BD6-B700-FE49A8020E0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69D-4BD6-B700-FE49A8020E0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69D-4BD6-B700-FE49A8020E0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69D-4BD6-B700-FE49A8020E0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69D-4BD6-B700-FE49A8020E0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69D-4BD6-B700-FE49A8020E02}"/>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 1 - Composition-of-Househ'!$B$275:$B$282</c:f>
              <c:strCache>
                <c:ptCount val="8"/>
                <c:pt idx="0">
                  <c:v>Organic Waste</c:v>
                </c:pt>
                <c:pt idx="1">
                  <c:v>Plastics</c:v>
                </c:pt>
                <c:pt idx="2">
                  <c:v>Paper and PaperProducts</c:v>
                </c:pt>
                <c:pt idx="3">
                  <c:v>Glass</c:v>
                </c:pt>
                <c:pt idx="4">
                  <c:v>Metals</c:v>
                </c:pt>
                <c:pt idx="5">
                  <c:v>Textiles</c:v>
                </c:pt>
                <c:pt idx="6">
                  <c:v>Rubber and Leather</c:v>
                </c:pt>
                <c:pt idx="7">
                  <c:v>Others</c:v>
                </c:pt>
              </c:strCache>
            </c:strRef>
          </c:cat>
          <c:val>
            <c:numRef>
              <c:f>'Sheet 1 - Composition-of-Househ'!$C$275:$C$282</c:f>
              <c:numCache>
                <c:formatCode>General</c:formatCode>
                <c:ptCount val="8"/>
                <c:pt idx="0">
                  <c:v>64.239999999999995</c:v>
                </c:pt>
                <c:pt idx="1">
                  <c:v>15.96</c:v>
                </c:pt>
                <c:pt idx="2">
                  <c:v>8.66</c:v>
                </c:pt>
                <c:pt idx="3">
                  <c:v>3.75</c:v>
                </c:pt>
                <c:pt idx="4">
                  <c:v>1.72</c:v>
                </c:pt>
                <c:pt idx="5">
                  <c:v>3.4</c:v>
                </c:pt>
                <c:pt idx="6">
                  <c:v>1.1200000000000001</c:v>
                </c:pt>
                <c:pt idx="7">
                  <c:v>1.1499999999999999</c:v>
                </c:pt>
              </c:numCache>
            </c:numRef>
          </c:val>
          <c:extLst>
            <c:ext xmlns:c16="http://schemas.microsoft.com/office/drawing/2014/chart" uri="{C3380CC4-5D6E-409C-BE32-E72D297353CC}">
              <c16:uniqueId val="{00000010-F69D-4BD6-B700-FE49A8020E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Composition of Industrial Waste (</a:t>
            </a:r>
            <a:r>
              <a:rPr lang="en-US" sz="1600" b="1" i="0" u="none" strike="noStrike" baseline="0" dirty="0">
                <a:solidFill>
                  <a:schemeClr val="tx1"/>
                </a:solidFill>
                <a:effectLst/>
              </a:rPr>
              <a:t>Kathmandu MPC )</a:t>
            </a:r>
            <a:r>
              <a:rPr lang="en-US" sz="1600" b="1" baseline="0" dirty="0">
                <a:solidFill>
                  <a:schemeClr val="tx1"/>
                </a:solidFill>
              </a:rPr>
              <a:t> </a:t>
            </a:r>
            <a:endParaRPr lang="en-US" sz="1600" b="1" dirty="0">
              <a:solidFill>
                <a:schemeClr val="tx1"/>
              </a:solidFill>
            </a:endParaRPr>
          </a:p>
        </c:rich>
      </c:tx>
      <c:layout>
        <c:manualLayout>
          <c:xMode val="edge"/>
          <c:yMode val="edge"/>
          <c:x val="0.41573710208265718"/>
          <c:y val="8.769907066288802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6918638778341367"/>
          <c:y val="0.16189905087714204"/>
          <c:w val="0.46929662064495786"/>
          <c:h val="0.8002919177724371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88-426E-A33F-89B36BD938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88-426E-A33F-89B36BD938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88-426E-A33F-89B36BD9384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788-426E-A33F-89B36BD9384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788-426E-A33F-89B36BD9384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788-426E-A33F-89B36BD9384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788-426E-A33F-89B36BD9384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788-426E-A33F-89B36BD9384C}"/>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'Composition-of-industrial-waste'!$B$274:$B$281</c:f>
              <c:strCache>
                <c:ptCount val="8"/>
                <c:pt idx="0">
                  <c:v>Organic Waste</c:v>
                </c:pt>
                <c:pt idx="1">
                  <c:v>Plastics</c:v>
                </c:pt>
                <c:pt idx="2">
                  <c:v>Paper and Paper Products</c:v>
                </c:pt>
                <c:pt idx="3">
                  <c:v>Glass</c:v>
                </c:pt>
                <c:pt idx="4">
                  <c:v>Metals</c:v>
                </c:pt>
                <c:pt idx="5">
                  <c:v>Textiles</c:v>
                </c:pt>
                <c:pt idx="6">
                  <c:v>Rubber and Leather</c:v>
                </c:pt>
                <c:pt idx="7">
                  <c:v>Others</c:v>
                </c:pt>
              </c:strCache>
            </c:strRef>
          </c:cat>
          <c:val>
            <c:numRef>
              <c:f>'Composition-of-industrial-waste'!$C$274:$C$281</c:f>
              <c:numCache>
                <c:formatCode>General</c:formatCode>
                <c:ptCount val="8"/>
                <c:pt idx="0">
                  <c:v>20.29</c:v>
                </c:pt>
                <c:pt idx="1">
                  <c:v>24.55</c:v>
                </c:pt>
                <c:pt idx="2">
                  <c:v>44.28</c:v>
                </c:pt>
                <c:pt idx="3">
                  <c:v>1.37</c:v>
                </c:pt>
                <c:pt idx="4">
                  <c:v>1.1299999999999999</c:v>
                </c:pt>
                <c:pt idx="5">
                  <c:v>3.89</c:v>
                </c:pt>
                <c:pt idx="6">
                  <c:v>1.1399999999999999</c:v>
                </c:pt>
                <c:pt idx="7">
                  <c:v>3.35</c:v>
                </c:pt>
              </c:numCache>
            </c:numRef>
          </c:val>
          <c:extLst>
            <c:ext xmlns:c16="http://schemas.microsoft.com/office/drawing/2014/chart" uri="{C3380CC4-5D6E-409C-BE32-E72D297353CC}">
              <c16:uniqueId val="{00000010-5788-426E-A33F-89B36BD938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2234343207235"/>
          <c:y val="0.1281153107313712"/>
          <c:w val="0.54638633934958603"/>
          <c:h val="0.8707032380025162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49-415D-A332-3C224AFA9F7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349-415D-A332-3C224AFA9F7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349-415D-A332-3C224AFA9F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349-415D-A332-3C224AFA9F7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349-415D-A332-3C224AFA9F7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349-415D-A332-3C224AFA9F7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349-415D-A332-3C224AFA9F7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349-415D-A332-3C224AFA9F7B}"/>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'Composition-of-commercial-waste'!$B$274:$B$281</c:f>
              <c:strCache>
                <c:ptCount val="8"/>
                <c:pt idx="0">
                  <c:v>Organic Waste</c:v>
                </c:pt>
                <c:pt idx="1">
                  <c:v>Plastics</c:v>
                </c:pt>
                <c:pt idx="2">
                  <c:v>Paper and Paper Products</c:v>
                </c:pt>
                <c:pt idx="3">
                  <c:v>Glass</c:v>
                </c:pt>
                <c:pt idx="4">
                  <c:v>Metals</c:v>
                </c:pt>
                <c:pt idx="5">
                  <c:v>Textiles</c:v>
                </c:pt>
                <c:pt idx="6">
                  <c:v>Rubber and Leather</c:v>
                </c:pt>
                <c:pt idx="7">
                  <c:v>Others</c:v>
                </c:pt>
              </c:strCache>
            </c:strRef>
          </c:cat>
          <c:val>
            <c:numRef>
              <c:f>'Composition-of-commercial-waste'!$C$274:$C$281</c:f>
              <c:numCache>
                <c:formatCode>General</c:formatCode>
                <c:ptCount val="8"/>
                <c:pt idx="0">
                  <c:v>45.44</c:v>
                </c:pt>
                <c:pt idx="1">
                  <c:v>24.29</c:v>
                </c:pt>
                <c:pt idx="2">
                  <c:v>23.29</c:v>
                </c:pt>
                <c:pt idx="3">
                  <c:v>2.86</c:v>
                </c:pt>
                <c:pt idx="4">
                  <c:v>2.65</c:v>
                </c:pt>
                <c:pt idx="5">
                  <c:v>1.03</c:v>
                </c:pt>
                <c:pt idx="6">
                  <c:v>0</c:v>
                </c:pt>
                <c:pt idx="7">
                  <c:v>0.45</c:v>
                </c:pt>
              </c:numCache>
            </c:numRef>
          </c:val>
          <c:extLst>
            <c:ext xmlns:c16="http://schemas.microsoft.com/office/drawing/2014/chart" uri="{C3380CC4-5D6E-409C-BE32-E72D297353CC}">
              <c16:uniqueId val="{00000010-5349-415D-A332-3C224AFA9F7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84127155704651513"/>
          <c:y val="0.58902446078802795"/>
          <c:w val="0.14372813922316571"/>
          <c:h val="0.41097553921197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Method of Disposal</a:t>
            </a:r>
            <a:r>
              <a:rPr lang="en-US" baseline="0" dirty="0"/>
              <a:t> (household)</a:t>
            </a:r>
            <a:endParaRPr lang="en-US" dirty="0"/>
          </a:p>
        </c:rich>
      </c:tx>
      <c:layout>
        <c:manualLayout>
          <c:xMode val="edge"/>
          <c:yMode val="edge"/>
          <c:x val="0.28797968278387859"/>
          <c:y val="4.7455763462668839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0243833134257921"/>
          <c:y val="0.18845916773540966"/>
          <c:w val="0.58061704336173237"/>
          <c:h val="0.81034135981801425"/>
        </c:manualLayout>
      </c:layout>
      <c:pieChart>
        <c:varyColors val="1"/>
        <c:ser>
          <c:idx val="0"/>
          <c:order val="0"/>
          <c:tx>
            <c:strRef>
              <c:f>Sheet1!$B$1</c:f>
              <c:strCache>
                <c:ptCount val="1"/>
                <c:pt idx="0">
                  <c:v>Method of Disposal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0384-4861-9D6C-ACCED2A62CE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0384-4861-9D6C-ACCED2A62CE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0384-4861-9D6C-ACCED2A62CED}"/>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0384-4861-9D6C-ACCED2A62CED}"/>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0384-4861-9D6C-ACCED2A62CED}"/>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0384-4861-9D6C-ACCED2A62CED}"/>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D-0384-4861-9D6C-ACCED2A62CED}"/>
              </c:ext>
            </c:extLst>
          </c:dPt>
          <c:dLbls>
            <c:dLbl>
              <c:idx val="0"/>
              <c:tx>
                <c:rich>
                  <a:bodyPr/>
                  <a:lstStyle/>
                  <a:p>
                    <a:fld id="{577DC35F-0994-A04B-9DD4-E05F1D9A13BE}" type="CATEGORYNAME">
                      <a:rPr lang="en-US"/>
                      <a:pPr/>
                      <a:t>[CATEGORY NAME]</a:t>
                    </a:fld>
                    <a:r>
                      <a:rPr lang="en-US" baseline="0" dirty="0"/>
                      <a:t>, </a:t>
                    </a:r>
                    <a:fld id="{B1F64AEF-7442-7F4E-8F6C-24F9ED749D77}" type="VALUE">
                      <a:rPr lang="en-US" baseline="0"/>
                      <a:pPr/>
                      <a:t>[VALUE]</a:t>
                    </a:fld>
                    <a:r>
                      <a:rPr lang="en-US" baseline="0"/>
                      <a:t>,</a:t>
                    </a:r>
                  </a:p>
                </c:rich>
              </c:tx>
              <c:dLblPos val="in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384-4861-9D6C-ACCED2A62CED}"/>
                </c:ext>
              </c:extLst>
            </c:dLbl>
            <c:dLbl>
              <c:idx val="1"/>
              <c:tx>
                <c:rich>
                  <a:bodyPr/>
                  <a:lstStyle/>
                  <a:p>
                    <a:fld id="{BFAB10F3-3F13-B34A-8C01-54AD88EF3801}" type="CATEGORYNAME">
                      <a:rPr lang="en-US"/>
                      <a:pPr/>
                      <a:t>[CATEGORY NAME]</a:t>
                    </a:fld>
                    <a:r>
                      <a:rPr lang="en-US" baseline="0"/>
                      <a:t>, </a:t>
                    </a:r>
                    <a:fld id="{A769ACFA-43CF-5247-888F-7447D953A4BE}" type="VALUE">
                      <a:rPr lang="en-US" baseline="0" smtClean="0"/>
                      <a:pPr/>
                      <a:t>[VALUE]</a:t>
                    </a:fld>
                    <a:endParaRPr lang="en-US" baseline="0"/>
                  </a:p>
                </c:rich>
              </c:tx>
              <c:dLblPos val="in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384-4861-9D6C-ACCED2A62CED}"/>
                </c:ext>
              </c:extLst>
            </c:dLbl>
            <c:dLbl>
              <c:idx val="2"/>
              <c:tx>
                <c:rich>
                  <a:bodyPr/>
                  <a:lstStyle/>
                  <a:p>
                    <a:fld id="{FCBAA2FB-2525-5441-812E-075681CE1A44}" type="CATEGORYNAME">
                      <a:rPr lang="en-US"/>
                      <a:pPr/>
                      <a:t>[CATEGORY NAME]</a:t>
                    </a:fld>
                    <a:r>
                      <a:rPr lang="en-US" baseline="0" dirty="0"/>
                      <a:t>, </a:t>
                    </a:r>
                    <a:fld id="{303CFA44-0BB3-D845-824B-7193B0AD9967}" type="VALUE">
                      <a:rPr lang="en-US" baseline="0"/>
                      <a:pPr/>
                      <a:t>[VALUE]</a:t>
                    </a:fld>
                    <a:r>
                      <a:rPr lang="en-US" baseline="0"/>
                      <a:t>,</a:t>
                    </a:r>
                  </a:p>
                </c:rich>
              </c:tx>
              <c:dLblPos val="in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384-4861-9D6C-ACCED2A62CED}"/>
                </c:ext>
              </c:extLst>
            </c:dLbl>
            <c:dLbl>
              <c:idx val="3"/>
              <c:tx>
                <c:rich>
                  <a:bodyPr/>
                  <a:lstStyle/>
                  <a:p>
                    <a:fld id="{879B4D18-89E5-CE47-8876-11EF19507DA4}" type="CATEGORYNAME">
                      <a:rPr lang="en-US"/>
                      <a:pPr/>
                      <a:t>[CATEGORY NAME]</a:t>
                    </a:fld>
                    <a:r>
                      <a:rPr lang="en-US" baseline="0"/>
                      <a:t>, </a:t>
                    </a:r>
                    <a:fld id="{F203B9C0-3399-4843-A360-6FEB86D79308}" type="VALUE">
                      <a:rPr lang="en-US" baseline="0" smtClean="0"/>
                      <a:pPr/>
                      <a:t>[VALUE]</a:t>
                    </a:fld>
                    <a:endParaRPr lang="en-US" baseline="0"/>
                  </a:p>
                </c:rich>
              </c:tx>
              <c:dLblPos val="in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384-4861-9D6C-ACCED2A62CED}"/>
                </c:ext>
              </c:extLst>
            </c:dLbl>
            <c:dLbl>
              <c:idx val="4"/>
              <c:tx>
                <c:rich>
                  <a:bodyPr/>
                  <a:lstStyle/>
                  <a:p>
                    <a:fld id="{36FD9F52-6AE7-8E48-BB0B-96D362AAA086}" type="CATEGORYNAME">
                      <a:rPr lang="en-US"/>
                      <a:pPr/>
                      <a:t>[CATEGORY NAME]</a:t>
                    </a:fld>
                    <a:r>
                      <a:rPr lang="en-US" baseline="0"/>
                      <a:t>, </a:t>
                    </a:r>
                    <a:fld id="{2C2B3428-E0F1-C541-99F9-FB15D22DE8AD}" type="VALUE">
                      <a:rPr lang="en-US" baseline="0" smtClean="0"/>
                      <a:pPr/>
                      <a:t>[VALUE]</a:t>
                    </a:fld>
                    <a:endParaRPr lang="en-US" baseline="0"/>
                  </a:p>
                </c:rich>
              </c:tx>
              <c:dLblPos val="in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384-4861-9D6C-ACCED2A62CED}"/>
                </c:ext>
              </c:extLst>
            </c:dLbl>
            <c:dLbl>
              <c:idx val="5"/>
              <c:layout>
                <c:manualLayout>
                  <c:x val="-1.2806348425196888E-2"/>
                  <c:y val="2.5813794109069699E-2"/>
                </c:manualLayout>
              </c:layout>
              <c:tx>
                <c:rich>
                  <a:bodyPr/>
                  <a:lstStyle/>
                  <a:p>
                    <a:fld id="{7BE46DA2-B9C5-0E46-A25C-07E2B9FCDAED}" type="CATEGORYNAME">
                      <a:rPr lang="en-US" smtClean="0"/>
                      <a:pPr/>
                      <a:t>[CATEGORY NAME]</a:t>
                    </a:fld>
                    <a:r>
                      <a:rPr lang="en-US" baseline="0" dirty="0"/>
                      <a:t>, </a:t>
                    </a:r>
                    <a:fld id="{26FD649E-273B-AB47-9D2E-F9906797D4AF}"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384-4861-9D6C-ACCED2A62CED}"/>
                </c:ext>
              </c:extLst>
            </c:dLbl>
            <c:dLbl>
              <c:idx val="6"/>
              <c:layout>
                <c:manualLayout>
                  <c:x val="1.5254511154855642E-2"/>
                  <c:y val="1.9145523476232121E-2"/>
                </c:manualLayout>
              </c:layout>
              <c:tx>
                <c:rich>
                  <a:bodyPr/>
                  <a:lstStyle/>
                  <a:p>
                    <a:fld id="{B3582214-D069-0F43-9BBB-FFA9082D12CC}" type="CATEGORYNAME">
                      <a:rPr lang="en-US"/>
                      <a:pPr/>
                      <a:t>[CATEGORY NAME]</a:t>
                    </a:fld>
                    <a:r>
                      <a:rPr lang="en-US" baseline="0" dirty="0"/>
                      <a:t>, </a:t>
                    </a:r>
                    <a:fld id="{AE81CCF0-A471-594A-A996-29BEE69E7FFD}" type="VALUE">
                      <a:rPr lang="en-US" baseline="0"/>
                      <a:pPr/>
                      <a:t>[VALUE]</a:t>
                    </a:fld>
                    <a:r>
                      <a:rPr lang="en-US" baseline="0" dirty="0"/>
                      <a:t>, </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0384-4861-9D6C-ACCED2A62CED}"/>
                </c:ext>
              </c:extLst>
            </c:dLbl>
            <c:spPr>
              <a:noFill/>
              <a:ln>
                <a:noFill/>
              </a:ln>
              <a:effectLst/>
            </c:spPr>
            <c:txPr>
              <a:bodyPr rot="0" spcFirstLastPara="1" vertOverflow="ellipsis" vert="horz" wrap="square" lIns="38100" tIns="19050" rIns="38100" bIns="19050" anchor="ctr" anchorCtr="1">
                <a:spAutoFit/>
              </a:bodyPr>
              <a:lstStyle/>
              <a:p>
                <a:pPr>
                  <a:defRPr sz="1607" b="0" i="0" u="none" strike="noStrike" kern="1200" baseline="0">
                    <a:solidFill>
                      <a:schemeClr val="tx2"/>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Sheet1!$A$2:$A$8</c:f>
              <c:strCache>
                <c:ptCount val="7"/>
                <c:pt idx="0">
                  <c:v>Road corridor</c:v>
                </c:pt>
                <c:pt idx="1">
                  <c:v>Dustbins</c:v>
                </c:pt>
                <c:pt idx="2">
                  <c:v>Open area</c:v>
                </c:pt>
                <c:pt idx="3">
                  <c:v>Burning</c:v>
                </c:pt>
                <c:pt idx="4">
                  <c:v>Own premises</c:v>
                </c:pt>
                <c:pt idx="5">
                  <c:v>Designated location</c:v>
                </c:pt>
                <c:pt idx="6">
                  <c:v>Drains</c:v>
                </c:pt>
              </c:strCache>
            </c:strRef>
          </c:cat>
          <c:val>
            <c:numRef>
              <c:f>Sheet1!$B$2:$B$8</c:f>
              <c:numCache>
                <c:formatCode>0%</c:formatCode>
                <c:ptCount val="7"/>
                <c:pt idx="0">
                  <c:v>0.31</c:v>
                </c:pt>
                <c:pt idx="1">
                  <c:v>0.13</c:v>
                </c:pt>
                <c:pt idx="2">
                  <c:v>0.28000000000000003</c:v>
                </c:pt>
                <c:pt idx="3">
                  <c:v>0.13</c:v>
                </c:pt>
                <c:pt idx="4">
                  <c:v>0.1</c:v>
                </c:pt>
                <c:pt idx="5">
                  <c:v>0.02</c:v>
                </c:pt>
                <c:pt idx="6">
                  <c:v>0.03</c:v>
                </c:pt>
              </c:numCache>
            </c:numRef>
          </c:val>
          <c:extLst>
            <c:ext xmlns:c16="http://schemas.microsoft.com/office/drawing/2014/chart" uri="{C3380CC4-5D6E-409C-BE32-E72D297353CC}">
              <c16:uniqueId val="{0000000E-0384-4861-9D6C-ACCED2A62CE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78359561969685998"/>
          <c:y val="0.57938640771620176"/>
          <c:w val="0.14833933159320353"/>
          <c:h val="0.4075011017417414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F7361F-6028-4651-BC6A-08D3583EF8C1}"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48F31A15-2170-4E3A-BE5E-112526179F9F}">
      <dgm:prSet/>
      <dgm:spPr/>
      <dgm:t>
        <a:bodyPr/>
        <a:lstStyle/>
        <a:p>
          <a:r>
            <a:rPr lang="ja-JP"/>
            <a:t>・</a:t>
          </a:r>
          <a:r>
            <a:rPr lang="en-US" dirty="0"/>
            <a:t>Black Soldier Fly composting</a:t>
          </a:r>
        </a:p>
      </dgm:t>
    </dgm:pt>
    <dgm:pt modelId="{C1DD565B-A7DD-45F0-B42F-51AE520A6AFF}" type="parTrans" cxnId="{82D01FBD-B7C8-44BD-BD85-283075648487}">
      <dgm:prSet/>
      <dgm:spPr/>
      <dgm:t>
        <a:bodyPr/>
        <a:lstStyle/>
        <a:p>
          <a:endParaRPr lang="en-US"/>
        </a:p>
      </dgm:t>
    </dgm:pt>
    <dgm:pt modelId="{04A115B0-A11F-4BB0-A36A-61656E5B9242}" type="sibTrans" cxnId="{82D01FBD-B7C8-44BD-BD85-283075648487}">
      <dgm:prSet/>
      <dgm:spPr/>
      <dgm:t>
        <a:bodyPr/>
        <a:lstStyle/>
        <a:p>
          <a:endParaRPr lang="en-US"/>
        </a:p>
      </dgm:t>
    </dgm:pt>
    <dgm:pt modelId="{8C72CD01-0B16-4396-BD4B-BAF315DD8D30}">
      <dgm:prSet/>
      <dgm:spPr/>
      <dgm:t>
        <a:bodyPr/>
        <a:lstStyle/>
        <a:p>
          <a:r>
            <a:rPr lang="en-US"/>
            <a:t>Reducing the amount of waste goes to landfill</a:t>
          </a:r>
        </a:p>
      </dgm:t>
    </dgm:pt>
    <dgm:pt modelId="{030F9E60-270B-4F93-BC92-44327577DA90}" type="parTrans" cxnId="{F2CC354E-4878-4395-82BD-3A6AEC52A596}">
      <dgm:prSet/>
      <dgm:spPr/>
      <dgm:t>
        <a:bodyPr/>
        <a:lstStyle/>
        <a:p>
          <a:endParaRPr lang="en-US"/>
        </a:p>
      </dgm:t>
    </dgm:pt>
    <dgm:pt modelId="{1763764C-87B4-4A7C-BEDD-ACF6EABE2597}" type="sibTrans" cxnId="{F2CC354E-4878-4395-82BD-3A6AEC52A596}">
      <dgm:prSet/>
      <dgm:spPr/>
      <dgm:t>
        <a:bodyPr/>
        <a:lstStyle/>
        <a:p>
          <a:endParaRPr lang="en-US"/>
        </a:p>
      </dgm:t>
    </dgm:pt>
    <dgm:pt modelId="{8A93DE63-CA56-4037-8053-175672C0B18D}">
      <dgm:prSet/>
      <dgm:spPr/>
      <dgm:t>
        <a:bodyPr/>
        <a:lstStyle/>
        <a:p>
          <a:r>
            <a:rPr lang="ja-JP"/>
            <a:t>・</a:t>
          </a:r>
          <a:r>
            <a:rPr lang="en-US"/>
            <a:t>Integrated Landfill </a:t>
          </a:r>
        </a:p>
      </dgm:t>
    </dgm:pt>
    <dgm:pt modelId="{857239FA-FE9A-4818-9C94-ABC3270E527F}" type="parTrans" cxnId="{6BA79002-5BB4-4ADC-8802-AC1548006667}">
      <dgm:prSet/>
      <dgm:spPr/>
      <dgm:t>
        <a:bodyPr/>
        <a:lstStyle/>
        <a:p>
          <a:endParaRPr lang="en-US"/>
        </a:p>
      </dgm:t>
    </dgm:pt>
    <dgm:pt modelId="{88A48FD1-D30D-4678-8014-B1A036B87C75}" type="sibTrans" cxnId="{6BA79002-5BB4-4ADC-8802-AC1548006667}">
      <dgm:prSet/>
      <dgm:spPr/>
      <dgm:t>
        <a:bodyPr/>
        <a:lstStyle/>
        <a:p>
          <a:endParaRPr lang="en-US"/>
        </a:p>
      </dgm:t>
    </dgm:pt>
    <dgm:pt modelId="{90307A83-EDE7-4064-8626-0FAEF8BC42FE}">
      <dgm:prSet/>
      <dgm:spPr/>
      <dgm:t>
        <a:bodyPr/>
        <a:lstStyle/>
        <a:p>
          <a:r>
            <a:rPr lang="en-US" dirty="0"/>
            <a:t>Creating place that can safely eliminate wastes</a:t>
          </a:r>
        </a:p>
      </dgm:t>
    </dgm:pt>
    <dgm:pt modelId="{38B9B032-AE02-4F59-84B4-1B310AC38269}" type="parTrans" cxnId="{8391D282-EC51-429D-9171-49517D32D17B}">
      <dgm:prSet/>
      <dgm:spPr/>
      <dgm:t>
        <a:bodyPr/>
        <a:lstStyle/>
        <a:p>
          <a:endParaRPr lang="en-US"/>
        </a:p>
      </dgm:t>
    </dgm:pt>
    <dgm:pt modelId="{83076246-3965-454C-8917-D1AD122BEEF9}" type="sibTrans" cxnId="{8391D282-EC51-429D-9171-49517D32D17B}">
      <dgm:prSet/>
      <dgm:spPr/>
      <dgm:t>
        <a:bodyPr/>
        <a:lstStyle/>
        <a:p>
          <a:endParaRPr lang="en-US"/>
        </a:p>
      </dgm:t>
    </dgm:pt>
    <dgm:pt modelId="{0E10D7DA-9B84-4ADF-AC2B-C0D39AF0A977}">
      <dgm:prSet/>
      <dgm:spPr/>
      <dgm:t>
        <a:bodyPr/>
        <a:lstStyle/>
        <a:p>
          <a:r>
            <a:rPr lang="ja-JP" dirty="0"/>
            <a:t>・</a:t>
          </a:r>
          <a:r>
            <a:rPr lang="en-US" dirty="0"/>
            <a:t>Biomethane production /(Incinerating waste to create electricity) </a:t>
          </a:r>
        </a:p>
      </dgm:t>
    </dgm:pt>
    <dgm:pt modelId="{41B566AC-34B9-4094-9DE2-92926C290E37}" type="parTrans" cxnId="{CF703156-A44F-4983-901A-E1B0BD2A65B8}">
      <dgm:prSet/>
      <dgm:spPr/>
      <dgm:t>
        <a:bodyPr/>
        <a:lstStyle/>
        <a:p>
          <a:endParaRPr lang="en-US"/>
        </a:p>
      </dgm:t>
    </dgm:pt>
    <dgm:pt modelId="{DE09C332-1F48-4385-A4E8-D907544B6CB1}" type="sibTrans" cxnId="{CF703156-A44F-4983-901A-E1B0BD2A65B8}">
      <dgm:prSet/>
      <dgm:spPr/>
      <dgm:t>
        <a:bodyPr/>
        <a:lstStyle/>
        <a:p>
          <a:endParaRPr lang="en-US"/>
        </a:p>
      </dgm:t>
    </dgm:pt>
    <dgm:pt modelId="{0C500726-88E9-46DE-8812-B77EE969B23C}">
      <dgm:prSet/>
      <dgm:spPr/>
      <dgm:t>
        <a:bodyPr/>
        <a:lstStyle/>
        <a:p>
          <a:r>
            <a:rPr lang="en-US" dirty="0"/>
            <a:t>Using wastes to produce energy</a:t>
          </a:r>
        </a:p>
      </dgm:t>
    </dgm:pt>
    <dgm:pt modelId="{72BBE1EC-19A3-4D2D-BECD-1C03428E934B}" type="parTrans" cxnId="{F5D46374-B8B2-4D16-92AB-EFCDED1BF9FB}">
      <dgm:prSet/>
      <dgm:spPr/>
      <dgm:t>
        <a:bodyPr/>
        <a:lstStyle/>
        <a:p>
          <a:endParaRPr lang="en-US"/>
        </a:p>
      </dgm:t>
    </dgm:pt>
    <dgm:pt modelId="{4F28BA3C-1A08-4C76-9BB3-E8EEA16DAFA2}" type="sibTrans" cxnId="{F5D46374-B8B2-4D16-92AB-EFCDED1BF9FB}">
      <dgm:prSet/>
      <dgm:spPr/>
      <dgm:t>
        <a:bodyPr/>
        <a:lstStyle/>
        <a:p>
          <a:endParaRPr lang="en-US"/>
        </a:p>
      </dgm:t>
    </dgm:pt>
    <dgm:pt modelId="{E5A7ABF1-510F-924E-B904-9BB2BAA647E2}" type="pres">
      <dgm:prSet presAssocID="{54F7361F-6028-4651-BC6A-08D3583EF8C1}" presName="linear" presStyleCnt="0">
        <dgm:presLayoutVars>
          <dgm:animLvl val="lvl"/>
          <dgm:resizeHandles val="exact"/>
        </dgm:presLayoutVars>
      </dgm:prSet>
      <dgm:spPr/>
    </dgm:pt>
    <dgm:pt modelId="{091F4E65-18F2-3E44-A579-606131E3E161}" type="pres">
      <dgm:prSet presAssocID="{48F31A15-2170-4E3A-BE5E-112526179F9F}" presName="parentText" presStyleLbl="node1" presStyleIdx="0" presStyleCnt="3">
        <dgm:presLayoutVars>
          <dgm:chMax val="0"/>
          <dgm:bulletEnabled val="1"/>
        </dgm:presLayoutVars>
      </dgm:prSet>
      <dgm:spPr/>
    </dgm:pt>
    <dgm:pt modelId="{0C9949C7-F82E-624D-83F2-2F0FD41BFCD5}" type="pres">
      <dgm:prSet presAssocID="{48F31A15-2170-4E3A-BE5E-112526179F9F}" presName="childText" presStyleLbl="revTx" presStyleIdx="0" presStyleCnt="3">
        <dgm:presLayoutVars>
          <dgm:bulletEnabled val="1"/>
        </dgm:presLayoutVars>
      </dgm:prSet>
      <dgm:spPr/>
    </dgm:pt>
    <dgm:pt modelId="{D659C73C-2067-F349-93F9-80FBA05235F5}" type="pres">
      <dgm:prSet presAssocID="{8A93DE63-CA56-4037-8053-175672C0B18D}" presName="parentText" presStyleLbl="node1" presStyleIdx="1" presStyleCnt="3">
        <dgm:presLayoutVars>
          <dgm:chMax val="0"/>
          <dgm:bulletEnabled val="1"/>
        </dgm:presLayoutVars>
      </dgm:prSet>
      <dgm:spPr/>
    </dgm:pt>
    <dgm:pt modelId="{942BEE06-3AD1-3645-A152-DD93A251B24D}" type="pres">
      <dgm:prSet presAssocID="{8A93DE63-CA56-4037-8053-175672C0B18D}" presName="childText" presStyleLbl="revTx" presStyleIdx="1" presStyleCnt="3">
        <dgm:presLayoutVars>
          <dgm:bulletEnabled val="1"/>
        </dgm:presLayoutVars>
      </dgm:prSet>
      <dgm:spPr/>
    </dgm:pt>
    <dgm:pt modelId="{C44CBDAE-51A4-9E48-9753-9EE9B1CA4BE8}" type="pres">
      <dgm:prSet presAssocID="{0E10D7DA-9B84-4ADF-AC2B-C0D39AF0A977}" presName="parentText" presStyleLbl="node1" presStyleIdx="2" presStyleCnt="3">
        <dgm:presLayoutVars>
          <dgm:chMax val="0"/>
          <dgm:bulletEnabled val="1"/>
        </dgm:presLayoutVars>
      </dgm:prSet>
      <dgm:spPr/>
    </dgm:pt>
    <dgm:pt modelId="{E53EC9AD-375A-6940-8672-73E8ECAD27BA}" type="pres">
      <dgm:prSet presAssocID="{0E10D7DA-9B84-4ADF-AC2B-C0D39AF0A977}" presName="childText" presStyleLbl="revTx" presStyleIdx="2" presStyleCnt="3">
        <dgm:presLayoutVars>
          <dgm:bulletEnabled val="1"/>
        </dgm:presLayoutVars>
      </dgm:prSet>
      <dgm:spPr/>
    </dgm:pt>
  </dgm:ptLst>
  <dgm:cxnLst>
    <dgm:cxn modelId="{6BA79002-5BB4-4ADC-8802-AC1548006667}" srcId="{54F7361F-6028-4651-BC6A-08D3583EF8C1}" destId="{8A93DE63-CA56-4037-8053-175672C0B18D}" srcOrd="1" destOrd="0" parTransId="{857239FA-FE9A-4818-9C94-ABC3270E527F}" sibTransId="{88A48FD1-D30D-4678-8014-B1A036B87C75}"/>
    <dgm:cxn modelId="{296D641F-5485-EA47-939E-45C6DAE232B6}" type="presOf" srcId="{0C500726-88E9-46DE-8812-B77EE969B23C}" destId="{E53EC9AD-375A-6940-8672-73E8ECAD27BA}" srcOrd="0" destOrd="0" presId="urn:microsoft.com/office/officeart/2005/8/layout/vList2"/>
    <dgm:cxn modelId="{F2CC354E-4878-4395-82BD-3A6AEC52A596}" srcId="{48F31A15-2170-4E3A-BE5E-112526179F9F}" destId="{8C72CD01-0B16-4396-BD4B-BAF315DD8D30}" srcOrd="0" destOrd="0" parTransId="{030F9E60-270B-4F93-BC92-44327577DA90}" sibTransId="{1763764C-87B4-4A7C-BEDD-ACF6EABE2597}"/>
    <dgm:cxn modelId="{CF703156-A44F-4983-901A-E1B0BD2A65B8}" srcId="{54F7361F-6028-4651-BC6A-08D3583EF8C1}" destId="{0E10D7DA-9B84-4ADF-AC2B-C0D39AF0A977}" srcOrd="2" destOrd="0" parTransId="{41B566AC-34B9-4094-9DE2-92926C290E37}" sibTransId="{DE09C332-1F48-4385-A4E8-D907544B6CB1}"/>
    <dgm:cxn modelId="{F5D46374-B8B2-4D16-92AB-EFCDED1BF9FB}" srcId="{0E10D7DA-9B84-4ADF-AC2B-C0D39AF0A977}" destId="{0C500726-88E9-46DE-8812-B77EE969B23C}" srcOrd="0" destOrd="0" parTransId="{72BBE1EC-19A3-4D2D-BECD-1C03428E934B}" sibTransId="{4F28BA3C-1A08-4C76-9BB3-E8EEA16DAFA2}"/>
    <dgm:cxn modelId="{AEC43D7C-A7D0-D94D-96AD-5BCC3DB21892}" type="presOf" srcId="{0E10D7DA-9B84-4ADF-AC2B-C0D39AF0A977}" destId="{C44CBDAE-51A4-9E48-9753-9EE9B1CA4BE8}" srcOrd="0" destOrd="0" presId="urn:microsoft.com/office/officeart/2005/8/layout/vList2"/>
    <dgm:cxn modelId="{8391D282-EC51-429D-9171-49517D32D17B}" srcId="{8A93DE63-CA56-4037-8053-175672C0B18D}" destId="{90307A83-EDE7-4064-8626-0FAEF8BC42FE}" srcOrd="0" destOrd="0" parTransId="{38B9B032-AE02-4F59-84B4-1B310AC38269}" sibTransId="{83076246-3965-454C-8917-D1AD122BEEF9}"/>
    <dgm:cxn modelId="{09C9FA86-CA30-E244-9608-CFA1CDFCD9E9}" type="presOf" srcId="{90307A83-EDE7-4064-8626-0FAEF8BC42FE}" destId="{942BEE06-3AD1-3645-A152-DD93A251B24D}" srcOrd="0" destOrd="0" presId="urn:microsoft.com/office/officeart/2005/8/layout/vList2"/>
    <dgm:cxn modelId="{3374D18C-982F-A140-8C2D-F5A09679453D}" type="presOf" srcId="{54F7361F-6028-4651-BC6A-08D3583EF8C1}" destId="{E5A7ABF1-510F-924E-B904-9BB2BAA647E2}" srcOrd="0" destOrd="0" presId="urn:microsoft.com/office/officeart/2005/8/layout/vList2"/>
    <dgm:cxn modelId="{E1F8D396-9108-3349-A667-345108F7512C}" type="presOf" srcId="{48F31A15-2170-4E3A-BE5E-112526179F9F}" destId="{091F4E65-18F2-3E44-A579-606131E3E161}" srcOrd="0" destOrd="0" presId="urn:microsoft.com/office/officeart/2005/8/layout/vList2"/>
    <dgm:cxn modelId="{1ED8AEA9-A238-FD4C-9E33-BE8C0B2B12F6}" type="presOf" srcId="{8C72CD01-0B16-4396-BD4B-BAF315DD8D30}" destId="{0C9949C7-F82E-624D-83F2-2F0FD41BFCD5}" srcOrd="0" destOrd="0" presId="urn:microsoft.com/office/officeart/2005/8/layout/vList2"/>
    <dgm:cxn modelId="{82D01FBD-B7C8-44BD-BD85-283075648487}" srcId="{54F7361F-6028-4651-BC6A-08D3583EF8C1}" destId="{48F31A15-2170-4E3A-BE5E-112526179F9F}" srcOrd="0" destOrd="0" parTransId="{C1DD565B-A7DD-45F0-B42F-51AE520A6AFF}" sibTransId="{04A115B0-A11F-4BB0-A36A-61656E5B9242}"/>
    <dgm:cxn modelId="{9AA765DB-97BC-9142-9EBA-823A4F07A252}" type="presOf" srcId="{8A93DE63-CA56-4037-8053-175672C0B18D}" destId="{D659C73C-2067-F349-93F9-80FBA05235F5}" srcOrd="0" destOrd="0" presId="urn:microsoft.com/office/officeart/2005/8/layout/vList2"/>
    <dgm:cxn modelId="{F4856AA0-1A58-A147-B521-0F16ED5C7239}" type="presParOf" srcId="{E5A7ABF1-510F-924E-B904-9BB2BAA647E2}" destId="{091F4E65-18F2-3E44-A579-606131E3E161}" srcOrd="0" destOrd="0" presId="urn:microsoft.com/office/officeart/2005/8/layout/vList2"/>
    <dgm:cxn modelId="{34814234-0410-F64D-AC9D-BE328602E11E}" type="presParOf" srcId="{E5A7ABF1-510F-924E-B904-9BB2BAA647E2}" destId="{0C9949C7-F82E-624D-83F2-2F0FD41BFCD5}" srcOrd="1" destOrd="0" presId="urn:microsoft.com/office/officeart/2005/8/layout/vList2"/>
    <dgm:cxn modelId="{889388EA-2C45-824C-BE65-E82898462678}" type="presParOf" srcId="{E5A7ABF1-510F-924E-B904-9BB2BAA647E2}" destId="{D659C73C-2067-F349-93F9-80FBA05235F5}" srcOrd="2" destOrd="0" presId="urn:microsoft.com/office/officeart/2005/8/layout/vList2"/>
    <dgm:cxn modelId="{2A24BF4A-8F5E-E446-A1CC-1C22362906B0}" type="presParOf" srcId="{E5A7ABF1-510F-924E-B904-9BB2BAA647E2}" destId="{942BEE06-3AD1-3645-A152-DD93A251B24D}" srcOrd="3" destOrd="0" presId="urn:microsoft.com/office/officeart/2005/8/layout/vList2"/>
    <dgm:cxn modelId="{715B45E7-84D2-9E4C-9674-5CD38C7338D6}" type="presParOf" srcId="{E5A7ABF1-510F-924E-B904-9BB2BAA647E2}" destId="{C44CBDAE-51A4-9E48-9753-9EE9B1CA4BE8}" srcOrd="4" destOrd="0" presId="urn:microsoft.com/office/officeart/2005/8/layout/vList2"/>
    <dgm:cxn modelId="{79981796-4FE9-D440-8E1E-86FD7FF762AF}" type="presParOf" srcId="{E5A7ABF1-510F-924E-B904-9BB2BAA647E2}" destId="{E53EC9AD-375A-6940-8672-73E8ECAD27BA}"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F4E65-18F2-3E44-A579-606131E3E161}">
      <dsp:nvSpPr>
        <dsp:cNvPr id="0" name=""/>
        <dsp:cNvSpPr/>
      </dsp:nvSpPr>
      <dsp:spPr>
        <a:xfrm>
          <a:off x="0" y="88988"/>
          <a:ext cx="4048344" cy="82133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ja-JP" sz="1800" kern="1200"/>
            <a:t>・</a:t>
          </a:r>
          <a:r>
            <a:rPr lang="en-US" sz="1800" kern="1200" dirty="0"/>
            <a:t>Black Soldier Fly composting</a:t>
          </a:r>
        </a:p>
      </dsp:txBody>
      <dsp:txXfrm>
        <a:off x="40094" y="129082"/>
        <a:ext cx="3968156" cy="741151"/>
      </dsp:txXfrm>
    </dsp:sp>
    <dsp:sp modelId="{0C9949C7-F82E-624D-83F2-2F0FD41BFCD5}">
      <dsp:nvSpPr>
        <dsp:cNvPr id="0" name=""/>
        <dsp:cNvSpPr/>
      </dsp:nvSpPr>
      <dsp:spPr>
        <a:xfrm>
          <a:off x="0" y="910328"/>
          <a:ext cx="4048344"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3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Reducing the amount of waste goes to landfill</a:t>
          </a:r>
        </a:p>
      </dsp:txBody>
      <dsp:txXfrm>
        <a:off x="0" y="910328"/>
        <a:ext cx="4048344" cy="298080"/>
      </dsp:txXfrm>
    </dsp:sp>
    <dsp:sp modelId="{D659C73C-2067-F349-93F9-80FBA05235F5}">
      <dsp:nvSpPr>
        <dsp:cNvPr id="0" name=""/>
        <dsp:cNvSpPr/>
      </dsp:nvSpPr>
      <dsp:spPr>
        <a:xfrm>
          <a:off x="0" y="1208408"/>
          <a:ext cx="4048344" cy="821339"/>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ja-JP" sz="1800" kern="1200"/>
            <a:t>・</a:t>
          </a:r>
          <a:r>
            <a:rPr lang="en-US" sz="1800" kern="1200"/>
            <a:t>Integrated Landfill </a:t>
          </a:r>
        </a:p>
      </dsp:txBody>
      <dsp:txXfrm>
        <a:off x="40094" y="1248502"/>
        <a:ext cx="3968156" cy="741151"/>
      </dsp:txXfrm>
    </dsp:sp>
    <dsp:sp modelId="{942BEE06-3AD1-3645-A152-DD93A251B24D}">
      <dsp:nvSpPr>
        <dsp:cNvPr id="0" name=""/>
        <dsp:cNvSpPr/>
      </dsp:nvSpPr>
      <dsp:spPr>
        <a:xfrm>
          <a:off x="0" y="2029748"/>
          <a:ext cx="4048344"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3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Creating place that can safely eliminate wastes</a:t>
          </a:r>
        </a:p>
      </dsp:txBody>
      <dsp:txXfrm>
        <a:off x="0" y="2029748"/>
        <a:ext cx="4048344" cy="298080"/>
      </dsp:txXfrm>
    </dsp:sp>
    <dsp:sp modelId="{C44CBDAE-51A4-9E48-9753-9EE9B1CA4BE8}">
      <dsp:nvSpPr>
        <dsp:cNvPr id="0" name=""/>
        <dsp:cNvSpPr/>
      </dsp:nvSpPr>
      <dsp:spPr>
        <a:xfrm>
          <a:off x="0" y="2327827"/>
          <a:ext cx="4048344" cy="821339"/>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ja-JP" sz="1800" kern="1200" dirty="0"/>
            <a:t>・</a:t>
          </a:r>
          <a:r>
            <a:rPr lang="en-US" sz="1800" kern="1200" dirty="0"/>
            <a:t>Biomethane production /(Incinerating waste to create electricity) </a:t>
          </a:r>
        </a:p>
      </dsp:txBody>
      <dsp:txXfrm>
        <a:off x="40094" y="2367921"/>
        <a:ext cx="3968156" cy="741151"/>
      </dsp:txXfrm>
    </dsp:sp>
    <dsp:sp modelId="{E53EC9AD-375A-6940-8672-73E8ECAD27BA}">
      <dsp:nvSpPr>
        <dsp:cNvPr id="0" name=""/>
        <dsp:cNvSpPr/>
      </dsp:nvSpPr>
      <dsp:spPr>
        <a:xfrm>
          <a:off x="0" y="3149167"/>
          <a:ext cx="4048344"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3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Using wastes to produce energy</a:t>
          </a:r>
        </a:p>
      </dsp:txBody>
      <dsp:txXfrm>
        <a:off x="0" y="3149167"/>
        <a:ext cx="4048344" cy="2980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0.3026</cdr:x>
      <cdr:y>0</cdr:y>
    </cdr:from>
    <cdr:to>
      <cdr:x>0.65698</cdr:x>
      <cdr:y>0.19782</cdr:y>
    </cdr:to>
    <cdr:sp macro="" textlink="">
      <cdr:nvSpPr>
        <cdr:cNvPr id="2" name="TextBox 1">
          <a:extLst xmlns:a="http://schemas.openxmlformats.org/drawingml/2006/main">
            <a:ext uri="{FF2B5EF4-FFF2-40B4-BE49-F238E27FC236}">
              <a16:creationId xmlns:a16="http://schemas.microsoft.com/office/drawing/2014/main" id="{C9A6087D-3FE9-458E-946E-F24C5116D78B}"/>
            </a:ext>
          </a:extLst>
        </cdr:cNvPr>
        <cdr:cNvSpPr txBox="1"/>
      </cdr:nvSpPr>
      <cdr:spPr>
        <a:xfrm xmlns:a="http://schemas.openxmlformats.org/drawingml/2006/main">
          <a:off x="2837092" y="-487279"/>
          <a:ext cx="3322546" cy="11638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t>Composition of Commercial Waste (Kathmandu MPC)</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42B675-ECA8-7B4E-84E3-E1F529A17F61}" type="datetimeFigureOut">
              <a:rPr lang="en-US" smtClean="0"/>
              <a:t>8/6/21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0D453-7445-C448-93F4-24CFA7EEEC6C}" type="slidenum">
              <a:rPr lang="en-US" smtClean="0"/>
              <a:t>‹#›</a:t>
            </a:fld>
            <a:endParaRPr lang="en-US"/>
          </a:p>
        </p:txBody>
      </p:sp>
    </p:spTree>
    <p:extLst>
      <p:ext uri="{BB962C8B-B14F-4D97-AF65-F5344CB8AC3E}">
        <p14:creationId xmlns:p14="http://schemas.microsoft.com/office/powerpoint/2010/main" val="983161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F0D453-7445-C448-93F4-24CFA7EEEC6C}" type="slidenum">
              <a:rPr lang="en-US" smtClean="0"/>
              <a:t>1</a:t>
            </a:fld>
            <a:endParaRPr lang="en-US"/>
          </a:p>
        </p:txBody>
      </p:sp>
    </p:spTree>
    <p:extLst>
      <p:ext uri="{BB962C8B-B14F-4D97-AF65-F5344CB8AC3E}">
        <p14:creationId xmlns:p14="http://schemas.microsoft.com/office/powerpoint/2010/main" val="2635640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056819BE-7A3C-48B0-80A6-FB0EE59C7B9B}" type="slidenum">
              <a:rPr lang="en-US" smtClean="0"/>
              <a:t>32</a:t>
            </a:fld>
            <a:endParaRPr lang="en-US"/>
          </a:p>
        </p:txBody>
      </p:sp>
    </p:spTree>
    <p:extLst>
      <p:ext uri="{BB962C8B-B14F-4D97-AF65-F5344CB8AC3E}">
        <p14:creationId xmlns:p14="http://schemas.microsoft.com/office/powerpoint/2010/main" val="409786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ighlight>
                  <a:srgbClr val="C0C0C0"/>
                </a:highlight>
              </a:rPr>
              <a:t>(immersed in alcohol for 2hrs and they still live etc.) </a:t>
            </a:r>
          </a:p>
          <a:p>
            <a:endParaRPr lang="en-JP" dirty="0"/>
          </a:p>
        </p:txBody>
      </p:sp>
      <p:sp>
        <p:nvSpPr>
          <p:cNvPr id="4" name="Slide Number Placeholder 3"/>
          <p:cNvSpPr>
            <a:spLocks noGrp="1"/>
          </p:cNvSpPr>
          <p:nvPr>
            <p:ph type="sldNum" sz="quarter" idx="5"/>
          </p:nvPr>
        </p:nvSpPr>
        <p:spPr/>
        <p:txBody>
          <a:bodyPr/>
          <a:lstStyle/>
          <a:p>
            <a:fld id="{62F0D453-7445-C448-93F4-24CFA7EEEC6C}" type="slidenum">
              <a:rPr lang="en-US" smtClean="0"/>
              <a:t>36</a:t>
            </a:fld>
            <a:endParaRPr lang="en-US"/>
          </a:p>
        </p:txBody>
      </p:sp>
    </p:spTree>
    <p:extLst>
      <p:ext uri="{BB962C8B-B14F-4D97-AF65-F5344CB8AC3E}">
        <p14:creationId xmlns:p14="http://schemas.microsoft.com/office/powerpoint/2010/main" val="903581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F0D453-7445-C448-93F4-24CFA7EEEC6C}" type="slidenum">
              <a:rPr lang="en-US" smtClean="0"/>
              <a:t>43</a:t>
            </a:fld>
            <a:endParaRPr lang="en-US"/>
          </a:p>
        </p:txBody>
      </p:sp>
    </p:spTree>
    <p:extLst>
      <p:ext uri="{BB962C8B-B14F-4D97-AF65-F5344CB8AC3E}">
        <p14:creationId xmlns:p14="http://schemas.microsoft.com/office/powerpoint/2010/main" val="328802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F0D453-7445-C448-93F4-24CFA7EEEC6C}" type="slidenum">
              <a:rPr lang="en-US" smtClean="0"/>
              <a:t>3</a:t>
            </a:fld>
            <a:endParaRPr lang="en-US"/>
          </a:p>
        </p:txBody>
      </p:sp>
    </p:spTree>
    <p:extLst>
      <p:ext uri="{BB962C8B-B14F-4D97-AF65-F5344CB8AC3E}">
        <p14:creationId xmlns:p14="http://schemas.microsoft.com/office/powerpoint/2010/main" val="374917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These are the drivers of installing proper waste management.</a:t>
            </a:r>
          </a:p>
          <a:p>
            <a:r>
              <a:rPr lang="en-JP" dirty="0"/>
              <a:t>VIN can work to implement the system from these four approaches. </a:t>
            </a:r>
          </a:p>
        </p:txBody>
      </p:sp>
      <p:sp>
        <p:nvSpPr>
          <p:cNvPr id="4" name="Slide Number Placeholder 3"/>
          <p:cNvSpPr>
            <a:spLocks noGrp="1"/>
          </p:cNvSpPr>
          <p:nvPr>
            <p:ph type="sldNum" sz="quarter" idx="5"/>
          </p:nvPr>
        </p:nvSpPr>
        <p:spPr/>
        <p:txBody>
          <a:bodyPr/>
          <a:lstStyle/>
          <a:p>
            <a:fld id="{62F0D453-7445-C448-93F4-24CFA7EEEC6C}" type="slidenum">
              <a:rPr lang="en-US" smtClean="0"/>
              <a:t>5</a:t>
            </a:fld>
            <a:endParaRPr lang="en-US"/>
          </a:p>
        </p:txBody>
      </p:sp>
    </p:spTree>
    <p:extLst>
      <p:ext uri="{BB962C8B-B14F-4D97-AF65-F5344CB8AC3E}">
        <p14:creationId xmlns:p14="http://schemas.microsoft.com/office/powerpoint/2010/main" val="1433795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62F0D453-7445-C448-93F4-24CFA7EEEC6C}" type="slidenum">
              <a:rPr lang="en-US" smtClean="0"/>
              <a:t>6</a:t>
            </a:fld>
            <a:endParaRPr lang="en-US"/>
          </a:p>
        </p:txBody>
      </p:sp>
    </p:spTree>
    <p:extLst>
      <p:ext uri="{BB962C8B-B14F-4D97-AF65-F5344CB8AC3E}">
        <p14:creationId xmlns:p14="http://schemas.microsoft.com/office/powerpoint/2010/main" val="3913184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of Municipal Solid Waste (MSW) differs from 1.3 tons/day to 123 tons/day within Nepal (“Municipal Waste Treatment Culture in Nepal”, 2016) </a:t>
            </a:r>
          </a:p>
          <a:p>
            <a:endParaRPr lang="en-US" dirty="0"/>
          </a:p>
          <a:p>
            <a:r>
              <a:rPr lang="en-US" u="sng" dirty="0"/>
              <a:t>Solid Waste Management and Resource Mobilization Center (SWMRMC) </a:t>
            </a:r>
            <a:r>
              <a:rPr lang="en-US" dirty="0"/>
              <a:t>estimated that the amount of waste generated by Kathmandu valley could be </a:t>
            </a:r>
            <a:r>
              <a:rPr lang="en-US" u="sng" dirty="0"/>
              <a:t>350 tons/day </a:t>
            </a:r>
            <a:r>
              <a:rPr lang="en-US" dirty="0"/>
              <a:t>by the year 2002. </a:t>
            </a:r>
          </a:p>
          <a:p>
            <a:r>
              <a:rPr lang="en-US" dirty="0"/>
              <a:t>(“Municipal solid waste management in Nepal: practices and challenges”)	</a:t>
            </a:r>
          </a:p>
          <a:p>
            <a:r>
              <a:rPr lang="en-US" dirty="0"/>
              <a:t>* Needs to confirm the current amount, need to contact them </a:t>
            </a:r>
          </a:p>
          <a:p>
            <a:endParaRPr lang="en-US" dirty="0"/>
          </a:p>
          <a:p>
            <a:r>
              <a:rPr lang="en-CA" dirty="0"/>
              <a:t>Kathmandu – </a:t>
            </a:r>
          </a:p>
          <a:p>
            <a:r>
              <a:rPr lang="en-CA" dirty="0"/>
              <a:t>	Household: 0.17kg/capita/day</a:t>
            </a:r>
          </a:p>
          <a:p>
            <a:r>
              <a:rPr lang="en-CA" dirty="0"/>
              <a:t>	Institutions: 4kg/school /day, 1.4kg/office/day (Asian Development Bank, 2015 data). </a:t>
            </a:r>
          </a:p>
          <a:p>
            <a:endParaRPr lang="en-CA" dirty="0"/>
          </a:p>
          <a:p>
            <a:r>
              <a:rPr lang="en-CA" dirty="0"/>
              <a:t>The total solid waste generation is 427 tons/day for the entire country (Asian Development Bank, 2015 data).</a:t>
            </a:r>
          </a:p>
          <a:p>
            <a:endParaRPr lang="en-CA" dirty="0"/>
          </a:p>
          <a:p>
            <a:endParaRPr lang="en-JP" dirty="0"/>
          </a:p>
        </p:txBody>
      </p:sp>
      <p:sp>
        <p:nvSpPr>
          <p:cNvPr id="4" name="Slide Number Placeholder 3"/>
          <p:cNvSpPr>
            <a:spLocks noGrp="1"/>
          </p:cNvSpPr>
          <p:nvPr>
            <p:ph type="sldNum" sz="quarter" idx="5"/>
          </p:nvPr>
        </p:nvSpPr>
        <p:spPr/>
        <p:txBody>
          <a:bodyPr/>
          <a:lstStyle/>
          <a:p>
            <a:fld id="{62F0D453-7445-C448-93F4-24CFA7EEEC6C}" type="slidenum">
              <a:rPr lang="en-US" smtClean="0"/>
              <a:t>13</a:t>
            </a:fld>
            <a:endParaRPr lang="en-US"/>
          </a:p>
        </p:txBody>
      </p:sp>
    </p:spTree>
    <p:extLst>
      <p:ext uri="{BB962C8B-B14F-4D97-AF65-F5344CB8AC3E}">
        <p14:creationId xmlns:p14="http://schemas.microsoft.com/office/powerpoint/2010/main" val="2399749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F0D453-7445-C448-93F4-24CFA7EEEC6C}" type="slidenum">
              <a:rPr lang="en-US" smtClean="0"/>
              <a:t>14</a:t>
            </a:fld>
            <a:endParaRPr lang="en-US"/>
          </a:p>
        </p:txBody>
      </p:sp>
    </p:spTree>
    <p:extLst>
      <p:ext uri="{BB962C8B-B14F-4D97-AF65-F5344CB8AC3E}">
        <p14:creationId xmlns:p14="http://schemas.microsoft.com/office/powerpoint/2010/main" val="46958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62F0D453-7445-C448-93F4-24CFA7EEEC6C}" type="slidenum">
              <a:rPr lang="en-US" smtClean="0"/>
              <a:t>18</a:t>
            </a:fld>
            <a:endParaRPr lang="en-US"/>
          </a:p>
        </p:txBody>
      </p:sp>
    </p:spTree>
    <p:extLst>
      <p:ext uri="{BB962C8B-B14F-4D97-AF65-F5344CB8AC3E}">
        <p14:creationId xmlns:p14="http://schemas.microsoft.com/office/powerpoint/2010/main" val="1906964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62F0D453-7445-C448-93F4-24CFA7EEEC6C}" type="slidenum">
              <a:rPr lang="en-US" smtClean="0"/>
              <a:t>21</a:t>
            </a:fld>
            <a:endParaRPr lang="en-US"/>
          </a:p>
        </p:txBody>
      </p:sp>
    </p:spTree>
    <p:extLst>
      <p:ext uri="{BB962C8B-B14F-4D97-AF65-F5344CB8AC3E}">
        <p14:creationId xmlns:p14="http://schemas.microsoft.com/office/powerpoint/2010/main" val="77561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62F0D453-7445-C448-93F4-24CFA7EEEC6C}" type="slidenum">
              <a:rPr lang="en-US" smtClean="0"/>
              <a:t>29</a:t>
            </a:fld>
            <a:endParaRPr lang="en-US"/>
          </a:p>
        </p:txBody>
      </p:sp>
    </p:spTree>
    <p:extLst>
      <p:ext uri="{BB962C8B-B14F-4D97-AF65-F5344CB8AC3E}">
        <p14:creationId xmlns:p14="http://schemas.microsoft.com/office/powerpoint/2010/main" val="3545090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7A4C-BE4C-984E-8160-90858F63B8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98DA96-708C-9147-B168-2AE9F46A4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16FFC1-BB7E-6449-96FF-8555BEC5C600}"/>
              </a:ext>
            </a:extLst>
          </p:cNvPr>
          <p:cNvSpPr>
            <a:spLocks noGrp="1"/>
          </p:cNvSpPr>
          <p:nvPr>
            <p:ph type="dt" sz="half" idx="10"/>
          </p:nvPr>
        </p:nvSpPr>
        <p:spPr/>
        <p:txBody>
          <a:bodyPr/>
          <a:lstStyle/>
          <a:p>
            <a:fld id="{4FA2802D-650B-D141-9559-486166BA207B}" type="datetimeFigureOut">
              <a:rPr lang="en-US" smtClean="0"/>
              <a:t>8/6/21</a:t>
            </a:fld>
            <a:endParaRPr lang="en-US"/>
          </a:p>
        </p:txBody>
      </p:sp>
      <p:sp>
        <p:nvSpPr>
          <p:cNvPr id="5" name="Footer Placeholder 4">
            <a:extLst>
              <a:ext uri="{FF2B5EF4-FFF2-40B4-BE49-F238E27FC236}">
                <a16:creationId xmlns:a16="http://schemas.microsoft.com/office/drawing/2014/main" id="{791C4886-DF85-2241-A782-9490447A9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69A13-4C55-A64A-9BC4-5081D3475473}"/>
              </a:ext>
            </a:extLst>
          </p:cNvPr>
          <p:cNvSpPr>
            <a:spLocks noGrp="1"/>
          </p:cNvSpPr>
          <p:nvPr>
            <p:ph type="sldNum" sz="quarter" idx="12"/>
          </p:nvPr>
        </p:nvSpPr>
        <p:spPr/>
        <p:txBody>
          <a:bodyPr/>
          <a:lstStyle/>
          <a:p>
            <a:fld id="{52BE92C9-9341-CF40-8C41-34F2088D739B}" type="slidenum">
              <a:rPr lang="en-US" smtClean="0"/>
              <a:t>‹#›</a:t>
            </a:fld>
            <a:endParaRPr lang="en-US"/>
          </a:p>
        </p:txBody>
      </p:sp>
    </p:spTree>
    <p:extLst>
      <p:ext uri="{BB962C8B-B14F-4D97-AF65-F5344CB8AC3E}">
        <p14:creationId xmlns:p14="http://schemas.microsoft.com/office/powerpoint/2010/main" val="2922919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64B49-0185-5E41-95D1-E749A2D85F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B992B4-531D-924D-AB13-464F89A276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23996-22E0-074D-B233-AA05BFD9C4E0}"/>
              </a:ext>
            </a:extLst>
          </p:cNvPr>
          <p:cNvSpPr>
            <a:spLocks noGrp="1"/>
          </p:cNvSpPr>
          <p:nvPr>
            <p:ph type="dt" sz="half" idx="10"/>
          </p:nvPr>
        </p:nvSpPr>
        <p:spPr/>
        <p:txBody>
          <a:bodyPr/>
          <a:lstStyle/>
          <a:p>
            <a:fld id="{4FA2802D-650B-D141-9559-486166BA207B}" type="datetimeFigureOut">
              <a:rPr lang="en-US" smtClean="0"/>
              <a:t>8/6/21</a:t>
            </a:fld>
            <a:endParaRPr lang="en-US"/>
          </a:p>
        </p:txBody>
      </p:sp>
      <p:sp>
        <p:nvSpPr>
          <p:cNvPr id="5" name="Footer Placeholder 4">
            <a:extLst>
              <a:ext uri="{FF2B5EF4-FFF2-40B4-BE49-F238E27FC236}">
                <a16:creationId xmlns:a16="http://schemas.microsoft.com/office/drawing/2014/main" id="{0269DAA5-775D-F246-B8B8-35F5085B1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A54D2-99E2-6941-B510-2A37947419FD}"/>
              </a:ext>
            </a:extLst>
          </p:cNvPr>
          <p:cNvSpPr>
            <a:spLocks noGrp="1"/>
          </p:cNvSpPr>
          <p:nvPr>
            <p:ph type="sldNum" sz="quarter" idx="12"/>
          </p:nvPr>
        </p:nvSpPr>
        <p:spPr/>
        <p:txBody>
          <a:bodyPr/>
          <a:lstStyle/>
          <a:p>
            <a:fld id="{52BE92C9-9341-CF40-8C41-34F2088D739B}" type="slidenum">
              <a:rPr lang="en-US" smtClean="0"/>
              <a:t>‹#›</a:t>
            </a:fld>
            <a:endParaRPr lang="en-US"/>
          </a:p>
        </p:txBody>
      </p:sp>
    </p:spTree>
    <p:extLst>
      <p:ext uri="{BB962C8B-B14F-4D97-AF65-F5344CB8AC3E}">
        <p14:creationId xmlns:p14="http://schemas.microsoft.com/office/powerpoint/2010/main" val="1988551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79BA4A-94F8-1542-B849-52667D81BB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1A4BB7-4BCB-CF46-9826-6E09A08143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3F06A-32D3-1D4C-9B22-A74D0AEAF6AF}"/>
              </a:ext>
            </a:extLst>
          </p:cNvPr>
          <p:cNvSpPr>
            <a:spLocks noGrp="1"/>
          </p:cNvSpPr>
          <p:nvPr>
            <p:ph type="dt" sz="half" idx="10"/>
          </p:nvPr>
        </p:nvSpPr>
        <p:spPr/>
        <p:txBody>
          <a:bodyPr/>
          <a:lstStyle/>
          <a:p>
            <a:fld id="{4FA2802D-650B-D141-9559-486166BA207B}" type="datetimeFigureOut">
              <a:rPr lang="en-US" smtClean="0"/>
              <a:t>8/6/21</a:t>
            </a:fld>
            <a:endParaRPr lang="en-US"/>
          </a:p>
        </p:txBody>
      </p:sp>
      <p:sp>
        <p:nvSpPr>
          <p:cNvPr id="5" name="Footer Placeholder 4">
            <a:extLst>
              <a:ext uri="{FF2B5EF4-FFF2-40B4-BE49-F238E27FC236}">
                <a16:creationId xmlns:a16="http://schemas.microsoft.com/office/drawing/2014/main" id="{BB9E33C8-40EC-6648-8D2A-E3EE64524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D2945B-CCB1-3544-88F7-731E844FF46C}"/>
              </a:ext>
            </a:extLst>
          </p:cNvPr>
          <p:cNvSpPr>
            <a:spLocks noGrp="1"/>
          </p:cNvSpPr>
          <p:nvPr>
            <p:ph type="sldNum" sz="quarter" idx="12"/>
          </p:nvPr>
        </p:nvSpPr>
        <p:spPr/>
        <p:txBody>
          <a:bodyPr/>
          <a:lstStyle/>
          <a:p>
            <a:fld id="{52BE92C9-9341-CF40-8C41-34F2088D739B}" type="slidenum">
              <a:rPr lang="en-US" smtClean="0"/>
              <a:t>‹#›</a:t>
            </a:fld>
            <a:endParaRPr lang="en-US"/>
          </a:p>
        </p:txBody>
      </p:sp>
    </p:spTree>
    <p:extLst>
      <p:ext uri="{BB962C8B-B14F-4D97-AF65-F5344CB8AC3E}">
        <p14:creationId xmlns:p14="http://schemas.microsoft.com/office/powerpoint/2010/main" val="235605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086827" y="889000"/>
            <a:ext cx="9003573" cy="1016000"/>
          </a:xfrm>
          <a:prstGeom prst="rect">
            <a:avLst/>
          </a:prstGeom>
        </p:spPr>
        <p:txBody>
          <a:bodyPr lIns="0" tIns="0" rIns="0" bIns="0"/>
          <a:lstStyle>
            <a:lvl1pPr algn="l">
              <a:defRPr sz="3200" b="1" baseline="0">
                <a:solidFill>
                  <a:srgbClr val="50A7A3"/>
                </a:solidFill>
                <a:latin typeface="Arial" panose="020B0604020202020204" pitchFamily="34" charset="0"/>
                <a:cs typeface="Arial" panose="020B0604020202020204" pitchFamily="34" charset="0"/>
              </a:defRPr>
            </a:lvl1pPr>
          </a:lstStyle>
          <a:p>
            <a:r>
              <a:rPr lang="it-IT" dirty="0"/>
              <a:t>Titlul de subcapitol poate fi scris pe  2 randuri</a:t>
            </a:r>
            <a:endParaRPr lang="en-US" dirty="0"/>
          </a:p>
        </p:txBody>
      </p:sp>
      <p:sp>
        <p:nvSpPr>
          <p:cNvPr id="12" name="TextBox 11"/>
          <p:cNvSpPr txBox="1"/>
          <p:nvPr userDrawn="1"/>
        </p:nvSpPr>
        <p:spPr>
          <a:xfrm flipH="1">
            <a:off x="1043565" y="6086785"/>
            <a:ext cx="1191635" cy="288619"/>
          </a:xfrm>
          <a:prstGeom prst="rect">
            <a:avLst/>
          </a:prstGeom>
          <a:noFill/>
        </p:spPr>
        <p:txBody>
          <a:bodyPr wrap="none" lIns="0" tIns="0" rIns="0" bIns="0" rtlCol="0">
            <a:no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067" b="1" dirty="0">
                <a:solidFill>
                  <a:srgbClr val="50A7A3"/>
                </a:solidFill>
                <a:latin typeface="Arial" panose="020B0604020202020204" pitchFamily="34" charset="0"/>
                <a:cs typeface="Arial" panose="020B0604020202020204" pitchFamily="34" charset="0"/>
              </a:rPr>
              <a:t>www.klarwin.com</a:t>
            </a:r>
          </a:p>
          <a:p>
            <a:endParaRPr lang="en-US" sz="1067" b="1" dirty="0">
              <a:solidFill>
                <a:srgbClr val="50A7A3"/>
              </a:solidFill>
              <a:latin typeface="Arial" panose="020B0604020202020204" pitchFamily="34" charset="0"/>
              <a:cs typeface="Arial" panose="020B0604020202020204" pitchFamily="34" charset="0"/>
            </a:endParaRPr>
          </a:p>
        </p:txBody>
      </p:sp>
      <p:sp>
        <p:nvSpPr>
          <p:cNvPr id="9" name="Date Placeholder 4"/>
          <p:cNvSpPr>
            <a:spLocks noGrp="1"/>
          </p:cNvSpPr>
          <p:nvPr>
            <p:ph type="dt" sz="half" idx="10"/>
          </p:nvPr>
        </p:nvSpPr>
        <p:spPr>
          <a:xfrm>
            <a:off x="1016000" y="3937000"/>
            <a:ext cx="812800" cy="203200"/>
          </a:xfrm>
          <a:prstGeom prst="rect">
            <a:avLst/>
          </a:prstGeom>
        </p:spPr>
        <p:txBody>
          <a:bodyPr lIns="0" tIns="0" rIns="0" bIns="0"/>
          <a:lstStyle>
            <a:lvl1pPr>
              <a:defRPr sz="933">
                <a:solidFill>
                  <a:srgbClr val="50A7A3"/>
                </a:solidFill>
                <a:latin typeface="Arial" panose="020B0604020202020204" pitchFamily="34" charset="0"/>
                <a:cs typeface="Arial" panose="020B0604020202020204" pitchFamily="34" charset="0"/>
              </a:defRPr>
            </a:lvl1pPr>
          </a:lstStyle>
          <a:p>
            <a:fld id="{169E5A3B-E672-48E2-8AEC-0DAAD7E443B2}" type="datetime1">
              <a:rPr lang="ro-RO" smtClean="0"/>
              <a:t>06.08.2021</a:t>
            </a:fld>
            <a:endParaRPr lang="en-US" dirty="0"/>
          </a:p>
        </p:txBody>
      </p:sp>
      <p:sp>
        <p:nvSpPr>
          <p:cNvPr id="10" name="Slide Number Placeholder 6"/>
          <p:cNvSpPr>
            <a:spLocks noGrp="1"/>
          </p:cNvSpPr>
          <p:nvPr>
            <p:ph type="sldNum" sz="quarter" idx="12"/>
          </p:nvPr>
        </p:nvSpPr>
        <p:spPr>
          <a:xfrm>
            <a:off x="1016000" y="3756449"/>
            <a:ext cx="711200" cy="180555"/>
          </a:xfrm>
          <a:prstGeom prst="rect">
            <a:avLst/>
          </a:prstGeom>
        </p:spPr>
        <p:txBody>
          <a:bodyPr wrap="none" lIns="0" tIns="0" rIns="0" bIns="0"/>
          <a:lstStyle>
            <a:lvl1pPr>
              <a:defRPr sz="933">
                <a:solidFill>
                  <a:srgbClr val="50A7A3"/>
                </a:solidFill>
                <a:latin typeface="Arial" panose="020B0604020202020204" pitchFamily="34" charset="0"/>
                <a:cs typeface="Arial" panose="020B0604020202020204" pitchFamily="34" charset="0"/>
              </a:defRPr>
            </a:lvl1pPr>
          </a:lstStyle>
          <a:p>
            <a:r>
              <a:rPr lang="en-US" dirty="0" err="1"/>
              <a:t>pag</a:t>
            </a:r>
            <a:r>
              <a:rPr lang="ro-RO" dirty="0"/>
              <a:t>e</a:t>
            </a:r>
            <a:r>
              <a:rPr lang="en-US" dirty="0"/>
              <a:t> </a:t>
            </a:r>
            <a:fld id="{74002309-E4D4-4C6B-B6A4-86947E59D56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326" y="1035000"/>
            <a:ext cx="1071828" cy="1449877"/>
          </a:xfrm>
          <a:prstGeom prst="rect">
            <a:avLst/>
          </a:prstGeom>
        </p:spPr>
      </p:pic>
    </p:spTree>
    <p:extLst>
      <p:ext uri="{BB962C8B-B14F-4D97-AF65-F5344CB8AC3E}">
        <p14:creationId xmlns:p14="http://schemas.microsoft.com/office/powerpoint/2010/main" val="134699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BC4BB-B682-DB44-B447-500D1B12B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A179BF-21D3-4C42-85F2-0F8669933B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58E20D-6E82-6849-BB48-9A77F59BAD3D}"/>
              </a:ext>
            </a:extLst>
          </p:cNvPr>
          <p:cNvSpPr>
            <a:spLocks noGrp="1"/>
          </p:cNvSpPr>
          <p:nvPr>
            <p:ph type="dt" sz="half" idx="10"/>
          </p:nvPr>
        </p:nvSpPr>
        <p:spPr/>
        <p:txBody>
          <a:bodyPr/>
          <a:lstStyle/>
          <a:p>
            <a:fld id="{4FA2802D-650B-D141-9559-486166BA207B}" type="datetimeFigureOut">
              <a:rPr lang="en-US" smtClean="0"/>
              <a:t>8/6/21</a:t>
            </a:fld>
            <a:endParaRPr lang="en-US"/>
          </a:p>
        </p:txBody>
      </p:sp>
      <p:sp>
        <p:nvSpPr>
          <p:cNvPr id="5" name="Footer Placeholder 4">
            <a:extLst>
              <a:ext uri="{FF2B5EF4-FFF2-40B4-BE49-F238E27FC236}">
                <a16:creationId xmlns:a16="http://schemas.microsoft.com/office/drawing/2014/main" id="{D8D8655E-260B-A144-A29F-A3BF45810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4EF37-53A7-D34D-9027-1CDAAD339923}"/>
              </a:ext>
            </a:extLst>
          </p:cNvPr>
          <p:cNvSpPr>
            <a:spLocks noGrp="1"/>
          </p:cNvSpPr>
          <p:nvPr>
            <p:ph type="sldNum" sz="quarter" idx="12"/>
          </p:nvPr>
        </p:nvSpPr>
        <p:spPr/>
        <p:txBody>
          <a:bodyPr/>
          <a:lstStyle/>
          <a:p>
            <a:fld id="{52BE92C9-9341-CF40-8C41-34F2088D739B}" type="slidenum">
              <a:rPr lang="en-US" smtClean="0"/>
              <a:t>‹#›</a:t>
            </a:fld>
            <a:endParaRPr lang="en-US"/>
          </a:p>
        </p:txBody>
      </p:sp>
    </p:spTree>
    <p:extLst>
      <p:ext uri="{BB962C8B-B14F-4D97-AF65-F5344CB8AC3E}">
        <p14:creationId xmlns:p14="http://schemas.microsoft.com/office/powerpoint/2010/main" val="278808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9B265-94C8-3949-ABAF-3604A07E49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F50A43-9897-D84F-9711-4FB81DD071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AA1CEF-0E6A-3442-8094-436164E10C35}"/>
              </a:ext>
            </a:extLst>
          </p:cNvPr>
          <p:cNvSpPr>
            <a:spLocks noGrp="1"/>
          </p:cNvSpPr>
          <p:nvPr>
            <p:ph type="dt" sz="half" idx="10"/>
          </p:nvPr>
        </p:nvSpPr>
        <p:spPr/>
        <p:txBody>
          <a:bodyPr/>
          <a:lstStyle/>
          <a:p>
            <a:fld id="{4FA2802D-650B-D141-9559-486166BA207B}" type="datetimeFigureOut">
              <a:rPr lang="en-US" smtClean="0"/>
              <a:t>8/6/21</a:t>
            </a:fld>
            <a:endParaRPr lang="en-US"/>
          </a:p>
        </p:txBody>
      </p:sp>
      <p:sp>
        <p:nvSpPr>
          <p:cNvPr id="5" name="Footer Placeholder 4">
            <a:extLst>
              <a:ext uri="{FF2B5EF4-FFF2-40B4-BE49-F238E27FC236}">
                <a16:creationId xmlns:a16="http://schemas.microsoft.com/office/drawing/2014/main" id="{AA8BAB3B-0CAD-D141-81EC-A677AA407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93A2C-146C-5643-9075-283AA79B238E}"/>
              </a:ext>
            </a:extLst>
          </p:cNvPr>
          <p:cNvSpPr>
            <a:spLocks noGrp="1"/>
          </p:cNvSpPr>
          <p:nvPr>
            <p:ph type="sldNum" sz="quarter" idx="12"/>
          </p:nvPr>
        </p:nvSpPr>
        <p:spPr/>
        <p:txBody>
          <a:bodyPr/>
          <a:lstStyle/>
          <a:p>
            <a:fld id="{52BE92C9-9341-CF40-8C41-34F2088D739B}" type="slidenum">
              <a:rPr lang="en-US" smtClean="0"/>
              <a:t>‹#›</a:t>
            </a:fld>
            <a:endParaRPr lang="en-US"/>
          </a:p>
        </p:txBody>
      </p:sp>
    </p:spTree>
    <p:extLst>
      <p:ext uri="{BB962C8B-B14F-4D97-AF65-F5344CB8AC3E}">
        <p14:creationId xmlns:p14="http://schemas.microsoft.com/office/powerpoint/2010/main" val="2956851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6355A-C791-8C41-99BA-413AF5FA2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6EAA1-5D9C-1748-B6ED-0B90126DE1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E70137-CCEF-E04E-9A6A-ABB547D735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10927-E218-B346-8300-EC4483B8CECA}"/>
              </a:ext>
            </a:extLst>
          </p:cNvPr>
          <p:cNvSpPr>
            <a:spLocks noGrp="1"/>
          </p:cNvSpPr>
          <p:nvPr>
            <p:ph type="dt" sz="half" idx="10"/>
          </p:nvPr>
        </p:nvSpPr>
        <p:spPr/>
        <p:txBody>
          <a:bodyPr/>
          <a:lstStyle/>
          <a:p>
            <a:fld id="{4FA2802D-650B-D141-9559-486166BA207B}" type="datetimeFigureOut">
              <a:rPr lang="en-US" smtClean="0"/>
              <a:t>8/6/21</a:t>
            </a:fld>
            <a:endParaRPr lang="en-US"/>
          </a:p>
        </p:txBody>
      </p:sp>
      <p:sp>
        <p:nvSpPr>
          <p:cNvPr id="6" name="Footer Placeholder 5">
            <a:extLst>
              <a:ext uri="{FF2B5EF4-FFF2-40B4-BE49-F238E27FC236}">
                <a16:creationId xmlns:a16="http://schemas.microsoft.com/office/drawing/2014/main" id="{D3652071-D503-5743-B1A1-AB1120508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5142CC-74DD-3D41-9347-B06C1640FE50}"/>
              </a:ext>
            </a:extLst>
          </p:cNvPr>
          <p:cNvSpPr>
            <a:spLocks noGrp="1"/>
          </p:cNvSpPr>
          <p:nvPr>
            <p:ph type="sldNum" sz="quarter" idx="12"/>
          </p:nvPr>
        </p:nvSpPr>
        <p:spPr/>
        <p:txBody>
          <a:bodyPr/>
          <a:lstStyle/>
          <a:p>
            <a:fld id="{52BE92C9-9341-CF40-8C41-34F2088D739B}" type="slidenum">
              <a:rPr lang="en-US" smtClean="0"/>
              <a:t>‹#›</a:t>
            </a:fld>
            <a:endParaRPr lang="en-US"/>
          </a:p>
        </p:txBody>
      </p:sp>
    </p:spTree>
    <p:extLst>
      <p:ext uri="{BB962C8B-B14F-4D97-AF65-F5344CB8AC3E}">
        <p14:creationId xmlns:p14="http://schemas.microsoft.com/office/powerpoint/2010/main" val="2586666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53CFA-FE5E-284B-817D-E5D9BDFCAA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991326-5CE7-B74B-9695-B69F085EB6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E366C-6137-BF40-BE31-DF7895C5AD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609ED9-8176-514C-BFB8-B0F5C03AE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1283E1-DF83-B842-AF97-0F037BB59F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8207F1-3A9B-BC4F-9BA1-4D62F41BDC9D}"/>
              </a:ext>
            </a:extLst>
          </p:cNvPr>
          <p:cNvSpPr>
            <a:spLocks noGrp="1"/>
          </p:cNvSpPr>
          <p:nvPr>
            <p:ph type="dt" sz="half" idx="10"/>
          </p:nvPr>
        </p:nvSpPr>
        <p:spPr/>
        <p:txBody>
          <a:bodyPr/>
          <a:lstStyle/>
          <a:p>
            <a:fld id="{4FA2802D-650B-D141-9559-486166BA207B}" type="datetimeFigureOut">
              <a:rPr lang="en-US" smtClean="0"/>
              <a:t>8/6/21</a:t>
            </a:fld>
            <a:endParaRPr lang="en-US"/>
          </a:p>
        </p:txBody>
      </p:sp>
      <p:sp>
        <p:nvSpPr>
          <p:cNvPr id="8" name="Footer Placeholder 7">
            <a:extLst>
              <a:ext uri="{FF2B5EF4-FFF2-40B4-BE49-F238E27FC236}">
                <a16:creationId xmlns:a16="http://schemas.microsoft.com/office/drawing/2014/main" id="{78B05D7A-AF63-DC4C-A493-369DD0CAF9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A6D6EA-16EA-D442-89F7-115200F7C330}"/>
              </a:ext>
            </a:extLst>
          </p:cNvPr>
          <p:cNvSpPr>
            <a:spLocks noGrp="1"/>
          </p:cNvSpPr>
          <p:nvPr>
            <p:ph type="sldNum" sz="quarter" idx="12"/>
          </p:nvPr>
        </p:nvSpPr>
        <p:spPr/>
        <p:txBody>
          <a:bodyPr/>
          <a:lstStyle/>
          <a:p>
            <a:fld id="{52BE92C9-9341-CF40-8C41-34F2088D739B}" type="slidenum">
              <a:rPr lang="en-US" smtClean="0"/>
              <a:t>‹#›</a:t>
            </a:fld>
            <a:endParaRPr lang="en-US"/>
          </a:p>
        </p:txBody>
      </p:sp>
    </p:spTree>
    <p:extLst>
      <p:ext uri="{BB962C8B-B14F-4D97-AF65-F5344CB8AC3E}">
        <p14:creationId xmlns:p14="http://schemas.microsoft.com/office/powerpoint/2010/main" val="325902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3468-5396-E94A-ABB1-5803F7AFD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9BC1E8-9728-EC49-8A11-62B4D043BE20}"/>
              </a:ext>
            </a:extLst>
          </p:cNvPr>
          <p:cNvSpPr>
            <a:spLocks noGrp="1"/>
          </p:cNvSpPr>
          <p:nvPr>
            <p:ph type="dt" sz="half" idx="10"/>
          </p:nvPr>
        </p:nvSpPr>
        <p:spPr/>
        <p:txBody>
          <a:bodyPr/>
          <a:lstStyle/>
          <a:p>
            <a:fld id="{4FA2802D-650B-D141-9559-486166BA207B}" type="datetimeFigureOut">
              <a:rPr lang="en-US" smtClean="0"/>
              <a:t>8/6/21</a:t>
            </a:fld>
            <a:endParaRPr lang="en-US"/>
          </a:p>
        </p:txBody>
      </p:sp>
      <p:sp>
        <p:nvSpPr>
          <p:cNvPr id="4" name="Footer Placeholder 3">
            <a:extLst>
              <a:ext uri="{FF2B5EF4-FFF2-40B4-BE49-F238E27FC236}">
                <a16:creationId xmlns:a16="http://schemas.microsoft.com/office/drawing/2014/main" id="{802C121D-B9E6-F146-940A-3F057D7CE1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D8BFE1-F5BE-0142-8633-D5DF0AAA3CA3}"/>
              </a:ext>
            </a:extLst>
          </p:cNvPr>
          <p:cNvSpPr>
            <a:spLocks noGrp="1"/>
          </p:cNvSpPr>
          <p:nvPr>
            <p:ph type="sldNum" sz="quarter" idx="12"/>
          </p:nvPr>
        </p:nvSpPr>
        <p:spPr/>
        <p:txBody>
          <a:bodyPr/>
          <a:lstStyle/>
          <a:p>
            <a:fld id="{52BE92C9-9341-CF40-8C41-34F2088D739B}" type="slidenum">
              <a:rPr lang="en-US" smtClean="0"/>
              <a:t>‹#›</a:t>
            </a:fld>
            <a:endParaRPr lang="en-US"/>
          </a:p>
        </p:txBody>
      </p:sp>
    </p:spTree>
    <p:extLst>
      <p:ext uri="{BB962C8B-B14F-4D97-AF65-F5344CB8AC3E}">
        <p14:creationId xmlns:p14="http://schemas.microsoft.com/office/powerpoint/2010/main" val="384011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A1222-2314-F54F-A6F8-332123FB4DA4}"/>
              </a:ext>
            </a:extLst>
          </p:cNvPr>
          <p:cNvSpPr>
            <a:spLocks noGrp="1"/>
          </p:cNvSpPr>
          <p:nvPr>
            <p:ph type="dt" sz="half" idx="10"/>
          </p:nvPr>
        </p:nvSpPr>
        <p:spPr/>
        <p:txBody>
          <a:bodyPr/>
          <a:lstStyle/>
          <a:p>
            <a:fld id="{4FA2802D-650B-D141-9559-486166BA207B}" type="datetimeFigureOut">
              <a:rPr lang="en-US" smtClean="0"/>
              <a:t>8/6/21</a:t>
            </a:fld>
            <a:endParaRPr lang="en-US"/>
          </a:p>
        </p:txBody>
      </p:sp>
      <p:sp>
        <p:nvSpPr>
          <p:cNvPr id="3" name="Footer Placeholder 2">
            <a:extLst>
              <a:ext uri="{FF2B5EF4-FFF2-40B4-BE49-F238E27FC236}">
                <a16:creationId xmlns:a16="http://schemas.microsoft.com/office/drawing/2014/main" id="{36663385-54E9-674D-AF27-B60580ADDF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756652-4584-CB41-A6C5-3156FCD6F469}"/>
              </a:ext>
            </a:extLst>
          </p:cNvPr>
          <p:cNvSpPr>
            <a:spLocks noGrp="1"/>
          </p:cNvSpPr>
          <p:nvPr>
            <p:ph type="sldNum" sz="quarter" idx="12"/>
          </p:nvPr>
        </p:nvSpPr>
        <p:spPr/>
        <p:txBody>
          <a:bodyPr/>
          <a:lstStyle/>
          <a:p>
            <a:fld id="{52BE92C9-9341-CF40-8C41-34F2088D739B}" type="slidenum">
              <a:rPr lang="en-US" smtClean="0"/>
              <a:t>‹#›</a:t>
            </a:fld>
            <a:endParaRPr lang="en-US"/>
          </a:p>
        </p:txBody>
      </p:sp>
    </p:spTree>
    <p:extLst>
      <p:ext uri="{BB962C8B-B14F-4D97-AF65-F5344CB8AC3E}">
        <p14:creationId xmlns:p14="http://schemas.microsoft.com/office/powerpoint/2010/main" val="4276923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8EFB2-71FB-A94A-8438-D0F8BB989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656BFC-3AA6-0B41-9D3C-53A4C1D93A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FF42A1-D07C-7A4B-AA9E-8E0BBBA40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399B3-D0FA-8346-8E30-3EA2334901D5}"/>
              </a:ext>
            </a:extLst>
          </p:cNvPr>
          <p:cNvSpPr>
            <a:spLocks noGrp="1"/>
          </p:cNvSpPr>
          <p:nvPr>
            <p:ph type="dt" sz="half" idx="10"/>
          </p:nvPr>
        </p:nvSpPr>
        <p:spPr/>
        <p:txBody>
          <a:bodyPr/>
          <a:lstStyle/>
          <a:p>
            <a:fld id="{4FA2802D-650B-D141-9559-486166BA207B}" type="datetimeFigureOut">
              <a:rPr lang="en-US" smtClean="0"/>
              <a:t>8/6/21</a:t>
            </a:fld>
            <a:endParaRPr lang="en-US"/>
          </a:p>
        </p:txBody>
      </p:sp>
      <p:sp>
        <p:nvSpPr>
          <p:cNvPr id="6" name="Footer Placeholder 5">
            <a:extLst>
              <a:ext uri="{FF2B5EF4-FFF2-40B4-BE49-F238E27FC236}">
                <a16:creationId xmlns:a16="http://schemas.microsoft.com/office/drawing/2014/main" id="{1FC2981F-3881-8B4C-9020-952D644F8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4C5965-0BEA-314E-A190-59F6F5891E36}"/>
              </a:ext>
            </a:extLst>
          </p:cNvPr>
          <p:cNvSpPr>
            <a:spLocks noGrp="1"/>
          </p:cNvSpPr>
          <p:nvPr>
            <p:ph type="sldNum" sz="quarter" idx="12"/>
          </p:nvPr>
        </p:nvSpPr>
        <p:spPr/>
        <p:txBody>
          <a:bodyPr/>
          <a:lstStyle/>
          <a:p>
            <a:fld id="{52BE92C9-9341-CF40-8C41-34F2088D739B}" type="slidenum">
              <a:rPr lang="en-US" smtClean="0"/>
              <a:t>‹#›</a:t>
            </a:fld>
            <a:endParaRPr lang="en-US"/>
          </a:p>
        </p:txBody>
      </p:sp>
    </p:spTree>
    <p:extLst>
      <p:ext uri="{BB962C8B-B14F-4D97-AF65-F5344CB8AC3E}">
        <p14:creationId xmlns:p14="http://schemas.microsoft.com/office/powerpoint/2010/main" val="3281481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D2E81-C421-CC46-950A-0035D16FBC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F00CFA-3497-054B-81B1-D0EAC7043F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B91612-687B-5242-AD0D-3E982D8BD5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7FB8D-51AA-B244-80D6-5DEBA44222C6}"/>
              </a:ext>
            </a:extLst>
          </p:cNvPr>
          <p:cNvSpPr>
            <a:spLocks noGrp="1"/>
          </p:cNvSpPr>
          <p:nvPr>
            <p:ph type="dt" sz="half" idx="10"/>
          </p:nvPr>
        </p:nvSpPr>
        <p:spPr/>
        <p:txBody>
          <a:bodyPr/>
          <a:lstStyle/>
          <a:p>
            <a:fld id="{4FA2802D-650B-D141-9559-486166BA207B}" type="datetimeFigureOut">
              <a:rPr lang="en-US" smtClean="0"/>
              <a:t>8/6/21</a:t>
            </a:fld>
            <a:endParaRPr lang="en-US"/>
          </a:p>
        </p:txBody>
      </p:sp>
      <p:sp>
        <p:nvSpPr>
          <p:cNvPr id="6" name="Footer Placeholder 5">
            <a:extLst>
              <a:ext uri="{FF2B5EF4-FFF2-40B4-BE49-F238E27FC236}">
                <a16:creationId xmlns:a16="http://schemas.microsoft.com/office/drawing/2014/main" id="{8E4539AA-F689-AC4D-B8A8-CF92DE613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9260D-3E69-FB41-A142-926F741AB3AC}"/>
              </a:ext>
            </a:extLst>
          </p:cNvPr>
          <p:cNvSpPr>
            <a:spLocks noGrp="1"/>
          </p:cNvSpPr>
          <p:nvPr>
            <p:ph type="sldNum" sz="quarter" idx="12"/>
          </p:nvPr>
        </p:nvSpPr>
        <p:spPr/>
        <p:txBody>
          <a:bodyPr/>
          <a:lstStyle/>
          <a:p>
            <a:fld id="{52BE92C9-9341-CF40-8C41-34F2088D739B}" type="slidenum">
              <a:rPr lang="en-US" smtClean="0"/>
              <a:t>‹#›</a:t>
            </a:fld>
            <a:endParaRPr lang="en-US"/>
          </a:p>
        </p:txBody>
      </p:sp>
    </p:spTree>
    <p:extLst>
      <p:ext uri="{BB962C8B-B14F-4D97-AF65-F5344CB8AC3E}">
        <p14:creationId xmlns:p14="http://schemas.microsoft.com/office/powerpoint/2010/main" val="1129868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E761F-B244-7E48-81C5-C3CD6799D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48C4FB-9958-5B45-93E1-0323ED4A40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52595-0B6E-8442-B127-CF2A9F59CA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802D-650B-D141-9559-486166BA207B}" type="datetimeFigureOut">
              <a:rPr lang="en-US" smtClean="0"/>
              <a:t>8/6/21</a:t>
            </a:fld>
            <a:endParaRPr lang="en-US"/>
          </a:p>
        </p:txBody>
      </p:sp>
      <p:sp>
        <p:nvSpPr>
          <p:cNvPr id="5" name="Footer Placeholder 4">
            <a:extLst>
              <a:ext uri="{FF2B5EF4-FFF2-40B4-BE49-F238E27FC236}">
                <a16:creationId xmlns:a16="http://schemas.microsoft.com/office/drawing/2014/main" id="{43D44475-8433-2446-A3B8-FA737943ED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E6F54C-C166-8348-82E7-D613887E7A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E92C9-9341-CF40-8C41-34F2088D739B}" type="slidenum">
              <a:rPr lang="en-US" smtClean="0"/>
              <a:t>‹#›</a:t>
            </a:fld>
            <a:endParaRPr lang="en-US"/>
          </a:p>
        </p:txBody>
      </p:sp>
    </p:spTree>
    <p:extLst>
      <p:ext uri="{BB962C8B-B14F-4D97-AF65-F5344CB8AC3E}">
        <p14:creationId xmlns:p14="http://schemas.microsoft.com/office/powerpoint/2010/main" val="755917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ata.humdata.org/dataset/composition-of-household-waste-in-58-municipalities-201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ata.humdata.org/dataset/composition-of-industrial-waste-in-58-municipalities-2013" TargetMode="Externa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ata.humdata.org/dataset/composition-of-commercial-waste-in-58-municipalities-2013" TargetMode="Externa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hyperlink" Target="https://data.humdata.org/dataset/composition-of-industrial-waste-in-58-municipalities-201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2.xml.rels><?xml version="1.0" encoding="UTF-8" standalone="yes"?>
<Relationships xmlns="http://schemas.openxmlformats.org/package/2006/relationships"><Relationship Id="rId3" Type="http://schemas.openxmlformats.org/officeDocument/2006/relationships/hyperlink" Target="https://thewaterproject.org/water-crisis/water-in-crisis-Nepal" TargetMode="External"/><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www.youtube.com/watch?v=QBF9THd_hBw" TargetMode="Externa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Documents/Nepal/IMG_0324.MOV" TargetMode="Externa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svg"/><Relationship Id="rId7" Type="http://schemas.openxmlformats.org/officeDocument/2006/relationships/diagramColors" Target="../diagrams/colors1.xm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grubin.jp/"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en.wikipedia.org/wiki/Blowflies" TargetMode="External"/><Relationship Id="rId5" Type="http://schemas.openxmlformats.org/officeDocument/2006/relationships/hyperlink" Target="https://en.wikipedia.org/wiki/Houseflies" TargetMode="Externa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dropbox.com/s/go8ekm352g4e98c/Grubin%20in%20short.pdf?dl=0" TargetMode="External"/><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npi.gov.au/resource/hydrogen-sulfidez)" TargetMode="External"/><Relationship Id="rId2" Type="http://schemas.openxmlformats.org/officeDocument/2006/relationships/hyperlink" Target="http://apps.sepa.org.uk/SPRIPA/Pages/SubstanceInformation.aspx?pid=65" TargetMode="External"/><Relationship Id="rId1" Type="http://schemas.openxmlformats.org/officeDocument/2006/relationships/slideLayout" Target="../slideLayouts/slideLayout7.xml"/><Relationship Id="rId5" Type="http://schemas.openxmlformats.org/officeDocument/2006/relationships/hyperlink" Target="https://www.eatcrickster.com/blog/black-soldier-fly?fbclid=IwAR0rJjmvqjPV_MUSUGJ9qYuLOyrSjk4_bI0YfOCFG6XcQDftT495Q6mxAgw" TargetMode="External"/><Relationship Id="rId4" Type="http://schemas.openxmlformats.org/officeDocument/2006/relationships/hyperlink" Target="http://www.npi.gov.au/resource/ammonia-tota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doi.org/10.1177/0734242X0707914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016/j.wasman.2005.01.020"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doi.org/10.1016/j.wasman.2005.01.020"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mountain&#10;&#10;Description automatically generated">
            <a:extLst>
              <a:ext uri="{FF2B5EF4-FFF2-40B4-BE49-F238E27FC236}">
                <a16:creationId xmlns:a16="http://schemas.microsoft.com/office/drawing/2014/main" id="{8E7F3CFC-CD43-4D51-A349-EAFC66CAD5F5}"/>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CF82D4BC-8AEF-E745-826B-7AE716AB3F4F}"/>
              </a:ext>
            </a:extLst>
          </p:cNvPr>
          <p:cNvSpPr>
            <a:spLocks noGrp="1"/>
          </p:cNvSpPr>
          <p:nvPr>
            <p:ph type="ctrTitle"/>
          </p:nvPr>
        </p:nvSpPr>
        <p:spPr>
          <a:xfrm>
            <a:off x="1387812" y="1433647"/>
            <a:ext cx="9144000" cy="2900518"/>
          </a:xfrm>
        </p:spPr>
        <p:txBody>
          <a:bodyPr>
            <a:normAutofit/>
          </a:bodyPr>
          <a:lstStyle/>
          <a:p>
            <a:r>
              <a:rPr lang="en-US" dirty="0">
                <a:solidFill>
                  <a:srgbClr val="FFFFFF"/>
                </a:solidFill>
              </a:rPr>
              <a:t>Waste Management in Nepal</a:t>
            </a:r>
          </a:p>
        </p:txBody>
      </p:sp>
      <p:sp>
        <p:nvSpPr>
          <p:cNvPr id="3" name="Subtitle 2">
            <a:extLst>
              <a:ext uri="{FF2B5EF4-FFF2-40B4-BE49-F238E27FC236}">
                <a16:creationId xmlns:a16="http://schemas.microsoft.com/office/drawing/2014/main" id="{5299D8EC-F6E2-8D47-AE22-F1310403A744}"/>
              </a:ext>
            </a:extLst>
          </p:cNvPr>
          <p:cNvSpPr>
            <a:spLocks noGrp="1"/>
          </p:cNvSpPr>
          <p:nvPr>
            <p:ph type="subTitle" idx="1"/>
          </p:nvPr>
        </p:nvSpPr>
        <p:spPr>
          <a:xfrm>
            <a:off x="1643270" y="5424353"/>
            <a:ext cx="9144000" cy="1098395"/>
          </a:xfrm>
        </p:spPr>
        <p:txBody>
          <a:bodyPr>
            <a:normAutofit fontScale="92500" lnSpcReduction="20000"/>
          </a:bodyPr>
          <a:lstStyle/>
          <a:p>
            <a:r>
              <a:rPr lang="en-US" altLang="ja-JP" dirty="0">
                <a:solidFill>
                  <a:srgbClr val="FFFFFF"/>
                </a:solidFill>
              </a:rPr>
              <a:t>University of British Columbia/ </a:t>
            </a:r>
            <a:r>
              <a:rPr lang="en-US" dirty="0">
                <a:solidFill>
                  <a:srgbClr val="FFFFFF"/>
                </a:solidFill>
              </a:rPr>
              <a:t>University of Tokyo</a:t>
            </a:r>
            <a:endParaRPr lang="en-CA" altLang="ja-JP" dirty="0">
              <a:solidFill>
                <a:srgbClr val="FFFFFF"/>
              </a:solidFill>
            </a:endParaRPr>
          </a:p>
          <a:p>
            <a:endParaRPr lang="en-US" dirty="0">
              <a:solidFill>
                <a:srgbClr val="FFFFFF"/>
              </a:solidFill>
            </a:endParaRPr>
          </a:p>
          <a:p>
            <a:r>
              <a:rPr lang="en-US" dirty="0">
                <a:solidFill>
                  <a:srgbClr val="FFFFFF"/>
                </a:solidFill>
              </a:rPr>
              <a:t>Christopher Kai Tannock</a:t>
            </a:r>
          </a:p>
          <a:p>
            <a:endParaRPr lang="en-US" dirty="0">
              <a:solidFill>
                <a:srgbClr val="FFFFFF"/>
              </a:solidFill>
            </a:endParaRPr>
          </a:p>
          <a:p>
            <a:endParaRPr lang="en-US" dirty="0">
              <a:solidFill>
                <a:srgbClr val="FFFFFF"/>
              </a:solidFill>
            </a:endParaRPr>
          </a:p>
        </p:txBody>
      </p:sp>
      <p:pic>
        <p:nvPicPr>
          <p:cNvPr id="4" name="Picture 3">
            <a:extLst>
              <a:ext uri="{FF2B5EF4-FFF2-40B4-BE49-F238E27FC236}">
                <a16:creationId xmlns:a16="http://schemas.microsoft.com/office/drawing/2014/main" id="{188F7D94-F33A-874A-9A7C-ECA0F644B3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70398" y="211601"/>
            <a:ext cx="2020250" cy="1392489"/>
          </a:xfrm>
          <a:prstGeom prst="rect">
            <a:avLst/>
          </a:prstGeom>
        </p:spPr>
      </p:pic>
      <p:pic>
        <p:nvPicPr>
          <p:cNvPr id="6" name="Picture 5">
            <a:extLst>
              <a:ext uri="{FF2B5EF4-FFF2-40B4-BE49-F238E27FC236}">
                <a16:creationId xmlns:a16="http://schemas.microsoft.com/office/drawing/2014/main" id="{669C4F11-6772-4047-9721-42453E9687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48597" y="211602"/>
            <a:ext cx="1020449" cy="1392488"/>
          </a:xfrm>
          <a:prstGeom prst="rect">
            <a:avLst/>
          </a:prstGeom>
        </p:spPr>
      </p:pic>
    </p:spTree>
    <p:extLst>
      <p:ext uri="{BB962C8B-B14F-4D97-AF65-F5344CB8AC3E}">
        <p14:creationId xmlns:p14="http://schemas.microsoft.com/office/powerpoint/2010/main" val="182341091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8BBEB-FC67-E342-8BA7-FDF60688A8F2}"/>
              </a:ext>
            </a:extLst>
          </p:cNvPr>
          <p:cNvSpPr txBox="1"/>
          <p:nvPr/>
        </p:nvSpPr>
        <p:spPr>
          <a:xfrm>
            <a:off x="99089" y="95284"/>
            <a:ext cx="3475695" cy="461665"/>
          </a:xfrm>
          <a:prstGeom prst="rect">
            <a:avLst/>
          </a:prstGeom>
          <a:noFill/>
        </p:spPr>
        <p:txBody>
          <a:bodyPr wrap="none" rtlCol="0">
            <a:spAutoFit/>
          </a:bodyPr>
          <a:lstStyle/>
          <a:p>
            <a:r>
              <a:rPr lang="en-JP" sz="2400" b="1" dirty="0"/>
              <a:t>Driving Factor Breakdown</a:t>
            </a:r>
          </a:p>
        </p:txBody>
      </p:sp>
      <p:sp>
        <p:nvSpPr>
          <p:cNvPr id="3" name="TextBox 2">
            <a:extLst>
              <a:ext uri="{FF2B5EF4-FFF2-40B4-BE49-F238E27FC236}">
                <a16:creationId xmlns:a16="http://schemas.microsoft.com/office/drawing/2014/main" id="{F2BD2D92-7A7A-C443-905F-B48D9D4B2683}"/>
              </a:ext>
            </a:extLst>
          </p:cNvPr>
          <p:cNvSpPr txBox="1"/>
          <p:nvPr/>
        </p:nvSpPr>
        <p:spPr>
          <a:xfrm>
            <a:off x="758757" y="533865"/>
            <a:ext cx="10194588" cy="461665"/>
          </a:xfrm>
          <a:prstGeom prst="rect">
            <a:avLst/>
          </a:prstGeom>
          <a:noFill/>
        </p:spPr>
        <p:txBody>
          <a:bodyPr wrap="square" rtlCol="0">
            <a:spAutoFit/>
          </a:bodyPr>
          <a:lstStyle/>
          <a:p>
            <a:r>
              <a:rPr lang="en-JP" sz="2400" dirty="0">
                <a:solidFill>
                  <a:schemeClr val="bg1"/>
                </a:solidFill>
                <a:highlight>
                  <a:srgbClr val="FF0000"/>
                </a:highlight>
              </a:rPr>
              <a:t>3. Promote institutional responsibility undertake  </a:t>
            </a:r>
          </a:p>
        </p:txBody>
      </p:sp>
      <p:sp>
        <p:nvSpPr>
          <p:cNvPr id="6" name="Rectangle 5">
            <a:extLst>
              <a:ext uri="{FF2B5EF4-FFF2-40B4-BE49-F238E27FC236}">
                <a16:creationId xmlns:a16="http://schemas.microsoft.com/office/drawing/2014/main" id="{065C5C7D-0405-594A-9B8A-87A5A298A3D4}"/>
              </a:ext>
            </a:extLst>
          </p:cNvPr>
          <p:cNvSpPr/>
          <p:nvPr/>
        </p:nvSpPr>
        <p:spPr>
          <a:xfrm>
            <a:off x="758757" y="1726402"/>
            <a:ext cx="8345836" cy="1200329"/>
          </a:xfrm>
          <a:prstGeom prst="rect">
            <a:avLst/>
          </a:prstGeom>
        </p:spPr>
        <p:txBody>
          <a:bodyPr wrap="square">
            <a:spAutoFit/>
          </a:bodyPr>
          <a:lstStyle/>
          <a:p>
            <a:r>
              <a:rPr lang="en-JP" b="1" i="1" dirty="0"/>
              <a:t>Solid waste management in Nepal is munincipal problem as well as national scale issue. All of which is responsible for the central governemnt to take definitive action, thus we need to pressure the government to take full responsibility over </a:t>
            </a:r>
            <a:r>
              <a:rPr lang="en-JP" b="1" i="1"/>
              <a:t>the management</a:t>
            </a:r>
            <a:r>
              <a:rPr lang="en-CA" b="1" i="1" dirty="0"/>
              <a:t>, u</a:t>
            </a:r>
            <a:r>
              <a:rPr lang="en-JP" b="1" i="1"/>
              <a:t>rgently</a:t>
            </a:r>
            <a:r>
              <a:rPr lang="en-JP" b="1" i="1" dirty="0"/>
              <a:t>, to have the plan for protecting its people. </a:t>
            </a:r>
          </a:p>
        </p:txBody>
      </p:sp>
      <p:sp>
        <p:nvSpPr>
          <p:cNvPr id="7" name="TextBox 6">
            <a:extLst>
              <a:ext uri="{FF2B5EF4-FFF2-40B4-BE49-F238E27FC236}">
                <a16:creationId xmlns:a16="http://schemas.microsoft.com/office/drawing/2014/main" id="{8768BFAD-65CE-BC45-A537-6F73CAFAAACA}"/>
              </a:ext>
            </a:extLst>
          </p:cNvPr>
          <p:cNvSpPr txBox="1"/>
          <p:nvPr/>
        </p:nvSpPr>
        <p:spPr>
          <a:xfrm>
            <a:off x="758757" y="1299524"/>
            <a:ext cx="928459" cy="369332"/>
          </a:xfrm>
          <a:prstGeom prst="rect">
            <a:avLst/>
          </a:prstGeom>
          <a:noFill/>
        </p:spPr>
        <p:txBody>
          <a:bodyPr wrap="none" rtlCol="0">
            <a:spAutoFit/>
          </a:bodyPr>
          <a:lstStyle/>
          <a:p>
            <a:r>
              <a:rPr lang="en-JP" u="sng" dirty="0">
                <a:highlight>
                  <a:srgbClr val="FFFF00"/>
                </a:highlight>
              </a:rPr>
              <a:t>Mission</a:t>
            </a:r>
          </a:p>
        </p:txBody>
      </p:sp>
      <p:sp>
        <p:nvSpPr>
          <p:cNvPr id="8" name="TextBox 7">
            <a:extLst>
              <a:ext uri="{FF2B5EF4-FFF2-40B4-BE49-F238E27FC236}">
                <a16:creationId xmlns:a16="http://schemas.microsoft.com/office/drawing/2014/main" id="{11546D3E-A344-6E46-9F76-196B7C62FF87}"/>
              </a:ext>
            </a:extLst>
          </p:cNvPr>
          <p:cNvSpPr txBox="1"/>
          <p:nvPr/>
        </p:nvSpPr>
        <p:spPr>
          <a:xfrm>
            <a:off x="783600" y="3296192"/>
            <a:ext cx="2262799" cy="369332"/>
          </a:xfrm>
          <a:prstGeom prst="rect">
            <a:avLst/>
          </a:prstGeom>
          <a:noFill/>
        </p:spPr>
        <p:txBody>
          <a:bodyPr wrap="none" rtlCol="0">
            <a:spAutoFit/>
          </a:bodyPr>
          <a:lstStyle/>
          <a:p>
            <a:r>
              <a:rPr lang="en-JP" u="sng" dirty="0">
                <a:highlight>
                  <a:srgbClr val="FFFF00"/>
                </a:highlight>
              </a:rPr>
              <a:t>Actions NGO can take</a:t>
            </a:r>
          </a:p>
        </p:txBody>
      </p:sp>
      <p:sp>
        <p:nvSpPr>
          <p:cNvPr id="10" name="TextBox 9">
            <a:extLst>
              <a:ext uri="{FF2B5EF4-FFF2-40B4-BE49-F238E27FC236}">
                <a16:creationId xmlns:a16="http://schemas.microsoft.com/office/drawing/2014/main" id="{53733D3B-4CC3-CC49-B50F-C59A8E4DF40B}"/>
              </a:ext>
            </a:extLst>
          </p:cNvPr>
          <p:cNvSpPr txBox="1"/>
          <p:nvPr/>
        </p:nvSpPr>
        <p:spPr>
          <a:xfrm>
            <a:off x="967409" y="3578087"/>
            <a:ext cx="10892790" cy="923330"/>
          </a:xfrm>
          <a:prstGeom prst="rect">
            <a:avLst/>
          </a:prstGeom>
          <a:noFill/>
        </p:spPr>
        <p:txBody>
          <a:bodyPr wrap="none" rtlCol="0">
            <a:spAutoFit/>
          </a:bodyPr>
          <a:lstStyle/>
          <a:p>
            <a:pPr marL="285750" indent="-285750">
              <a:buFont typeface="Arial" panose="020B0604020202020204" pitchFamily="34" charset="0"/>
              <a:buChar char="•"/>
            </a:pPr>
            <a:r>
              <a:rPr lang="en-JP" dirty="0"/>
              <a:t>Appealing to government from NGO</a:t>
            </a:r>
          </a:p>
          <a:p>
            <a:pPr marL="285750" indent="-285750">
              <a:buFont typeface="Arial" panose="020B0604020202020204" pitchFamily="34" charset="0"/>
              <a:buChar char="•"/>
            </a:pPr>
            <a:r>
              <a:rPr lang="en-JP" dirty="0"/>
              <a:t>By the virtue of democracy, if people want it desparately, government would have no choice but to take actions</a:t>
            </a:r>
          </a:p>
          <a:p>
            <a:pPr marL="285750" indent="-285750">
              <a:buFont typeface="Arial" panose="020B0604020202020204" pitchFamily="34" charset="0"/>
              <a:buChar char="•"/>
            </a:pPr>
            <a:endParaRPr lang="en-JP" dirty="0"/>
          </a:p>
        </p:txBody>
      </p:sp>
      <p:sp>
        <p:nvSpPr>
          <p:cNvPr id="11" name="Down Arrow 10">
            <a:extLst>
              <a:ext uri="{FF2B5EF4-FFF2-40B4-BE49-F238E27FC236}">
                <a16:creationId xmlns:a16="http://schemas.microsoft.com/office/drawing/2014/main" id="{E5E12E49-DE89-6A4D-8391-614616382D6F}"/>
              </a:ext>
            </a:extLst>
          </p:cNvPr>
          <p:cNvSpPr/>
          <p:nvPr/>
        </p:nvSpPr>
        <p:spPr>
          <a:xfrm>
            <a:off x="1915001" y="4272572"/>
            <a:ext cx="337869" cy="5369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2" name="TextBox 11">
            <a:extLst>
              <a:ext uri="{FF2B5EF4-FFF2-40B4-BE49-F238E27FC236}">
                <a16:creationId xmlns:a16="http://schemas.microsoft.com/office/drawing/2014/main" id="{3C2D291A-17EF-8E48-8F79-4D65A9FF7825}"/>
              </a:ext>
            </a:extLst>
          </p:cNvPr>
          <p:cNvSpPr txBox="1"/>
          <p:nvPr/>
        </p:nvSpPr>
        <p:spPr>
          <a:xfrm>
            <a:off x="1836936" y="4903304"/>
            <a:ext cx="8258095" cy="369332"/>
          </a:xfrm>
          <a:prstGeom prst="rect">
            <a:avLst/>
          </a:prstGeom>
          <a:noFill/>
        </p:spPr>
        <p:txBody>
          <a:bodyPr wrap="none" rtlCol="0">
            <a:spAutoFit/>
          </a:bodyPr>
          <a:lstStyle/>
          <a:p>
            <a:r>
              <a:rPr lang="en-JP" i="1" dirty="0"/>
              <a:t>Increase people’s awareness that we can change, we have power to promote changes</a:t>
            </a:r>
            <a:r>
              <a:rPr lang="en-JP" dirty="0"/>
              <a:t>. </a:t>
            </a:r>
          </a:p>
        </p:txBody>
      </p:sp>
      <p:sp>
        <p:nvSpPr>
          <p:cNvPr id="14" name="Down Arrow 13">
            <a:extLst>
              <a:ext uri="{FF2B5EF4-FFF2-40B4-BE49-F238E27FC236}">
                <a16:creationId xmlns:a16="http://schemas.microsoft.com/office/drawing/2014/main" id="{EA861E4D-3D0C-D24B-B149-63D256AF1A84}"/>
              </a:ext>
            </a:extLst>
          </p:cNvPr>
          <p:cNvSpPr/>
          <p:nvPr/>
        </p:nvSpPr>
        <p:spPr>
          <a:xfrm>
            <a:off x="1915000" y="5354640"/>
            <a:ext cx="337869" cy="5369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5" name="TextBox 14">
            <a:extLst>
              <a:ext uri="{FF2B5EF4-FFF2-40B4-BE49-F238E27FC236}">
                <a16:creationId xmlns:a16="http://schemas.microsoft.com/office/drawing/2014/main" id="{E94CAA91-786C-6E4A-BD7A-2BA38DDF4BC2}"/>
              </a:ext>
            </a:extLst>
          </p:cNvPr>
          <p:cNvSpPr txBox="1"/>
          <p:nvPr/>
        </p:nvSpPr>
        <p:spPr>
          <a:xfrm>
            <a:off x="1836936" y="6011557"/>
            <a:ext cx="4821513" cy="369332"/>
          </a:xfrm>
          <a:prstGeom prst="rect">
            <a:avLst/>
          </a:prstGeom>
          <a:noFill/>
        </p:spPr>
        <p:txBody>
          <a:bodyPr wrap="none" rtlCol="0">
            <a:spAutoFit/>
          </a:bodyPr>
          <a:lstStyle/>
          <a:p>
            <a:r>
              <a:rPr lang="en-JP" b="1" i="1" dirty="0"/>
              <a:t>Empowering people for participating in changes</a:t>
            </a:r>
          </a:p>
        </p:txBody>
      </p:sp>
      <p:pic>
        <p:nvPicPr>
          <p:cNvPr id="16" name="Picture 15">
            <a:extLst>
              <a:ext uri="{FF2B5EF4-FFF2-40B4-BE49-F238E27FC236}">
                <a16:creationId xmlns:a16="http://schemas.microsoft.com/office/drawing/2014/main" id="{41D72082-6C0D-2A4B-A26C-68873C0A99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26123" y="0"/>
            <a:ext cx="3165877" cy="2263602"/>
          </a:xfrm>
          <a:prstGeom prst="rect">
            <a:avLst/>
          </a:prstGeom>
        </p:spPr>
      </p:pic>
      <p:sp>
        <p:nvSpPr>
          <p:cNvPr id="18" name="TextBox 17">
            <a:extLst>
              <a:ext uri="{FF2B5EF4-FFF2-40B4-BE49-F238E27FC236}">
                <a16:creationId xmlns:a16="http://schemas.microsoft.com/office/drawing/2014/main" id="{38AEBEDF-CEA8-714E-A4D1-138B23EE3ED2}"/>
              </a:ext>
            </a:extLst>
          </p:cNvPr>
          <p:cNvSpPr txBox="1"/>
          <p:nvPr/>
        </p:nvSpPr>
        <p:spPr>
          <a:xfrm>
            <a:off x="9939742" y="4951683"/>
            <a:ext cx="1609800" cy="1200329"/>
          </a:xfrm>
          <a:prstGeom prst="rect">
            <a:avLst/>
          </a:prstGeom>
          <a:noFill/>
        </p:spPr>
        <p:txBody>
          <a:bodyPr wrap="none" rtlCol="0">
            <a:spAutoFit/>
          </a:bodyPr>
          <a:lstStyle/>
          <a:p>
            <a:pPr marL="285750" indent="-285750">
              <a:buFont typeface="Arial" panose="020B0604020202020204" pitchFamily="34" charset="0"/>
              <a:buChar char="•"/>
            </a:pPr>
            <a:r>
              <a:rPr lang="en-GB" dirty="0"/>
              <a:t>E</a:t>
            </a:r>
            <a:r>
              <a:rPr lang="en-JP" dirty="0"/>
              <a:t>vents </a:t>
            </a:r>
          </a:p>
          <a:p>
            <a:pPr marL="285750" indent="-285750">
              <a:buFont typeface="Arial" panose="020B0604020202020204" pitchFamily="34" charset="0"/>
              <a:buChar char="•"/>
            </a:pPr>
            <a:r>
              <a:rPr lang="en-GB" dirty="0"/>
              <a:t>F</a:t>
            </a:r>
            <a:r>
              <a:rPr lang="en-JP" dirty="0"/>
              <a:t>undraising </a:t>
            </a:r>
          </a:p>
          <a:p>
            <a:pPr marL="285750" indent="-285750">
              <a:buFont typeface="Arial" panose="020B0604020202020204" pitchFamily="34" charset="0"/>
              <a:buChar char="•"/>
            </a:pPr>
            <a:r>
              <a:rPr lang="en-JP" dirty="0"/>
              <a:t>Campaign </a:t>
            </a:r>
          </a:p>
          <a:p>
            <a:pPr marL="285750" indent="-285750">
              <a:buFont typeface="Arial" panose="020B0604020202020204" pitchFamily="34" charset="0"/>
              <a:buChar char="•"/>
            </a:pPr>
            <a:r>
              <a:rPr lang="en-JP" dirty="0"/>
              <a:t>Education </a:t>
            </a:r>
          </a:p>
        </p:txBody>
      </p:sp>
    </p:spTree>
    <p:extLst>
      <p:ext uri="{BB962C8B-B14F-4D97-AF65-F5344CB8AC3E}">
        <p14:creationId xmlns:p14="http://schemas.microsoft.com/office/powerpoint/2010/main" val="2127361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9378ED-9B2A-3843-8644-7655F0E6D044}"/>
              </a:ext>
            </a:extLst>
          </p:cNvPr>
          <p:cNvSpPr txBox="1"/>
          <p:nvPr/>
        </p:nvSpPr>
        <p:spPr>
          <a:xfrm>
            <a:off x="99089" y="95284"/>
            <a:ext cx="3475695" cy="461665"/>
          </a:xfrm>
          <a:prstGeom prst="rect">
            <a:avLst/>
          </a:prstGeom>
          <a:noFill/>
        </p:spPr>
        <p:txBody>
          <a:bodyPr wrap="none" rtlCol="0">
            <a:spAutoFit/>
          </a:bodyPr>
          <a:lstStyle/>
          <a:p>
            <a:r>
              <a:rPr lang="en-JP" sz="2400" b="1" dirty="0"/>
              <a:t>Driving Factor Breakdown</a:t>
            </a:r>
          </a:p>
        </p:txBody>
      </p:sp>
      <p:sp>
        <p:nvSpPr>
          <p:cNvPr id="4" name="TextBox 3">
            <a:extLst>
              <a:ext uri="{FF2B5EF4-FFF2-40B4-BE49-F238E27FC236}">
                <a16:creationId xmlns:a16="http://schemas.microsoft.com/office/drawing/2014/main" id="{A6D171F5-B8CE-694F-ADCC-E8285693469B}"/>
              </a:ext>
            </a:extLst>
          </p:cNvPr>
          <p:cNvSpPr txBox="1"/>
          <p:nvPr/>
        </p:nvSpPr>
        <p:spPr>
          <a:xfrm>
            <a:off x="758757" y="533865"/>
            <a:ext cx="10194588" cy="461665"/>
          </a:xfrm>
          <a:prstGeom prst="rect">
            <a:avLst/>
          </a:prstGeom>
          <a:noFill/>
        </p:spPr>
        <p:txBody>
          <a:bodyPr wrap="square" rtlCol="0">
            <a:spAutoFit/>
          </a:bodyPr>
          <a:lstStyle/>
          <a:p>
            <a:r>
              <a:rPr lang="en-JP" sz="2400" dirty="0">
                <a:solidFill>
                  <a:schemeClr val="bg1"/>
                </a:solidFill>
                <a:highlight>
                  <a:srgbClr val="FF0000"/>
                </a:highlight>
              </a:rPr>
              <a:t>4. Finding value from waste </a:t>
            </a:r>
          </a:p>
        </p:txBody>
      </p:sp>
      <p:sp>
        <p:nvSpPr>
          <p:cNvPr id="5" name="TextBox 4">
            <a:extLst>
              <a:ext uri="{FF2B5EF4-FFF2-40B4-BE49-F238E27FC236}">
                <a16:creationId xmlns:a16="http://schemas.microsoft.com/office/drawing/2014/main" id="{B3735CC8-1F3B-C449-8D9C-B845404A68CA}"/>
              </a:ext>
            </a:extLst>
          </p:cNvPr>
          <p:cNvSpPr txBox="1"/>
          <p:nvPr/>
        </p:nvSpPr>
        <p:spPr>
          <a:xfrm>
            <a:off x="1637129" y="7723490"/>
            <a:ext cx="7762052" cy="646331"/>
          </a:xfrm>
          <a:prstGeom prst="rect">
            <a:avLst/>
          </a:prstGeom>
          <a:noFill/>
        </p:spPr>
        <p:txBody>
          <a:bodyPr wrap="square" rtlCol="0">
            <a:spAutoFit/>
          </a:bodyPr>
          <a:lstStyle/>
          <a:p>
            <a:r>
              <a:rPr lang="en-JP" dirty="0"/>
              <a:t>This rules entrepreneurial thinking,</a:t>
            </a:r>
          </a:p>
          <a:p>
            <a:r>
              <a:rPr lang="en-GB" dirty="0"/>
              <a:t>T</a:t>
            </a:r>
            <a:r>
              <a:rPr lang="en-JP" dirty="0"/>
              <a:t>ake the example of Indonesian upcycling </a:t>
            </a:r>
          </a:p>
        </p:txBody>
      </p:sp>
      <p:sp>
        <p:nvSpPr>
          <p:cNvPr id="6" name="TextBox 5">
            <a:extLst>
              <a:ext uri="{FF2B5EF4-FFF2-40B4-BE49-F238E27FC236}">
                <a16:creationId xmlns:a16="http://schemas.microsoft.com/office/drawing/2014/main" id="{888126B5-79CE-B546-B7C8-D6552E6085E7}"/>
              </a:ext>
            </a:extLst>
          </p:cNvPr>
          <p:cNvSpPr txBox="1"/>
          <p:nvPr/>
        </p:nvSpPr>
        <p:spPr>
          <a:xfrm>
            <a:off x="1339702" y="1138217"/>
            <a:ext cx="10194588" cy="400110"/>
          </a:xfrm>
          <a:prstGeom prst="rect">
            <a:avLst/>
          </a:prstGeom>
          <a:noFill/>
        </p:spPr>
        <p:txBody>
          <a:bodyPr wrap="square" rtlCol="0">
            <a:spAutoFit/>
          </a:bodyPr>
          <a:lstStyle/>
          <a:p>
            <a:r>
              <a:rPr lang="en-JP" sz="2000" dirty="0"/>
              <a:t>Unemployment is the second biggest issue next to sanitation for urban settlers in Nepal</a:t>
            </a:r>
          </a:p>
        </p:txBody>
      </p:sp>
      <p:sp>
        <p:nvSpPr>
          <p:cNvPr id="7" name="Down Arrow 6">
            <a:extLst>
              <a:ext uri="{FF2B5EF4-FFF2-40B4-BE49-F238E27FC236}">
                <a16:creationId xmlns:a16="http://schemas.microsoft.com/office/drawing/2014/main" id="{813D64DB-C40B-E548-90EF-F8DBC5499F1F}"/>
              </a:ext>
            </a:extLst>
          </p:cNvPr>
          <p:cNvSpPr/>
          <p:nvPr/>
        </p:nvSpPr>
        <p:spPr>
          <a:xfrm>
            <a:off x="7977979" y="1562685"/>
            <a:ext cx="690170" cy="8617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 name="TextBox 7">
            <a:extLst>
              <a:ext uri="{FF2B5EF4-FFF2-40B4-BE49-F238E27FC236}">
                <a16:creationId xmlns:a16="http://schemas.microsoft.com/office/drawing/2014/main" id="{2ECB373C-3B29-AA4A-9562-59C4F2DF238E}"/>
              </a:ext>
            </a:extLst>
          </p:cNvPr>
          <p:cNvSpPr txBox="1"/>
          <p:nvPr/>
        </p:nvSpPr>
        <p:spPr>
          <a:xfrm>
            <a:off x="6673847" y="2439596"/>
            <a:ext cx="4124912" cy="369332"/>
          </a:xfrm>
          <a:prstGeom prst="rect">
            <a:avLst/>
          </a:prstGeom>
          <a:noFill/>
        </p:spPr>
        <p:txBody>
          <a:bodyPr wrap="none" rtlCol="0">
            <a:spAutoFit/>
          </a:bodyPr>
          <a:lstStyle/>
          <a:p>
            <a:r>
              <a:rPr lang="en-JP" dirty="0"/>
              <a:t>We must find the way to solve both issues</a:t>
            </a:r>
          </a:p>
        </p:txBody>
      </p:sp>
      <p:sp>
        <p:nvSpPr>
          <p:cNvPr id="9" name="Down Arrow 8">
            <a:extLst>
              <a:ext uri="{FF2B5EF4-FFF2-40B4-BE49-F238E27FC236}">
                <a16:creationId xmlns:a16="http://schemas.microsoft.com/office/drawing/2014/main" id="{3008CD53-51C1-AF4A-907E-3C9F9FD31D24}"/>
              </a:ext>
            </a:extLst>
          </p:cNvPr>
          <p:cNvSpPr/>
          <p:nvPr/>
        </p:nvSpPr>
        <p:spPr>
          <a:xfrm>
            <a:off x="8028653" y="2878830"/>
            <a:ext cx="640551" cy="8313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0" name="TextBox 9">
            <a:extLst>
              <a:ext uri="{FF2B5EF4-FFF2-40B4-BE49-F238E27FC236}">
                <a16:creationId xmlns:a16="http://schemas.microsoft.com/office/drawing/2014/main" id="{BD6E56ED-631C-114E-92CF-F7D0252A31B4}"/>
              </a:ext>
            </a:extLst>
          </p:cNvPr>
          <p:cNvSpPr txBox="1"/>
          <p:nvPr/>
        </p:nvSpPr>
        <p:spPr>
          <a:xfrm>
            <a:off x="6673847" y="3833693"/>
            <a:ext cx="5723716" cy="923330"/>
          </a:xfrm>
          <a:prstGeom prst="rect">
            <a:avLst/>
          </a:prstGeom>
          <a:noFill/>
        </p:spPr>
        <p:txBody>
          <a:bodyPr wrap="square" rtlCol="0">
            <a:spAutoFit/>
          </a:bodyPr>
          <a:lstStyle/>
          <a:p>
            <a:r>
              <a:rPr lang="en-JP" b="1" i="1" dirty="0"/>
              <a:t>“Wastes are resource” </a:t>
            </a:r>
          </a:p>
          <a:p>
            <a:endParaRPr lang="en-JP" dirty="0"/>
          </a:p>
          <a:p>
            <a:r>
              <a:rPr lang="en-JP" dirty="0"/>
              <a:t>Entrepreneurial ideas to make use of wastes &amp; create jobs</a:t>
            </a:r>
          </a:p>
        </p:txBody>
      </p:sp>
      <p:sp>
        <p:nvSpPr>
          <p:cNvPr id="12" name="TextBox 11">
            <a:extLst>
              <a:ext uri="{FF2B5EF4-FFF2-40B4-BE49-F238E27FC236}">
                <a16:creationId xmlns:a16="http://schemas.microsoft.com/office/drawing/2014/main" id="{41A11E10-0A11-B940-8B40-59B4C626BD84}"/>
              </a:ext>
            </a:extLst>
          </p:cNvPr>
          <p:cNvSpPr txBox="1"/>
          <p:nvPr/>
        </p:nvSpPr>
        <p:spPr>
          <a:xfrm>
            <a:off x="6673847" y="6233015"/>
            <a:ext cx="6804837" cy="492443"/>
          </a:xfrm>
          <a:prstGeom prst="rect">
            <a:avLst/>
          </a:prstGeom>
          <a:noFill/>
        </p:spPr>
        <p:txBody>
          <a:bodyPr wrap="square" rtlCol="0">
            <a:spAutoFit/>
          </a:bodyPr>
          <a:lstStyle/>
          <a:p>
            <a:r>
              <a:rPr lang="en-JP" sz="2600" b="1" i="1" dirty="0">
                <a:highlight>
                  <a:srgbClr val="FFFF00"/>
                </a:highlight>
              </a:rPr>
              <a:t>To build more resilient society</a:t>
            </a:r>
          </a:p>
        </p:txBody>
      </p:sp>
      <p:pic>
        <p:nvPicPr>
          <p:cNvPr id="13" name="Picture 12">
            <a:extLst>
              <a:ext uri="{FF2B5EF4-FFF2-40B4-BE49-F238E27FC236}">
                <a16:creationId xmlns:a16="http://schemas.microsoft.com/office/drawing/2014/main" id="{155E23F6-2681-CE4F-847F-DD14476F6D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89" y="1859120"/>
            <a:ext cx="6308630" cy="4205753"/>
          </a:xfrm>
          <a:prstGeom prst="rect">
            <a:avLst/>
          </a:prstGeom>
        </p:spPr>
      </p:pic>
    </p:spTree>
    <p:extLst>
      <p:ext uri="{BB962C8B-B14F-4D97-AF65-F5344CB8AC3E}">
        <p14:creationId xmlns:p14="http://schemas.microsoft.com/office/powerpoint/2010/main" val="3619446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Content Placeholder 4" descr="A screenshot of a computer&#10;&#10;Description automatically generated">
            <a:extLst>
              <a:ext uri="{FF2B5EF4-FFF2-40B4-BE49-F238E27FC236}">
                <a16:creationId xmlns:a16="http://schemas.microsoft.com/office/drawing/2014/main" id="{D0B79E2F-A648-4534-9A3E-C0ED69FCCAE8}"/>
              </a:ext>
            </a:extLst>
          </p:cNvPr>
          <p:cNvPicPr>
            <a:picLocks noChangeAspect="1"/>
          </p:cNvPicPr>
          <p:nvPr/>
        </p:nvPicPr>
        <p:blipFill>
          <a:blip r:embed="rId3"/>
          <a:stretch>
            <a:fillRect/>
          </a:stretch>
        </p:blipFill>
        <p:spPr>
          <a:xfrm>
            <a:off x="3763200" y="760191"/>
            <a:ext cx="5264068" cy="5755866"/>
          </a:xfrm>
          <a:prstGeom prst="rect">
            <a:avLst/>
          </a:prstGeom>
        </p:spPr>
      </p:pic>
      <p:sp>
        <p:nvSpPr>
          <p:cNvPr id="5" name="TextBox 4">
            <a:extLst>
              <a:ext uri="{FF2B5EF4-FFF2-40B4-BE49-F238E27FC236}">
                <a16:creationId xmlns:a16="http://schemas.microsoft.com/office/drawing/2014/main" id="{DC72935B-DDD7-4BCE-BA4E-F2CB773EBD41}"/>
              </a:ext>
            </a:extLst>
          </p:cNvPr>
          <p:cNvSpPr txBox="1"/>
          <p:nvPr/>
        </p:nvSpPr>
        <p:spPr>
          <a:xfrm>
            <a:off x="189606" y="160027"/>
            <a:ext cx="8837662" cy="600164"/>
          </a:xfrm>
          <a:prstGeom prst="rect">
            <a:avLst/>
          </a:prstGeom>
          <a:noFill/>
        </p:spPr>
        <p:txBody>
          <a:bodyPr wrap="square" rtlCol="0">
            <a:spAutoFit/>
          </a:bodyPr>
          <a:lstStyle/>
          <a:p>
            <a:r>
              <a:rPr lang="en-US" sz="3300" b="1" u="sng" dirty="0">
                <a:solidFill>
                  <a:schemeClr val="bg1"/>
                </a:solidFill>
              </a:rPr>
              <a:t>Guiding Principle for Waste Management  </a:t>
            </a:r>
          </a:p>
        </p:txBody>
      </p:sp>
    </p:spTree>
    <p:extLst>
      <p:ext uri="{BB962C8B-B14F-4D97-AF65-F5344CB8AC3E}">
        <p14:creationId xmlns:p14="http://schemas.microsoft.com/office/powerpoint/2010/main" val="833665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BABB85-1BB0-4E63-AB8E-744F1B4A7506}"/>
              </a:ext>
            </a:extLst>
          </p:cNvPr>
          <p:cNvSpPr txBox="1"/>
          <p:nvPr/>
        </p:nvSpPr>
        <p:spPr>
          <a:xfrm>
            <a:off x="324853" y="84222"/>
            <a:ext cx="6075947" cy="938719"/>
          </a:xfrm>
          <a:prstGeom prst="rect">
            <a:avLst/>
          </a:prstGeom>
          <a:noFill/>
        </p:spPr>
        <p:txBody>
          <a:bodyPr wrap="square" rtlCol="0">
            <a:spAutoFit/>
          </a:bodyPr>
          <a:lstStyle/>
          <a:p>
            <a:r>
              <a:rPr lang="en-US" sz="3300" u="sng" dirty="0"/>
              <a:t>Life Cycle of </a:t>
            </a:r>
            <a:r>
              <a:rPr lang="en-US" sz="3300" u="sng" dirty="0" err="1"/>
              <a:t>Garbages</a:t>
            </a:r>
            <a:r>
              <a:rPr lang="en-US" sz="3300" u="sng" dirty="0"/>
              <a:t> in Nepal </a:t>
            </a:r>
            <a:br>
              <a:rPr lang="en-US" sz="3300" dirty="0"/>
            </a:br>
            <a:r>
              <a:rPr lang="en-US" sz="2200" dirty="0"/>
              <a:t>Kathmandu case</a:t>
            </a:r>
          </a:p>
        </p:txBody>
      </p:sp>
      <p:sp>
        <p:nvSpPr>
          <p:cNvPr id="7" name="TextBox 6">
            <a:extLst>
              <a:ext uri="{FF2B5EF4-FFF2-40B4-BE49-F238E27FC236}">
                <a16:creationId xmlns:a16="http://schemas.microsoft.com/office/drawing/2014/main" id="{F1C13F49-A53C-4173-9232-D3F09628C7B6}"/>
              </a:ext>
            </a:extLst>
          </p:cNvPr>
          <p:cNvSpPr txBox="1"/>
          <p:nvPr/>
        </p:nvSpPr>
        <p:spPr>
          <a:xfrm>
            <a:off x="324853" y="1034716"/>
            <a:ext cx="2327560" cy="923330"/>
          </a:xfrm>
          <a:prstGeom prst="rect">
            <a:avLst/>
          </a:prstGeom>
          <a:noFill/>
        </p:spPr>
        <p:txBody>
          <a:bodyPr wrap="none" rtlCol="0">
            <a:spAutoFit/>
          </a:bodyPr>
          <a:lstStyle/>
          <a:p>
            <a:pPr marL="342900" indent="-342900">
              <a:buAutoNum type="arabicPeriod"/>
            </a:pPr>
            <a:r>
              <a:rPr lang="en-US" dirty="0"/>
              <a:t>Volume of Wastes  </a:t>
            </a:r>
          </a:p>
          <a:p>
            <a:endParaRPr lang="en-US" dirty="0"/>
          </a:p>
          <a:p>
            <a:endParaRPr lang="en-US" dirty="0"/>
          </a:p>
        </p:txBody>
      </p:sp>
      <p:sp>
        <p:nvSpPr>
          <p:cNvPr id="9" name="Oval 8">
            <a:extLst>
              <a:ext uri="{FF2B5EF4-FFF2-40B4-BE49-F238E27FC236}">
                <a16:creationId xmlns:a16="http://schemas.microsoft.com/office/drawing/2014/main" id="{54987484-5F3A-1244-BA58-C439E0EF17BC}"/>
              </a:ext>
            </a:extLst>
          </p:cNvPr>
          <p:cNvSpPr/>
          <p:nvPr/>
        </p:nvSpPr>
        <p:spPr>
          <a:xfrm>
            <a:off x="7225230" y="651536"/>
            <a:ext cx="4206240" cy="36210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JP" dirty="0"/>
              <a:t>291 tons/day in Kathmandu area</a:t>
            </a:r>
          </a:p>
        </p:txBody>
      </p:sp>
      <p:pic>
        <p:nvPicPr>
          <p:cNvPr id="11" name="Graphic 10" descr="Home">
            <a:extLst>
              <a:ext uri="{FF2B5EF4-FFF2-40B4-BE49-F238E27FC236}">
                <a16:creationId xmlns:a16="http://schemas.microsoft.com/office/drawing/2014/main" id="{9C7D893C-BFD1-2842-9AF5-51D64DF9A5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141301"/>
            <a:ext cx="1106424" cy="1106424"/>
          </a:xfrm>
          <a:prstGeom prst="rect">
            <a:avLst/>
          </a:prstGeom>
        </p:spPr>
      </p:pic>
      <p:sp>
        <p:nvSpPr>
          <p:cNvPr id="12" name="TextBox 11">
            <a:extLst>
              <a:ext uri="{FF2B5EF4-FFF2-40B4-BE49-F238E27FC236}">
                <a16:creationId xmlns:a16="http://schemas.microsoft.com/office/drawing/2014/main" id="{350C98F5-B5BD-8446-A59D-E52FCE568B3F}"/>
              </a:ext>
            </a:extLst>
          </p:cNvPr>
          <p:cNvSpPr txBox="1"/>
          <p:nvPr/>
        </p:nvSpPr>
        <p:spPr>
          <a:xfrm>
            <a:off x="1015514" y="2694513"/>
            <a:ext cx="3068276" cy="369332"/>
          </a:xfrm>
          <a:prstGeom prst="rect">
            <a:avLst/>
          </a:prstGeom>
          <a:noFill/>
        </p:spPr>
        <p:txBody>
          <a:bodyPr wrap="none" rtlCol="0">
            <a:spAutoFit/>
          </a:bodyPr>
          <a:lstStyle/>
          <a:p>
            <a:r>
              <a:rPr lang="en-JP" dirty="0"/>
              <a:t>Household: 0.17kg/capita/day </a:t>
            </a:r>
          </a:p>
        </p:txBody>
      </p:sp>
      <p:pic>
        <p:nvPicPr>
          <p:cNvPr id="14" name="Graphic 13" descr="Schoolhouse">
            <a:extLst>
              <a:ext uri="{FF2B5EF4-FFF2-40B4-BE49-F238E27FC236}">
                <a16:creationId xmlns:a16="http://schemas.microsoft.com/office/drawing/2014/main" id="{1B702631-9F55-3B44-A0D4-9119C5DCB2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57" y="3334968"/>
            <a:ext cx="1106424" cy="1106424"/>
          </a:xfrm>
          <a:prstGeom prst="rect">
            <a:avLst/>
          </a:prstGeom>
        </p:spPr>
      </p:pic>
      <p:sp>
        <p:nvSpPr>
          <p:cNvPr id="15" name="TextBox 14">
            <a:extLst>
              <a:ext uri="{FF2B5EF4-FFF2-40B4-BE49-F238E27FC236}">
                <a16:creationId xmlns:a16="http://schemas.microsoft.com/office/drawing/2014/main" id="{52E799EE-221C-A948-ADB7-644C1D0CE56B}"/>
              </a:ext>
            </a:extLst>
          </p:cNvPr>
          <p:cNvSpPr txBox="1"/>
          <p:nvPr/>
        </p:nvSpPr>
        <p:spPr>
          <a:xfrm>
            <a:off x="1120381" y="3825764"/>
            <a:ext cx="2373855" cy="369332"/>
          </a:xfrm>
          <a:prstGeom prst="rect">
            <a:avLst/>
          </a:prstGeom>
          <a:noFill/>
        </p:spPr>
        <p:txBody>
          <a:bodyPr wrap="none" rtlCol="0">
            <a:spAutoFit/>
          </a:bodyPr>
          <a:lstStyle/>
          <a:p>
            <a:r>
              <a:rPr lang="en-JP" dirty="0"/>
              <a:t>School: 4kg/school/day</a:t>
            </a:r>
          </a:p>
        </p:txBody>
      </p:sp>
      <p:pic>
        <p:nvPicPr>
          <p:cNvPr id="17" name="Graphic 16" descr="Building">
            <a:extLst>
              <a:ext uri="{FF2B5EF4-FFF2-40B4-BE49-F238E27FC236}">
                <a16:creationId xmlns:a16="http://schemas.microsoft.com/office/drawing/2014/main" id="{BBAA96C1-D8B2-F54A-9BD6-8F56C2EACA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346" y="4791810"/>
            <a:ext cx="1106424" cy="1106424"/>
          </a:xfrm>
          <a:prstGeom prst="rect">
            <a:avLst/>
          </a:prstGeom>
        </p:spPr>
      </p:pic>
      <p:sp>
        <p:nvSpPr>
          <p:cNvPr id="19" name="TextBox 18">
            <a:extLst>
              <a:ext uri="{FF2B5EF4-FFF2-40B4-BE49-F238E27FC236}">
                <a16:creationId xmlns:a16="http://schemas.microsoft.com/office/drawing/2014/main" id="{A8DBFC45-54C5-B64D-B6BA-3AEFF16B0FAF}"/>
              </a:ext>
            </a:extLst>
          </p:cNvPr>
          <p:cNvSpPr txBox="1"/>
          <p:nvPr/>
        </p:nvSpPr>
        <p:spPr>
          <a:xfrm>
            <a:off x="1146770" y="5205928"/>
            <a:ext cx="2405082" cy="369332"/>
          </a:xfrm>
          <a:prstGeom prst="rect">
            <a:avLst/>
          </a:prstGeom>
          <a:noFill/>
        </p:spPr>
        <p:txBody>
          <a:bodyPr wrap="none" rtlCol="0">
            <a:spAutoFit/>
          </a:bodyPr>
          <a:lstStyle/>
          <a:p>
            <a:r>
              <a:rPr lang="en-JP" dirty="0"/>
              <a:t>Office: 1.4kg/office/day</a:t>
            </a:r>
          </a:p>
        </p:txBody>
      </p:sp>
      <p:sp>
        <p:nvSpPr>
          <p:cNvPr id="20" name="TextBox 19">
            <a:extLst>
              <a:ext uri="{FF2B5EF4-FFF2-40B4-BE49-F238E27FC236}">
                <a16:creationId xmlns:a16="http://schemas.microsoft.com/office/drawing/2014/main" id="{E2C469AF-ED4A-5F43-B546-0F85E8A995A3}"/>
              </a:ext>
            </a:extLst>
          </p:cNvPr>
          <p:cNvSpPr txBox="1"/>
          <p:nvPr/>
        </p:nvSpPr>
        <p:spPr>
          <a:xfrm>
            <a:off x="8419044" y="6382076"/>
            <a:ext cx="3772956" cy="369332"/>
          </a:xfrm>
          <a:prstGeom prst="rect">
            <a:avLst/>
          </a:prstGeom>
          <a:noFill/>
        </p:spPr>
        <p:txBody>
          <a:bodyPr wrap="none" rtlCol="0">
            <a:spAutoFit/>
          </a:bodyPr>
          <a:lstStyle/>
          <a:p>
            <a:r>
              <a:rPr lang="en-CA" dirty="0"/>
              <a:t>(Asian Development Bank, 2015 data).</a:t>
            </a:r>
            <a:endParaRPr lang="en-JP" dirty="0"/>
          </a:p>
        </p:txBody>
      </p:sp>
      <p:sp>
        <p:nvSpPr>
          <p:cNvPr id="5" name="Oval 4">
            <a:extLst>
              <a:ext uri="{FF2B5EF4-FFF2-40B4-BE49-F238E27FC236}">
                <a16:creationId xmlns:a16="http://schemas.microsoft.com/office/drawing/2014/main" id="{FC3B3FC4-6153-614A-BE22-868749B8CC86}"/>
              </a:ext>
            </a:extLst>
          </p:cNvPr>
          <p:cNvSpPr/>
          <p:nvPr/>
        </p:nvSpPr>
        <p:spPr>
          <a:xfrm>
            <a:off x="5968103" y="568695"/>
            <a:ext cx="6183551" cy="5705081"/>
          </a:xfrm>
          <a:prstGeom prst="ellipse">
            <a:avLst/>
          </a:prstGeom>
          <a:solidFill>
            <a:schemeClr val="accent1">
              <a:alpha val="5747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a:p>
            <a:pPr algn="ctr"/>
            <a:endParaRPr lang="en-CA" dirty="0"/>
          </a:p>
          <a:p>
            <a:pPr algn="ctr"/>
            <a:endParaRPr lang="en-CA" dirty="0"/>
          </a:p>
          <a:p>
            <a:pPr algn="ctr"/>
            <a:endParaRPr lang="en-CA" dirty="0"/>
          </a:p>
          <a:p>
            <a:pPr algn="ctr"/>
            <a:endParaRPr lang="en-CA" dirty="0"/>
          </a:p>
          <a:p>
            <a:pPr algn="ctr"/>
            <a:endParaRPr lang="en-CA" dirty="0"/>
          </a:p>
          <a:p>
            <a:pPr algn="ctr"/>
            <a:endParaRPr lang="en-CA" dirty="0"/>
          </a:p>
          <a:p>
            <a:pPr algn="ctr"/>
            <a:r>
              <a:rPr lang="en-JP"/>
              <a:t>427 </a:t>
            </a:r>
            <a:r>
              <a:rPr lang="en-JP" dirty="0"/>
              <a:t>tons/day for entire country</a:t>
            </a:r>
          </a:p>
        </p:txBody>
      </p:sp>
    </p:spTree>
    <p:extLst>
      <p:ext uri="{BB962C8B-B14F-4D97-AF65-F5344CB8AC3E}">
        <p14:creationId xmlns:p14="http://schemas.microsoft.com/office/powerpoint/2010/main" val="208807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390825B-CE73-4E25-A6FE-B557E1B99539}"/>
              </a:ext>
            </a:extLst>
          </p:cNvPr>
          <p:cNvGraphicFramePr>
            <a:graphicFrameLocks/>
          </p:cNvGraphicFramePr>
          <p:nvPr>
            <p:extLst>
              <p:ext uri="{D42A27DB-BD31-4B8C-83A1-F6EECF244321}">
                <p14:modId xmlns:p14="http://schemas.microsoft.com/office/powerpoint/2010/main" val="2055551773"/>
              </p:ext>
            </p:extLst>
          </p:nvPr>
        </p:nvGraphicFramePr>
        <p:xfrm>
          <a:off x="1074733" y="-544123"/>
          <a:ext cx="11580395" cy="800228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33A08FC-D462-4C69-8EF7-3C384712566E}"/>
              </a:ext>
            </a:extLst>
          </p:cNvPr>
          <p:cNvSpPr txBox="1"/>
          <p:nvPr/>
        </p:nvSpPr>
        <p:spPr>
          <a:xfrm>
            <a:off x="260684" y="1256238"/>
            <a:ext cx="5066387" cy="430887"/>
          </a:xfrm>
          <a:prstGeom prst="rect">
            <a:avLst/>
          </a:prstGeom>
          <a:noFill/>
        </p:spPr>
        <p:txBody>
          <a:bodyPr wrap="none" rtlCol="0">
            <a:spAutoFit/>
          </a:bodyPr>
          <a:lstStyle/>
          <a:p>
            <a:pPr marL="457200" indent="-457200">
              <a:buAutoNum type="arabicPeriod"/>
            </a:pPr>
            <a:r>
              <a:rPr lang="en-US" sz="2200" dirty="0"/>
              <a:t>Composition of Wastes for household </a:t>
            </a:r>
            <a:r>
              <a:rPr lang="en-US" dirty="0"/>
              <a:t> </a:t>
            </a:r>
          </a:p>
        </p:txBody>
      </p:sp>
      <p:sp>
        <p:nvSpPr>
          <p:cNvPr id="7" name="TextBox 6">
            <a:extLst>
              <a:ext uri="{FF2B5EF4-FFF2-40B4-BE49-F238E27FC236}">
                <a16:creationId xmlns:a16="http://schemas.microsoft.com/office/drawing/2014/main" id="{B46002D6-3483-4F2C-9F43-146E68E0E419}"/>
              </a:ext>
            </a:extLst>
          </p:cNvPr>
          <p:cNvSpPr txBox="1"/>
          <p:nvPr/>
        </p:nvSpPr>
        <p:spPr>
          <a:xfrm>
            <a:off x="388519" y="6047973"/>
            <a:ext cx="5948613" cy="1200329"/>
          </a:xfrm>
          <a:prstGeom prst="rect">
            <a:avLst/>
          </a:prstGeom>
          <a:noFill/>
        </p:spPr>
        <p:txBody>
          <a:bodyPr wrap="square" rtlCol="0">
            <a:spAutoFit/>
          </a:bodyPr>
          <a:lstStyle/>
          <a:p>
            <a:r>
              <a:rPr lang="en-GB" sz="1200" dirty="0"/>
              <a:t>Nepal - Composition of household Waste (%) in 58 municipalities 2013</a:t>
            </a:r>
          </a:p>
          <a:p>
            <a:r>
              <a:rPr lang="en-GB" sz="1200" b="1" dirty="0">
                <a:hlinkClick r:id="rId4"/>
              </a:rPr>
              <a:t>https://data.humdata.org/dataset/composition-of-household-waste-in-58-municipalities-2013</a:t>
            </a:r>
            <a:endParaRPr lang="en-GB" sz="1200" b="1" dirty="0"/>
          </a:p>
          <a:p>
            <a:endParaRPr lang="en-GB" b="1" dirty="0"/>
          </a:p>
          <a:p>
            <a:endParaRPr lang="en-US" dirty="0"/>
          </a:p>
        </p:txBody>
      </p:sp>
      <p:sp>
        <p:nvSpPr>
          <p:cNvPr id="13" name="TextBox 12">
            <a:extLst>
              <a:ext uri="{FF2B5EF4-FFF2-40B4-BE49-F238E27FC236}">
                <a16:creationId xmlns:a16="http://schemas.microsoft.com/office/drawing/2014/main" id="{216E37DB-DF8F-46B1-AD52-65C29B8241E9}"/>
              </a:ext>
            </a:extLst>
          </p:cNvPr>
          <p:cNvSpPr txBox="1"/>
          <p:nvPr/>
        </p:nvSpPr>
        <p:spPr>
          <a:xfrm>
            <a:off x="324853" y="84222"/>
            <a:ext cx="6075947" cy="938719"/>
          </a:xfrm>
          <a:prstGeom prst="rect">
            <a:avLst/>
          </a:prstGeom>
          <a:noFill/>
        </p:spPr>
        <p:txBody>
          <a:bodyPr wrap="square" rtlCol="0">
            <a:spAutoFit/>
          </a:bodyPr>
          <a:lstStyle/>
          <a:p>
            <a:r>
              <a:rPr lang="en-US" sz="3300" u="sng" dirty="0"/>
              <a:t>Life Cycle of Garbage in Nepal </a:t>
            </a:r>
            <a:br>
              <a:rPr lang="en-US" sz="3300" dirty="0"/>
            </a:br>
            <a:r>
              <a:rPr lang="en-US" sz="2200" dirty="0"/>
              <a:t>Kathmandu case</a:t>
            </a:r>
          </a:p>
        </p:txBody>
      </p:sp>
    </p:spTree>
    <p:extLst>
      <p:ext uri="{BB962C8B-B14F-4D97-AF65-F5344CB8AC3E}">
        <p14:creationId xmlns:p14="http://schemas.microsoft.com/office/powerpoint/2010/main" val="2360225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7548026-514E-4A3C-9B37-5C36BE1C19C4}"/>
              </a:ext>
            </a:extLst>
          </p:cNvPr>
          <p:cNvGraphicFramePr>
            <a:graphicFrameLocks noGrp="1"/>
          </p:cNvGraphicFramePr>
          <p:nvPr>
            <p:ph idx="1"/>
            <p:extLst>
              <p:ext uri="{D42A27DB-BD31-4B8C-83A1-F6EECF244321}">
                <p14:modId xmlns:p14="http://schemas.microsoft.com/office/powerpoint/2010/main" val="377274081"/>
              </p:ext>
            </p:extLst>
          </p:nvPr>
        </p:nvGraphicFramePr>
        <p:xfrm>
          <a:off x="1263317" y="-146295"/>
          <a:ext cx="10928683" cy="640865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291D2C4-8F57-4FB6-BCD8-C311C87E6120}"/>
              </a:ext>
            </a:extLst>
          </p:cNvPr>
          <p:cNvSpPr txBox="1"/>
          <p:nvPr/>
        </p:nvSpPr>
        <p:spPr>
          <a:xfrm>
            <a:off x="324853" y="1034716"/>
            <a:ext cx="4045018" cy="923330"/>
          </a:xfrm>
          <a:prstGeom prst="rect">
            <a:avLst/>
          </a:prstGeom>
          <a:noFill/>
        </p:spPr>
        <p:txBody>
          <a:bodyPr wrap="none" rtlCol="0">
            <a:spAutoFit/>
          </a:bodyPr>
          <a:lstStyle/>
          <a:p>
            <a:pPr marL="342900" indent="-342900">
              <a:buAutoNum type="arabicPeriod"/>
            </a:pPr>
            <a:r>
              <a:rPr lang="en-US" dirty="0"/>
              <a:t>Composition of Wastes for Industries </a:t>
            </a:r>
          </a:p>
          <a:p>
            <a:endParaRPr lang="en-US" dirty="0"/>
          </a:p>
          <a:p>
            <a:endParaRPr lang="en-US" dirty="0"/>
          </a:p>
        </p:txBody>
      </p:sp>
      <p:sp>
        <p:nvSpPr>
          <p:cNvPr id="8" name="TextBox 7">
            <a:extLst>
              <a:ext uri="{FF2B5EF4-FFF2-40B4-BE49-F238E27FC236}">
                <a16:creationId xmlns:a16="http://schemas.microsoft.com/office/drawing/2014/main" id="{C5D08828-6F11-4032-BAF2-3AA6A4AB64CB}"/>
              </a:ext>
            </a:extLst>
          </p:cNvPr>
          <p:cNvSpPr txBox="1"/>
          <p:nvPr/>
        </p:nvSpPr>
        <p:spPr>
          <a:xfrm>
            <a:off x="324853" y="84222"/>
            <a:ext cx="6075947" cy="938719"/>
          </a:xfrm>
          <a:prstGeom prst="rect">
            <a:avLst/>
          </a:prstGeom>
          <a:noFill/>
        </p:spPr>
        <p:txBody>
          <a:bodyPr wrap="square" rtlCol="0">
            <a:spAutoFit/>
          </a:bodyPr>
          <a:lstStyle/>
          <a:p>
            <a:r>
              <a:rPr lang="en-US" sz="3300" u="sng" dirty="0"/>
              <a:t>Life Cycle of Garbage in Nepal </a:t>
            </a:r>
            <a:br>
              <a:rPr lang="en-US" sz="3300" dirty="0"/>
            </a:br>
            <a:r>
              <a:rPr lang="en-US" sz="2200" dirty="0"/>
              <a:t>Kathmandu case</a:t>
            </a:r>
          </a:p>
        </p:txBody>
      </p:sp>
      <p:sp>
        <p:nvSpPr>
          <p:cNvPr id="10" name="TextBox 9">
            <a:extLst>
              <a:ext uri="{FF2B5EF4-FFF2-40B4-BE49-F238E27FC236}">
                <a16:creationId xmlns:a16="http://schemas.microsoft.com/office/drawing/2014/main" id="{ECDCAC8B-0E2C-4FF1-BBEA-C11EDE41882F}"/>
              </a:ext>
            </a:extLst>
          </p:cNvPr>
          <p:cNvSpPr txBox="1"/>
          <p:nvPr/>
        </p:nvSpPr>
        <p:spPr>
          <a:xfrm>
            <a:off x="168443" y="6127447"/>
            <a:ext cx="9059663" cy="646331"/>
          </a:xfrm>
          <a:prstGeom prst="rect">
            <a:avLst/>
          </a:prstGeom>
          <a:noFill/>
        </p:spPr>
        <p:txBody>
          <a:bodyPr wrap="square" rtlCol="0">
            <a:spAutoFit/>
          </a:bodyPr>
          <a:lstStyle/>
          <a:p>
            <a:r>
              <a:rPr lang="en-GB" dirty="0"/>
              <a:t>Nepal - Composition of Industrial Waste (%) in 58 municipalities 2013</a:t>
            </a:r>
            <a:endParaRPr lang="en-US" dirty="0">
              <a:hlinkClick r:id="rId3"/>
            </a:endParaRPr>
          </a:p>
          <a:p>
            <a:r>
              <a:rPr lang="en-US" dirty="0">
                <a:hlinkClick r:id="rId3"/>
              </a:rPr>
              <a:t>https://data.humdata.org/dataset/composition-of-industrial-waste-in-58-municipalities-2013</a:t>
            </a:r>
            <a:endParaRPr lang="en-US" dirty="0"/>
          </a:p>
        </p:txBody>
      </p:sp>
    </p:spTree>
    <p:extLst>
      <p:ext uri="{BB962C8B-B14F-4D97-AF65-F5344CB8AC3E}">
        <p14:creationId xmlns:p14="http://schemas.microsoft.com/office/powerpoint/2010/main" val="3023224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E4A8566A-901F-4D78-8A93-5355E477A775}"/>
              </a:ext>
            </a:extLst>
          </p:cNvPr>
          <p:cNvGraphicFramePr>
            <a:graphicFrameLocks/>
          </p:cNvGraphicFramePr>
          <p:nvPr>
            <p:extLst>
              <p:ext uri="{D42A27DB-BD31-4B8C-83A1-F6EECF244321}">
                <p14:modId xmlns:p14="http://schemas.microsoft.com/office/powerpoint/2010/main" val="2205033292"/>
              </p:ext>
            </p:extLst>
          </p:nvPr>
        </p:nvGraphicFramePr>
        <p:xfrm>
          <a:off x="3047215" y="84222"/>
          <a:ext cx="9388625" cy="628649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9F3A080-2DC6-4DEA-B677-6E66395EB080}"/>
              </a:ext>
            </a:extLst>
          </p:cNvPr>
          <p:cNvSpPr txBox="1"/>
          <p:nvPr/>
        </p:nvSpPr>
        <p:spPr>
          <a:xfrm>
            <a:off x="324853" y="84222"/>
            <a:ext cx="6075947" cy="938719"/>
          </a:xfrm>
          <a:prstGeom prst="rect">
            <a:avLst/>
          </a:prstGeom>
          <a:noFill/>
        </p:spPr>
        <p:txBody>
          <a:bodyPr wrap="square" rtlCol="0">
            <a:spAutoFit/>
          </a:bodyPr>
          <a:lstStyle/>
          <a:p>
            <a:r>
              <a:rPr lang="en-US" sz="3300" u="sng" dirty="0"/>
              <a:t>Life Cycle of Garbage in Nepal </a:t>
            </a:r>
            <a:br>
              <a:rPr lang="en-US" sz="3300" dirty="0"/>
            </a:br>
            <a:r>
              <a:rPr lang="en-US" sz="2200" dirty="0"/>
              <a:t>Kathmandu case</a:t>
            </a:r>
          </a:p>
        </p:txBody>
      </p:sp>
      <p:sp>
        <p:nvSpPr>
          <p:cNvPr id="7" name="TextBox 6">
            <a:extLst>
              <a:ext uri="{FF2B5EF4-FFF2-40B4-BE49-F238E27FC236}">
                <a16:creationId xmlns:a16="http://schemas.microsoft.com/office/drawing/2014/main" id="{04CF07F2-F705-495E-B00D-52FE078FCC55}"/>
              </a:ext>
            </a:extLst>
          </p:cNvPr>
          <p:cNvSpPr txBox="1"/>
          <p:nvPr/>
        </p:nvSpPr>
        <p:spPr>
          <a:xfrm>
            <a:off x="324853" y="1034716"/>
            <a:ext cx="3704091" cy="923330"/>
          </a:xfrm>
          <a:prstGeom prst="rect">
            <a:avLst/>
          </a:prstGeom>
          <a:noFill/>
        </p:spPr>
        <p:txBody>
          <a:bodyPr wrap="none" rtlCol="0">
            <a:spAutoFit/>
          </a:bodyPr>
          <a:lstStyle/>
          <a:p>
            <a:pPr marL="342900" indent="-342900">
              <a:buAutoNum type="arabicPeriod"/>
            </a:pPr>
            <a:r>
              <a:rPr lang="en-US" dirty="0"/>
              <a:t>Composition of Wastes for Stores </a:t>
            </a:r>
          </a:p>
          <a:p>
            <a:endParaRPr lang="en-US" dirty="0"/>
          </a:p>
          <a:p>
            <a:endParaRPr lang="en-US" dirty="0"/>
          </a:p>
        </p:txBody>
      </p:sp>
      <p:sp>
        <p:nvSpPr>
          <p:cNvPr id="8" name="TextBox 7">
            <a:extLst>
              <a:ext uri="{FF2B5EF4-FFF2-40B4-BE49-F238E27FC236}">
                <a16:creationId xmlns:a16="http://schemas.microsoft.com/office/drawing/2014/main" id="{738FF9AD-1034-4440-A6C3-C110A6083C94}"/>
              </a:ext>
            </a:extLst>
          </p:cNvPr>
          <p:cNvSpPr txBox="1"/>
          <p:nvPr/>
        </p:nvSpPr>
        <p:spPr>
          <a:xfrm>
            <a:off x="151233" y="5980969"/>
            <a:ext cx="9140964" cy="1200329"/>
          </a:xfrm>
          <a:prstGeom prst="rect">
            <a:avLst/>
          </a:prstGeom>
          <a:noFill/>
        </p:spPr>
        <p:txBody>
          <a:bodyPr wrap="none" rtlCol="0">
            <a:spAutoFit/>
          </a:bodyPr>
          <a:lstStyle/>
          <a:p>
            <a:r>
              <a:rPr lang="en-GB" dirty="0"/>
              <a:t>Nepal - Composition of </a:t>
            </a:r>
            <a:r>
              <a:rPr lang="en-GB" dirty="0" err="1"/>
              <a:t>Commerical</a:t>
            </a:r>
            <a:r>
              <a:rPr lang="en-GB" dirty="0"/>
              <a:t> Waste (%) in 58 municipalities 2013</a:t>
            </a:r>
          </a:p>
          <a:p>
            <a:r>
              <a:rPr lang="en-US" dirty="0">
                <a:hlinkClick r:id="rId3"/>
              </a:rPr>
              <a:t>https://data.humdata.org/dataset/composition-of-commercial-waste-in-58-municipalities-2013</a:t>
            </a:r>
            <a:endParaRPr lang="en-GB" dirty="0"/>
          </a:p>
          <a:p>
            <a:endParaRPr lang="en-US" dirty="0">
              <a:hlinkClick r:id="rId4"/>
            </a:endParaRPr>
          </a:p>
          <a:p>
            <a:endParaRPr lang="en-US" dirty="0"/>
          </a:p>
        </p:txBody>
      </p:sp>
    </p:spTree>
    <p:extLst>
      <p:ext uri="{BB962C8B-B14F-4D97-AF65-F5344CB8AC3E}">
        <p14:creationId xmlns:p14="http://schemas.microsoft.com/office/powerpoint/2010/main" val="353663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Graphic 5" descr="Lightbulb">
            <a:extLst>
              <a:ext uri="{FF2B5EF4-FFF2-40B4-BE49-F238E27FC236}">
                <a16:creationId xmlns:a16="http://schemas.microsoft.com/office/drawing/2014/main" id="{B86C67B2-4EE0-F140-94DA-6EB8AEB40D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40998"/>
            <a:ext cx="1186774" cy="1186774"/>
          </a:xfrm>
          <a:prstGeom prst="rect">
            <a:avLst/>
          </a:prstGeom>
        </p:spPr>
      </p:pic>
      <p:sp>
        <p:nvSpPr>
          <p:cNvPr id="2" name="TextBox 1">
            <a:extLst>
              <a:ext uri="{FF2B5EF4-FFF2-40B4-BE49-F238E27FC236}">
                <a16:creationId xmlns:a16="http://schemas.microsoft.com/office/drawing/2014/main" id="{1C50F02E-3BAD-B143-9206-48CFDF25CD36}"/>
              </a:ext>
            </a:extLst>
          </p:cNvPr>
          <p:cNvSpPr txBox="1"/>
          <p:nvPr/>
        </p:nvSpPr>
        <p:spPr>
          <a:xfrm>
            <a:off x="4783094" y="5657671"/>
            <a:ext cx="7681281" cy="1200329"/>
          </a:xfrm>
          <a:prstGeom prst="rect">
            <a:avLst/>
          </a:prstGeom>
          <a:noFill/>
        </p:spPr>
        <p:txBody>
          <a:bodyPr wrap="square" rtlCol="0">
            <a:spAutoFit/>
          </a:bodyPr>
          <a:lstStyle/>
          <a:p>
            <a:r>
              <a:rPr lang="en-GB" dirty="0">
                <a:highlight>
                  <a:srgbClr val="C0C0C0"/>
                </a:highlight>
              </a:rPr>
              <a:t>”The composition of the solid waste generated in Kathmandu and other municipalities in Nepal is dominated (70%) by organic material. Composting of the solid waste and using the compost as an organic fertilizer is a sustainable way of managing solid wastes in Nepal” (</a:t>
            </a:r>
            <a:r>
              <a:rPr lang="en-GB" dirty="0" err="1">
                <a:highlight>
                  <a:srgbClr val="C0C0C0"/>
                </a:highlight>
              </a:rPr>
              <a:t>Pokhrel</a:t>
            </a:r>
            <a:r>
              <a:rPr lang="en-GB" dirty="0">
                <a:highlight>
                  <a:srgbClr val="C0C0C0"/>
                </a:highlight>
              </a:rPr>
              <a:t> et al., 2005) </a:t>
            </a:r>
            <a:endParaRPr lang="en-JP" dirty="0">
              <a:highlight>
                <a:srgbClr val="C0C0C0"/>
              </a:highlight>
            </a:endParaRPr>
          </a:p>
        </p:txBody>
      </p:sp>
      <p:sp>
        <p:nvSpPr>
          <p:cNvPr id="7" name="TextBox 6">
            <a:extLst>
              <a:ext uri="{FF2B5EF4-FFF2-40B4-BE49-F238E27FC236}">
                <a16:creationId xmlns:a16="http://schemas.microsoft.com/office/drawing/2014/main" id="{6D1DAE3E-3674-214E-95F7-21A63B882A16}"/>
              </a:ext>
            </a:extLst>
          </p:cNvPr>
          <p:cNvSpPr txBox="1"/>
          <p:nvPr/>
        </p:nvSpPr>
        <p:spPr>
          <a:xfrm>
            <a:off x="1050587" y="425306"/>
            <a:ext cx="10920334" cy="1615827"/>
          </a:xfrm>
          <a:prstGeom prst="rect">
            <a:avLst/>
          </a:prstGeom>
          <a:noFill/>
        </p:spPr>
        <p:txBody>
          <a:bodyPr wrap="square" rtlCol="0">
            <a:spAutoFit/>
          </a:bodyPr>
          <a:lstStyle/>
          <a:p>
            <a:r>
              <a:rPr lang="en-JP" sz="3300" i="1" dirty="0">
                <a:highlight>
                  <a:srgbClr val="FFFF00"/>
                </a:highlight>
              </a:rPr>
              <a:t>Overwhelming </a:t>
            </a:r>
            <a:r>
              <a:rPr lang="en-JP" sz="3300" i="1">
                <a:highlight>
                  <a:srgbClr val="FFFF00"/>
                </a:highlight>
              </a:rPr>
              <a:t>amout </a:t>
            </a:r>
            <a:r>
              <a:rPr lang="en-CA" sz="3300" i="1" dirty="0">
                <a:highlight>
                  <a:srgbClr val="FFFF00"/>
                </a:highlight>
              </a:rPr>
              <a:t>(70</a:t>
            </a:r>
            <a:r>
              <a:rPr lang="en-JP" sz="3300" i="1">
                <a:highlight>
                  <a:srgbClr val="FFFF00"/>
                </a:highlight>
              </a:rPr>
              <a:t>%) of waste</a:t>
            </a:r>
            <a:r>
              <a:rPr lang="en-CA" sz="3300" i="1" dirty="0">
                <a:highlight>
                  <a:srgbClr val="FFFF00"/>
                </a:highlight>
              </a:rPr>
              <a:t>s</a:t>
            </a:r>
            <a:r>
              <a:rPr lang="en-JP" sz="3300" i="1">
                <a:highlight>
                  <a:srgbClr val="FFFF00"/>
                </a:highlight>
              </a:rPr>
              <a:t> </a:t>
            </a:r>
            <a:r>
              <a:rPr lang="en-JP" sz="3300" i="1" dirty="0">
                <a:highlight>
                  <a:srgbClr val="FFFF00"/>
                </a:highlight>
              </a:rPr>
              <a:t>are organic. </a:t>
            </a:r>
          </a:p>
          <a:p>
            <a:r>
              <a:rPr lang="en-JP" sz="3300" i="1" dirty="0">
                <a:highlight>
                  <a:srgbClr val="FFFF00"/>
                </a:highlight>
              </a:rPr>
              <a:t>Finding effective way to properly managege organic waste is the key.  </a:t>
            </a:r>
          </a:p>
        </p:txBody>
      </p:sp>
    </p:spTree>
    <p:extLst>
      <p:ext uri="{BB962C8B-B14F-4D97-AF65-F5344CB8AC3E}">
        <p14:creationId xmlns:p14="http://schemas.microsoft.com/office/powerpoint/2010/main" val="2092705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2964BF-94BF-4B45-A325-67C9A99BF80C}"/>
              </a:ext>
            </a:extLst>
          </p:cNvPr>
          <p:cNvSpPr txBox="1"/>
          <p:nvPr/>
        </p:nvSpPr>
        <p:spPr>
          <a:xfrm>
            <a:off x="324853" y="84222"/>
            <a:ext cx="6075947" cy="615553"/>
          </a:xfrm>
          <a:prstGeom prst="rect">
            <a:avLst/>
          </a:prstGeom>
          <a:noFill/>
        </p:spPr>
        <p:txBody>
          <a:bodyPr wrap="square" rtlCol="0">
            <a:spAutoFit/>
          </a:bodyPr>
          <a:lstStyle/>
          <a:p>
            <a:r>
              <a:rPr lang="en-US" sz="2200" u="sng" dirty="0"/>
              <a:t>Life Cycle of Garbage in Nepal </a:t>
            </a:r>
            <a:br>
              <a:rPr lang="en-US" sz="3300" dirty="0"/>
            </a:br>
            <a:r>
              <a:rPr lang="en-US" sz="1200" dirty="0"/>
              <a:t>Kathmandu case</a:t>
            </a:r>
          </a:p>
        </p:txBody>
      </p:sp>
      <p:sp>
        <p:nvSpPr>
          <p:cNvPr id="3" name="TextBox 2">
            <a:extLst>
              <a:ext uri="{FF2B5EF4-FFF2-40B4-BE49-F238E27FC236}">
                <a16:creationId xmlns:a16="http://schemas.microsoft.com/office/drawing/2014/main" id="{FA8AA9C3-BD13-4ABC-961A-BB3775975000}"/>
              </a:ext>
            </a:extLst>
          </p:cNvPr>
          <p:cNvSpPr txBox="1"/>
          <p:nvPr/>
        </p:nvSpPr>
        <p:spPr>
          <a:xfrm>
            <a:off x="324853" y="786480"/>
            <a:ext cx="6043065" cy="646331"/>
          </a:xfrm>
          <a:prstGeom prst="rect">
            <a:avLst/>
          </a:prstGeom>
          <a:noFill/>
        </p:spPr>
        <p:txBody>
          <a:bodyPr wrap="none" rtlCol="0">
            <a:spAutoFit/>
          </a:bodyPr>
          <a:lstStyle/>
          <a:p>
            <a:r>
              <a:rPr lang="en-US" dirty="0"/>
              <a:t>2.   Disposal: way of throwing away garbage at household level</a:t>
            </a:r>
          </a:p>
          <a:p>
            <a:endParaRPr lang="en-US" dirty="0"/>
          </a:p>
        </p:txBody>
      </p:sp>
      <p:graphicFrame>
        <p:nvGraphicFramePr>
          <p:cNvPr id="4" name="Chart 3">
            <a:extLst>
              <a:ext uri="{FF2B5EF4-FFF2-40B4-BE49-F238E27FC236}">
                <a16:creationId xmlns:a16="http://schemas.microsoft.com/office/drawing/2014/main" id="{3B85B372-A7DE-417B-8724-477E32538ED4}"/>
              </a:ext>
            </a:extLst>
          </p:cNvPr>
          <p:cNvGraphicFramePr/>
          <p:nvPr>
            <p:extLst>
              <p:ext uri="{D42A27DB-BD31-4B8C-83A1-F6EECF244321}">
                <p14:modId xmlns:p14="http://schemas.microsoft.com/office/powerpoint/2010/main" val="374982912"/>
              </p:ext>
            </p:extLst>
          </p:nvPr>
        </p:nvGraphicFramePr>
        <p:xfrm>
          <a:off x="4104046" y="618572"/>
          <a:ext cx="8590547" cy="615520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D214B18-135C-6C41-9997-A451867296A3}"/>
              </a:ext>
            </a:extLst>
          </p:cNvPr>
          <p:cNvSpPr txBox="1"/>
          <p:nvPr/>
        </p:nvSpPr>
        <p:spPr>
          <a:xfrm>
            <a:off x="1167336" y="5171970"/>
            <a:ext cx="4663439" cy="1200329"/>
          </a:xfrm>
          <a:prstGeom prst="rect">
            <a:avLst/>
          </a:prstGeom>
          <a:noFill/>
        </p:spPr>
        <p:txBody>
          <a:bodyPr wrap="square" rtlCol="0">
            <a:spAutoFit/>
          </a:bodyPr>
          <a:lstStyle/>
          <a:p>
            <a:r>
              <a:rPr lang="en-JP" b="1" i="1" dirty="0"/>
              <a:t>Substatial amout (more </a:t>
            </a:r>
            <a:r>
              <a:rPr lang="en-JP" b="1" i="1"/>
              <a:t>than </a:t>
            </a:r>
            <a:r>
              <a:rPr lang="en-CA" b="1" i="1" dirty="0"/>
              <a:t>8</a:t>
            </a:r>
            <a:r>
              <a:rPr lang="en-JP" b="1" i="1"/>
              <a:t>0</a:t>
            </a:r>
            <a:r>
              <a:rPr lang="en-JP" b="1" i="1" dirty="0"/>
              <a:t>%) of garbage are mismanaged. </a:t>
            </a:r>
          </a:p>
          <a:p>
            <a:endParaRPr lang="en-JP" b="1" i="1" dirty="0"/>
          </a:p>
          <a:p>
            <a:r>
              <a:rPr lang="en-JP" b="1" i="1" dirty="0"/>
              <a:t>It is simply relocating them to be “out of sight”. </a:t>
            </a:r>
          </a:p>
        </p:txBody>
      </p:sp>
      <p:pic>
        <p:nvPicPr>
          <p:cNvPr id="9" name="Graphic 8" descr="Lightbulb and gear">
            <a:extLst>
              <a:ext uri="{FF2B5EF4-FFF2-40B4-BE49-F238E27FC236}">
                <a16:creationId xmlns:a16="http://schemas.microsoft.com/office/drawing/2014/main" id="{8F920A12-59E8-DD45-B40D-72FE5FC68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2936" y="4990606"/>
            <a:ext cx="914400" cy="914400"/>
          </a:xfrm>
          <a:prstGeom prst="rect">
            <a:avLst/>
          </a:prstGeom>
        </p:spPr>
      </p:pic>
    </p:spTree>
    <p:extLst>
      <p:ext uri="{BB962C8B-B14F-4D97-AF65-F5344CB8AC3E}">
        <p14:creationId xmlns:p14="http://schemas.microsoft.com/office/powerpoint/2010/main" val="133898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picture containing indoor, room, sitting, living&#10;&#10;Description automatically generated">
            <a:extLst>
              <a:ext uri="{FF2B5EF4-FFF2-40B4-BE49-F238E27FC236}">
                <a16:creationId xmlns:a16="http://schemas.microsoft.com/office/drawing/2014/main" id="{6C64C76A-B821-334C-B15C-22061E6868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250070" y="953991"/>
            <a:ext cx="4824364" cy="3618275"/>
          </a:xfrm>
          <a:prstGeom prst="rect">
            <a:avLst/>
          </a:prstGeom>
        </p:spPr>
      </p:pic>
      <p:pic>
        <p:nvPicPr>
          <p:cNvPr id="4" name="Content Placeholder 4" descr="A group of people on a rock&#10;&#10;Description automatically generated">
            <a:extLst>
              <a:ext uri="{FF2B5EF4-FFF2-40B4-BE49-F238E27FC236}">
                <a16:creationId xmlns:a16="http://schemas.microsoft.com/office/drawing/2014/main" id="{AC46DE0D-4CD0-9344-AF83-E3D0059C07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81759" y="1047836"/>
            <a:ext cx="4654071" cy="3490553"/>
          </a:xfrm>
          <a:prstGeom prst="rect">
            <a:avLst/>
          </a:prstGeom>
        </p:spPr>
      </p:pic>
      <p:sp>
        <p:nvSpPr>
          <p:cNvPr id="2" name="TextBox 1">
            <a:extLst>
              <a:ext uri="{FF2B5EF4-FFF2-40B4-BE49-F238E27FC236}">
                <a16:creationId xmlns:a16="http://schemas.microsoft.com/office/drawing/2014/main" id="{C3D3275E-DA86-4F43-A680-A7C22D484499}"/>
              </a:ext>
            </a:extLst>
          </p:cNvPr>
          <p:cNvSpPr txBox="1"/>
          <p:nvPr/>
        </p:nvSpPr>
        <p:spPr>
          <a:xfrm rot="10800000" flipH="1" flipV="1">
            <a:off x="2128587" y="5226784"/>
            <a:ext cx="7514502" cy="1631216"/>
          </a:xfrm>
          <a:prstGeom prst="rect">
            <a:avLst/>
          </a:prstGeom>
          <a:solidFill>
            <a:schemeClr val="accent4"/>
          </a:solidFill>
        </p:spPr>
        <p:txBody>
          <a:bodyPr wrap="square" rtlCol="0">
            <a:spAutoFit/>
          </a:bodyPr>
          <a:lstStyle/>
          <a:p>
            <a:r>
              <a:rPr lang="en-JP" sz="5000" dirty="0">
                <a:solidFill>
                  <a:schemeClr val="bg1"/>
                </a:solidFill>
              </a:rPr>
              <a:t>Of all the collected garbage, where does it end up? </a:t>
            </a:r>
          </a:p>
        </p:txBody>
      </p:sp>
      <p:sp>
        <p:nvSpPr>
          <p:cNvPr id="3" name="TextBox 2">
            <a:extLst>
              <a:ext uri="{FF2B5EF4-FFF2-40B4-BE49-F238E27FC236}">
                <a16:creationId xmlns:a16="http://schemas.microsoft.com/office/drawing/2014/main" id="{0511C6E6-C66F-9E47-8D4F-B3C3184ED402}"/>
              </a:ext>
            </a:extLst>
          </p:cNvPr>
          <p:cNvSpPr txBox="1"/>
          <p:nvPr/>
        </p:nvSpPr>
        <p:spPr>
          <a:xfrm>
            <a:off x="1761063" y="0"/>
            <a:ext cx="8669874" cy="369332"/>
          </a:xfrm>
          <a:prstGeom prst="rect">
            <a:avLst/>
          </a:prstGeom>
          <a:noFill/>
        </p:spPr>
        <p:txBody>
          <a:bodyPr wrap="none" rtlCol="0">
            <a:spAutoFit/>
          </a:bodyPr>
          <a:lstStyle/>
          <a:p>
            <a:r>
              <a:rPr lang="en-JP" dirty="0">
                <a:solidFill>
                  <a:schemeClr val="bg1"/>
                </a:solidFill>
                <a:highlight>
                  <a:srgbClr val="000000"/>
                </a:highlight>
              </a:rPr>
              <a:t>We see garbages on the street &amp; rivers; however, that is not where all the garbge ends up. </a:t>
            </a:r>
          </a:p>
        </p:txBody>
      </p:sp>
      <p:pic>
        <p:nvPicPr>
          <p:cNvPr id="6" name="Picture 5">
            <a:extLst>
              <a:ext uri="{FF2B5EF4-FFF2-40B4-BE49-F238E27FC236}">
                <a16:creationId xmlns:a16="http://schemas.microsoft.com/office/drawing/2014/main" id="{E0E8623F-4F54-2A4C-A201-DDC7100F8F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3952" y="332558"/>
            <a:ext cx="3618275" cy="4824366"/>
          </a:xfrm>
          <a:prstGeom prst="rect">
            <a:avLst/>
          </a:prstGeom>
        </p:spPr>
      </p:pic>
    </p:spTree>
    <p:extLst>
      <p:ext uri="{BB962C8B-B14F-4D97-AF65-F5344CB8AC3E}">
        <p14:creationId xmlns:p14="http://schemas.microsoft.com/office/powerpoint/2010/main" val="3326528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85A647-659C-EE4D-9834-5F3AF5726FE6}"/>
              </a:ext>
            </a:extLst>
          </p:cNvPr>
          <p:cNvSpPr txBox="1"/>
          <p:nvPr/>
        </p:nvSpPr>
        <p:spPr>
          <a:xfrm>
            <a:off x="224515" y="2346942"/>
            <a:ext cx="11082708" cy="2631490"/>
          </a:xfrm>
          <a:prstGeom prst="rect">
            <a:avLst/>
          </a:prstGeom>
          <a:noFill/>
        </p:spPr>
        <p:txBody>
          <a:bodyPr wrap="square" rtlCol="0">
            <a:spAutoFit/>
          </a:bodyPr>
          <a:lstStyle/>
          <a:p>
            <a:r>
              <a:rPr lang="en-JP" sz="3300" b="1" i="1" dirty="0"/>
              <a:t>Nepalese are under threat from poor waste management in the form of food and </a:t>
            </a:r>
            <a:r>
              <a:rPr lang="en-JP" sz="3300" b="1" i="1"/>
              <a:t>water </a:t>
            </a:r>
            <a:r>
              <a:rPr lang="en-CA" sz="3300" b="1" i="1" dirty="0"/>
              <a:t>in</a:t>
            </a:r>
            <a:r>
              <a:rPr lang="en-JP" sz="3300" b="1" i="1"/>
              <a:t>security</a:t>
            </a:r>
            <a:r>
              <a:rPr lang="en-JP" sz="3300" b="1" i="1" dirty="0"/>
              <a:t>. Water related diseases affect millions of Nepalese each year. </a:t>
            </a:r>
          </a:p>
          <a:p>
            <a:r>
              <a:rPr lang="en-JP" sz="3300" b="1" i="1" u="sng" dirty="0">
                <a:highlight>
                  <a:srgbClr val="FFFF00"/>
                </a:highlight>
              </a:rPr>
              <a:t>Healthy livelihood of people depends on the implimentation of effective waste management</a:t>
            </a:r>
            <a:r>
              <a:rPr lang="en-JP" sz="3300" i="1" dirty="0">
                <a:highlight>
                  <a:srgbClr val="FFFF00"/>
                </a:highlight>
              </a:rPr>
              <a:t>. </a:t>
            </a:r>
          </a:p>
        </p:txBody>
      </p:sp>
      <p:sp>
        <p:nvSpPr>
          <p:cNvPr id="3" name="TextBox 2">
            <a:extLst>
              <a:ext uri="{FF2B5EF4-FFF2-40B4-BE49-F238E27FC236}">
                <a16:creationId xmlns:a16="http://schemas.microsoft.com/office/drawing/2014/main" id="{34B52F51-B67B-994B-94B4-F82F8F3D8C6E}"/>
              </a:ext>
            </a:extLst>
          </p:cNvPr>
          <p:cNvSpPr txBox="1"/>
          <p:nvPr/>
        </p:nvSpPr>
        <p:spPr>
          <a:xfrm>
            <a:off x="2001325" y="1600511"/>
            <a:ext cx="4572000" cy="461665"/>
          </a:xfrm>
          <a:prstGeom prst="rect">
            <a:avLst/>
          </a:prstGeom>
          <a:noFill/>
        </p:spPr>
        <p:txBody>
          <a:bodyPr wrap="square" rtlCol="0">
            <a:spAutoFit/>
          </a:bodyPr>
          <a:lstStyle/>
          <a:p>
            <a:r>
              <a:rPr lang="en-JP" sz="2400" b="1" dirty="0">
                <a:solidFill>
                  <a:schemeClr val="accent2">
                    <a:lumMod val="75000"/>
                  </a:schemeClr>
                </a:solidFill>
              </a:rPr>
              <a:t>THE MOST IMPORTANT MESSAGE</a:t>
            </a:r>
          </a:p>
        </p:txBody>
      </p:sp>
      <p:pic>
        <p:nvPicPr>
          <p:cNvPr id="6" name="Picture 5">
            <a:extLst>
              <a:ext uri="{FF2B5EF4-FFF2-40B4-BE49-F238E27FC236}">
                <a16:creationId xmlns:a16="http://schemas.microsoft.com/office/drawing/2014/main" id="{8AC710B6-A847-8149-AA37-74E4801C69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001325" cy="2062176"/>
          </a:xfrm>
          <a:prstGeom prst="rect">
            <a:avLst/>
          </a:prstGeom>
        </p:spPr>
      </p:pic>
      <p:sp>
        <p:nvSpPr>
          <p:cNvPr id="7" name="TextBox 6">
            <a:extLst>
              <a:ext uri="{FF2B5EF4-FFF2-40B4-BE49-F238E27FC236}">
                <a16:creationId xmlns:a16="http://schemas.microsoft.com/office/drawing/2014/main" id="{D86EF515-4280-3243-94C5-C459CC036272}"/>
              </a:ext>
            </a:extLst>
          </p:cNvPr>
          <p:cNvSpPr txBox="1"/>
          <p:nvPr/>
        </p:nvSpPr>
        <p:spPr>
          <a:xfrm>
            <a:off x="4846320" y="5047488"/>
            <a:ext cx="7345680" cy="1938992"/>
          </a:xfrm>
          <a:prstGeom prst="rect">
            <a:avLst/>
          </a:prstGeom>
          <a:noFill/>
        </p:spPr>
        <p:txBody>
          <a:bodyPr wrap="square" rtlCol="0">
            <a:spAutoFit/>
          </a:bodyPr>
          <a:lstStyle/>
          <a:p>
            <a:r>
              <a:rPr lang="en-JP" sz="2000" dirty="0">
                <a:solidFill>
                  <a:schemeClr val="bg1"/>
                </a:solidFill>
                <a:highlight>
                  <a:srgbClr val="000080"/>
                </a:highlight>
              </a:rPr>
              <a:t>Despite abundant water resource available (second in the world), due to poor management of waste including sewages, </a:t>
            </a:r>
            <a:r>
              <a:rPr lang="en-JP" sz="2000" u="sng" dirty="0">
                <a:solidFill>
                  <a:schemeClr val="bg1"/>
                </a:solidFill>
                <a:highlight>
                  <a:srgbClr val="000080"/>
                </a:highlight>
              </a:rPr>
              <a:t>water related disease like diaherrea, dysentry, typhoid, gastroenteritis, and cholera</a:t>
            </a:r>
            <a:r>
              <a:rPr lang="en-JP" sz="2000" dirty="0">
                <a:solidFill>
                  <a:schemeClr val="bg1"/>
                </a:solidFill>
                <a:highlight>
                  <a:srgbClr val="000080"/>
                </a:highlight>
              </a:rPr>
              <a:t> affecect million of people in Nepal. </a:t>
            </a:r>
            <a:r>
              <a:rPr lang="en-JP" sz="2000" u="sng" dirty="0">
                <a:solidFill>
                  <a:schemeClr val="bg1"/>
                </a:solidFill>
                <a:highlight>
                  <a:srgbClr val="000080"/>
                </a:highlight>
              </a:rPr>
              <a:t>Every year 44,000 children die in Nepal from waterborne </a:t>
            </a:r>
            <a:r>
              <a:rPr lang="en-JP" sz="2000" u="sng">
                <a:solidFill>
                  <a:schemeClr val="bg1"/>
                </a:solidFill>
                <a:highlight>
                  <a:srgbClr val="000080"/>
                </a:highlight>
              </a:rPr>
              <a:t>diseases</a:t>
            </a:r>
            <a:r>
              <a:rPr lang="en-JP" sz="2000">
                <a:solidFill>
                  <a:schemeClr val="bg1"/>
                </a:solidFill>
                <a:highlight>
                  <a:srgbClr val="000080"/>
                </a:highlight>
              </a:rPr>
              <a:t>.</a:t>
            </a:r>
            <a:r>
              <a:rPr lang="en-CA" sz="2000" dirty="0">
                <a:solidFill>
                  <a:schemeClr val="bg1"/>
                </a:solidFill>
                <a:highlight>
                  <a:srgbClr val="000080"/>
                </a:highlight>
              </a:rPr>
              <a:t>  </a:t>
            </a:r>
            <a:r>
              <a:rPr lang="en-CA" sz="2000" dirty="0"/>
              <a:t>(From Water in Crisis – Nepal, </a:t>
            </a:r>
            <a:r>
              <a:rPr lang="en-CA" sz="2000" dirty="0">
                <a:solidFill>
                  <a:schemeClr val="bg1"/>
                </a:solidFill>
                <a:hlinkClick r:id="rId3"/>
              </a:rPr>
              <a:t>https://thewaterproject.org/water-crisis/water-in-crisis-Nepal</a:t>
            </a:r>
            <a:r>
              <a:rPr lang="en-CA" sz="2000" dirty="0">
                <a:solidFill>
                  <a:schemeClr val="bg1"/>
                </a:solidFill>
              </a:rPr>
              <a:t>) </a:t>
            </a:r>
          </a:p>
        </p:txBody>
      </p:sp>
    </p:spTree>
    <p:extLst>
      <p:ext uri="{BB962C8B-B14F-4D97-AF65-F5344CB8AC3E}">
        <p14:creationId xmlns:p14="http://schemas.microsoft.com/office/powerpoint/2010/main" val="713429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4BA931-7819-F447-BA15-6B666600BC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46764" y="1956816"/>
            <a:ext cx="6645236" cy="4901184"/>
          </a:xfrm>
          <a:prstGeom prst="rect">
            <a:avLst/>
          </a:prstGeom>
        </p:spPr>
      </p:pic>
      <p:sp>
        <p:nvSpPr>
          <p:cNvPr id="3" name="TextBox 2">
            <a:extLst>
              <a:ext uri="{FF2B5EF4-FFF2-40B4-BE49-F238E27FC236}">
                <a16:creationId xmlns:a16="http://schemas.microsoft.com/office/drawing/2014/main" id="{4B65D06F-5D5B-AF4F-8EAC-81976ED83A0C}"/>
              </a:ext>
            </a:extLst>
          </p:cNvPr>
          <p:cNvSpPr txBox="1"/>
          <p:nvPr/>
        </p:nvSpPr>
        <p:spPr>
          <a:xfrm>
            <a:off x="20053" y="0"/>
            <a:ext cx="6075947" cy="938719"/>
          </a:xfrm>
          <a:prstGeom prst="rect">
            <a:avLst/>
          </a:prstGeom>
          <a:noFill/>
        </p:spPr>
        <p:txBody>
          <a:bodyPr wrap="square" rtlCol="0">
            <a:spAutoFit/>
          </a:bodyPr>
          <a:lstStyle/>
          <a:p>
            <a:r>
              <a:rPr lang="en-US" sz="3300" u="sng" dirty="0"/>
              <a:t>Life cycle of Garbage in Nepal </a:t>
            </a:r>
            <a:br>
              <a:rPr lang="en-US" sz="3300" dirty="0"/>
            </a:br>
            <a:r>
              <a:rPr lang="en-US" sz="2200" dirty="0"/>
              <a:t>Kathmandu case</a:t>
            </a:r>
          </a:p>
        </p:txBody>
      </p:sp>
      <p:sp>
        <p:nvSpPr>
          <p:cNvPr id="4" name="TextBox 3">
            <a:extLst>
              <a:ext uri="{FF2B5EF4-FFF2-40B4-BE49-F238E27FC236}">
                <a16:creationId xmlns:a16="http://schemas.microsoft.com/office/drawing/2014/main" id="{77A18D1E-8CE6-9D4A-A849-CF9BEA8CBF53}"/>
              </a:ext>
            </a:extLst>
          </p:cNvPr>
          <p:cNvSpPr txBox="1"/>
          <p:nvPr/>
        </p:nvSpPr>
        <p:spPr>
          <a:xfrm>
            <a:off x="1901952" y="3372905"/>
            <a:ext cx="3105912"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JP" b="1" dirty="0"/>
              <a:t>Sisdol dumping site</a:t>
            </a:r>
          </a:p>
        </p:txBody>
      </p:sp>
      <p:sp>
        <p:nvSpPr>
          <p:cNvPr id="5" name="TextBox 4">
            <a:extLst>
              <a:ext uri="{FF2B5EF4-FFF2-40B4-BE49-F238E27FC236}">
                <a16:creationId xmlns:a16="http://schemas.microsoft.com/office/drawing/2014/main" id="{D05C727D-0F7F-044C-AFAA-8940B40F0B3A}"/>
              </a:ext>
            </a:extLst>
          </p:cNvPr>
          <p:cNvSpPr txBox="1"/>
          <p:nvPr/>
        </p:nvSpPr>
        <p:spPr>
          <a:xfrm>
            <a:off x="1901952" y="1427078"/>
            <a:ext cx="7864910" cy="369332"/>
          </a:xfrm>
          <a:prstGeom prst="rect">
            <a:avLst/>
          </a:prstGeom>
          <a:solidFill>
            <a:schemeClr val="accent4">
              <a:lumMod val="40000"/>
              <a:lumOff val="60000"/>
            </a:schemeClr>
          </a:solidFill>
        </p:spPr>
        <p:txBody>
          <a:bodyPr wrap="none" rtlCol="0">
            <a:spAutoFit/>
          </a:bodyPr>
          <a:lstStyle/>
          <a:p>
            <a:r>
              <a:rPr lang="en-JP" b="1" dirty="0"/>
              <a:t>Most of the garbage collected, if not recycled, </a:t>
            </a:r>
            <a:r>
              <a:rPr lang="en-JP" b="1" u="sng" dirty="0"/>
              <a:t>they end up in open dumping site </a:t>
            </a:r>
          </a:p>
        </p:txBody>
      </p:sp>
      <p:sp>
        <p:nvSpPr>
          <p:cNvPr id="6" name="TextBox 5">
            <a:extLst>
              <a:ext uri="{FF2B5EF4-FFF2-40B4-BE49-F238E27FC236}">
                <a16:creationId xmlns:a16="http://schemas.microsoft.com/office/drawing/2014/main" id="{998D089C-B2A4-CB4F-9367-CC75C38EB748}"/>
              </a:ext>
            </a:extLst>
          </p:cNvPr>
          <p:cNvSpPr txBox="1"/>
          <p:nvPr/>
        </p:nvSpPr>
        <p:spPr>
          <a:xfrm>
            <a:off x="0" y="897341"/>
            <a:ext cx="3178371" cy="369332"/>
          </a:xfrm>
          <a:prstGeom prst="rect">
            <a:avLst/>
          </a:prstGeom>
          <a:noFill/>
        </p:spPr>
        <p:txBody>
          <a:bodyPr wrap="none" rtlCol="0">
            <a:spAutoFit/>
          </a:bodyPr>
          <a:lstStyle/>
          <a:p>
            <a:r>
              <a:rPr lang="en-JP" dirty="0"/>
              <a:t>End of life cycle: open dumping</a:t>
            </a:r>
          </a:p>
        </p:txBody>
      </p:sp>
      <p:sp>
        <p:nvSpPr>
          <p:cNvPr id="7" name="Down Arrow 6">
            <a:extLst>
              <a:ext uri="{FF2B5EF4-FFF2-40B4-BE49-F238E27FC236}">
                <a16:creationId xmlns:a16="http://schemas.microsoft.com/office/drawing/2014/main" id="{EC24C22B-1116-174B-B43A-E43C3318F537}"/>
              </a:ext>
            </a:extLst>
          </p:cNvPr>
          <p:cNvSpPr/>
          <p:nvPr/>
        </p:nvSpPr>
        <p:spPr>
          <a:xfrm>
            <a:off x="3178370" y="1956816"/>
            <a:ext cx="735261" cy="1223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Tree>
    <p:extLst>
      <p:ext uri="{BB962C8B-B14F-4D97-AF65-F5344CB8AC3E}">
        <p14:creationId xmlns:p14="http://schemas.microsoft.com/office/powerpoint/2010/main" val="3641670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8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6E422A-B224-4F18-B5F4-9533D6CA6139}"/>
              </a:ext>
            </a:extLst>
          </p:cNvPr>
          <p:cNvSpPr txBox="1"/>
          <p:nvPr/>
        </p:nvSpPr>
        <p:spPr>
          <a:xfrm>
            <a:off x="0" y="0"/>
            <a:ext cx="5271275" cy="950494"/>
          </a:xfrm>
          <a:prstGeom prst="rect">
            <a:avLst/>
          </a:prstGeom>
          <a:solidFill>
            <a:schemeClr val="accent4">
              <a:alpha val="99000"/>
            </a:schemeClr>
          </a:solidFill>
        </p:spPr>
        <p:txBody>
          <a:bodyPr wrap="square" rtlCol="0">
            <a:spAutoFit/>
          </a:bodyPr>
          <a:lstStyle/>
          <a:p>
            <a:r>
              <a:rPr lang="en-US" sz="3300" u="sng" dirty="0"/>
              <a:t>Life Cycle of Garbage in Nepal </a:t>
            </a:r>
            <a:br>
              <a:rPr lang="en-US" sz="3300" dirty="0"/>
            </a:br>
            <a:r>
              <a:rPr lang="en-US" sz="2200" dirty="0"/>
              <a:t>Kathmandu case</a:t>
            </a:r>
          </a:p>
        </p:txBody>
      </p:sp>
      <p:sp>
        <p:nvSpPr>
          <p:cNvPr id="3" name="TextBox 2">
            <a:extLst>
              <a:ext uri="{FF2B5EF4-FFF2-40B4-BE49-F238E27FC236}">
                <a16:creationId xmlns:a16="http://schemas.microsoft.com/office/drawing/2014/main" id="{290E5BF5-3E2D-4E3E-BA38-50515E3F6074}"/>
              </a:ext>
            </a:extLst>
          </p:cNvPr>
          <p:cNvSpPr txBox="1"/>
          <p:nvPr/>
        </p:nvSpPr>
        <p:spPr>
          <a:xfrm>
            <a:off x="0" y="1034716"/>
            <a:ext cx="7419467" cy="523220"/>
          </a:xfrm>
          <a:prstGeom prst="rect">
            <a:avLst/>
          </a:prstGeom>
          <a:solidFill>
            <a:schemeClr val="bg1"/>
          </a:solidFill>
        </p:spPr>
        <p:txBody>
          <a:bodyPr wrap="none" rtlCol="0">
            <a:spAutoFit/>
          </a:bodyPr>
          <a:lstStyle/>
          <a:p>
            <a:pPr marL="342900" indent="-342900">
              <a:buAutoNum type="arabicPeriod" startAt="2"/>
            </a:pPr>
            <a:r>
              <a:rPr lang="en-US" sz="2800" dirty="0"/>
              <a:t>Disposal: Open Dumping – </a:t>
            </a:r>
            <a:r>
              <a:rPr lang="en-US" sz="2800" b="1" dirty="0" err="1"/>
              <a:t>Sisdol</a:t>
            </a:r>
            <a:r>
              <a:rPr lang="en-US" sz="2800" b="1" dirty="0"/>
              <a:t> Dumping Site</a:t>
            </a:r>
            <a:endParaRPr lang="en-US" sz="2800" dirty="0"/>
          </a:p>
        </p:txBody>
      </p:sp>
      <p:sp>
        <p:nvSpPr>
          <p:cNvPr id="4" name="Rectangle 3">
            <a:extLst>
              <a:ext uri="{FF2B5EF4-FFF2-40B4-BE49-F238E27FC236}">
                <a16:creationId xmlns:a16="http://schemas.microsoft.com/office/drawing/2014/main" id="{2083C955-DDC8-4D07-AB59-2EFA463D47F1}"/>
              </a:ext>
            </a:extLst>
          </p:cNvPr>
          <p:cNvSpPr/>
          <p:nvPr/>
        </p:nvSpPr>
        <p:spPr>
          <a:xfrm>
            <a:off x="4801496" y="4734342"/>
            <a:ext cx="7390504" cy="2123658"/>
          </a:xfrm>
          <a:prstGeom prst="rect">
            <a:avLst/>
          </a:prstGeom>
          <a:solidFill>
            <a:srgbClr val="FFFF00"/>
          </a:solidFill>
        </p:spPr>
        <p:txBody>
          <a:bodyPr wrap="square">
            <a:spAutoFit/>
          </a:bodyPr>
          <a:lstStyle/>
          <a:p>
            <a:pPr marL="285750" indent="-285750">
              <a:buFont typeface="Arial" panose="020B0604020202020204" pitchFamily="34" charset="0"/>
              <a:buChar char="•"/>
            </a:pPr>
            <a:r>
              <a:rPr lang="en-GB" sz="2200" dirty="0">
                <a:highlight>
                  <a:srgbClr val="FFFF00"/>
                </a:highlight>
              </a:rPr>
              <a:t>Inhabitants:  1,000,000 </a:t>
            </a:r>
          </a:p>
          <a:p>
            <a:pPr marL="285750" indent="-285750">
              <a:buFont typeface="Arial" panose="020B0604020202020204" pitchFamily="34" charset="0"/>
              <a:buChar char="•"/>
            </a:pPr>
            <a:r>
              <a:rPr lang="en-GB" sz="2200" dirty="0">
                <a:highlight>
                  <a:srgbClr val="FFFF00"/>
                </a:highlight>
              </a:rPr>
              <a:t>Daily waste quantity to </a:t>
            </a:r>
            <a:r>
              <a:rPr lang="en-GB" sz="2200" dirty="0" err="1">
                <a:highlight>
                  <a:srgbClr val="FFFF00"/>
                </a:highlight>
              </a:rPr>
              <a:t>Sisdol</a:t>
            </a:r>
            <a:r>
              <a:rPr lang="en-GB" sz="2200" dirty="0">
                <a:highlight>
                  <a:srgbClr val="FFFF00"/>
                </a:highlight>
              </a:rPr>
              <a:t>: between 500 – 1000 t/day</a:t>
            </a:r>
          </a:p>
          <a:p>
            <a:pPr marL="285750" indent="-285750">
              <a:buFont typeface="Arial" panose="020B0604020202020204" pitchFamily="34" charset="0"/>
              <a:buChar char="•"/>
            </a:pPr>
            <a:r>
              <a:rPr lang="en-GB" sz="2200" dirty="0">
                <a:highlight>
                  <a:srgbClr val="FFFF00"/>
                </a:highlight>
              </a:rPr>
              <a:t>Yearly waste generated per person: 62 kg/person/year</a:t>
            </a:r>
          </a:p>
          <a:p>
            <a:pPr marL="285750" indent="-285750">
              <a:buFont typeface="Arial" panose="020B0604020202020204" pitchFamily="34" charset="0"/>
              <a:buChar char="•"/>
            </a:pPr>
            <a:r>
              <a:rPr lang="en-GB" sz="2200" dirty="0">
                <a:highlight>
                  <a:srgbClr val="FFFF00"/>
                </a:highlight>
              </a:rPr>
              <a:t>Territory: 13 ha</a:t>
            </a:r>
          </a:p>
          <a:p>
            <a:pPr marL="285750" indent="-285750">
              <a:buFont typeface="Arial" panose="020B0604020202020204" pitchFamily="34" charset="0"/>
              <a:buChar char="•"/>
            </a:pPr>
            <a:r>
              <a:rPr lang="en-GB" sz="2200" dirty="0">
                <a:highlight>
                  <a:srgbClr val="FFFF00"/>
                </a:highlight>
              </a:rPr>
              <a:t>Operation time: 15 years </a:t>
            </a:r>
          </a:p>
          <a:p>
            <a:pPr marL="285750" indent="-285750">
              <a:buFont typeface="Arial" panose="020B0604020202020204" pitchFamily="34" charset="0"/>
              <a:buChar char="•"/>
            </a:pPr>
            <a:r>
              <a:rPr lang="en-GB" sz="2200" dirty="0">
                <a:highlight>
                  <a:srgbClr val="FFFF00"/>
                </a:highlight>
              </a:rPr>
              <a:t>Estimated waste quantity: ~ 2,4 </a:t>
            </a:r>
            <a:r>
              <a:rPr lang="en-GB" sz="2200" dirty="0" err="1">
                <a:highlight>
                  <a:srgbClr val="FFFF00"/>
                </a:highlight>
              </a:rPr>
              <a:t>mT</a:t>
            </a:r>
            <a:endParaRPr lang="en-GB" sz="2200" dirty="0">
              <a:highlight>
                <a:srgbClr val="FFFF00"/>
              </a:highlight>
            </a:endParaRPr>
          </a:p>
        </p:txBody>
      </p:sp>
    </p:spTree>
    <p:extLst>
      <p:ext uri="{BB962C8B-B14F-4D97-AF65-F5344CB8AC3E}">
        <p14:creationId xmlns:p14="http://schemas.microsoft.com/office/powerpoint/2010/main" val="3816825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tanding in front of a large rock&#10;&#10;Description automatically generated">
            <a:extLst>
              <a:ext uri="{FF2B5EF4-FFF2-40B4-BE49-F238E27FC236}">
                <a16:creationId xmlns:a16="http://schemas.microsoft.com/office/drawing/2014/main" id="{1D5F9FDC-DE1F-B543-99E8-357F766991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667000" y="-2667000"/>
            <a:ext cx="6858000" cy="1219200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653F0D-AFEC-ED47-BCA6-58AFF69BBF9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Result &amp; Consequence</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297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5">
            <a:extLst>
              <a:ext uri="{FF2B5EF4-FFF2-40B4-BE49-F238E27FC236}">
                <a16:creationId xmlns:a16="http://schemas.microsoft.com/office/drawing/2014/main" id="{782C6913-F9FF-CD49-B319-4A00E86611DD}"/>
              </a:ext>
            </a:extLst>
          </p:cNvPr>
          <p:cNvSpPr/>
          <p:nvPr/>
        </p:nvSpPr>
        <p:spPr>
          <a:xfrm>
            <a:off x="380999" y="817941"/>
            <a:ext cx="6096000" cy="830997"/>
          </a:xfrm>
          <a:prstGeom prst="rect">
            <a:avLst/>
          </a:prstGeom>
        </p:spPr>
        <p:txBody>
          <a:bodyPr>
            <a:spAutoFit/>
          </a:bodyPr>
          <a:lstStyle/>
          <a:p>
            <a:r>
              <a:rPr lang="hu-HU" sz="2400" dirty="0">
                <a:hlinkClick r:id="rId2"/>
              </a:rPr>
              <a:t>https://www.youtube.com/watch?v=QBF9THd_hBw</a:t>
            </a:r>
            <a:endParaRPr lang="hu-HU" sz="2400" dirty="0"/>
          </a:p>
        </p:txBody>
      </p:sp>
      <p:pic>
        <p:nvPicPr>
          <p:cNvPr id="3" name="Kép 9">
            <a:extLst>
              <a:ext uri="{FF2B5EF4-FFF2-40B4-BE49-F238E27FC236}">
                <a16:creationId xmlns:a16="http://schemas.microsoft.com/office/drawing/2014/main" id="{605B0248-5BB8-774C-9312-C74AF27726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46197" y="2423101"/>
            <a:ext cx="4529468" cy="3397101"/>
          </a:xfrm>
          <a:prstGeom prst="rect">
            <a:avLst/>
          </a:prstGeom>
          <a:scene3d>
            <a:camera prst="orthographicFront">
              <a:rot lat="0" lon="0" rev="0"/>
            </a:camera>
            <a:lightRig rig="threePt" dir="t"/>
          </a:scene3d>
        </p:spPr>
      </p:pic>
      <p:pic>
        <p:nvPicPr>
          <p:cNvPr id="4" name="Kép 7">
            <a:extLst>
              <a:ext uri="{FF2B5EF4-FFF2-40B4-BE49-F238E27FC236}">
                <a16:creationId xmlns:a16="http://schemas.microsoft.com/office/drawing/2014/main" id="{91661D61-5B6D-5940-A40E-F8136255C46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3722723" y="2423098"/>
            <a:ext cx="4529471" cy="3397103"/>
          </a:xfrm>
          <a:prstGeom prst="rect">
            <a:avLst/>
          </a:prstGeom>
        </p:spPr>
      </p:pic>
      <p:sp>
        <p:nvSpPr>
          <p:cNvPr id="6" name="TextBox 5">
            <a:extLst>
              <a:ext uri="{FF2B5EF4-FFF2-40B4-BE49-F238E27FC236}">
                <a16:creationId xmlns:a16="http://schemas.microsoft.com/office/drawing/2014/main" id="{5B7DCB35-42DC-AF43-B12C-43A3AD3134E1}"/>
              </a:ext>
            </a:extLst>
          </p:cNvPr>
          <p:cNvSpPr txBox="1"/>
          <p:nvPr/>
        </p:nvSpPr>
        <p:spPr>
          <a:xfrm>
            <a:off x="380999" y="148303"/>
            <a:ext cx="3733138" cy="461665"/>
          </a:xfrm>
          <a:prstGeom prst="rect">
            <a:avLst/>
          </a:prstGeom>
          <a:noFill/>
        </p:spPr>
        <p:txBody>
          <a:bodyPr wrap="none" rtlCol="0">
            <a:spAutoFit/>
          </a:bodyPr>
          <a:lstStyle/>
          <a:p>
            <a:r>
              <a:rPr lang="en-JP" sz="2400" b="1" dirty="0"/>
              <a:t>S</a:t>
            </a:r>
            <a:r>
              <a:rPr lang="en-GB" sz="2400" b="1" dirty="0" err="1"/>
              <a:t>i</a:t>
            </a:r>
            <a:r>
              <a:rPr lang="en-JP" sz="2400" b="1" dirty="0"/>
              <a:t>sdol Dumping site – Nepal</a:t>
            </a:r>
          </a:p>
        </p:txBody>
      </p:sp>
      <p:pic>
        <p:nvPicPr>
          <p:cNvPr id="7" name="Kép 3">
            <a:extLst>
              <a:ext uri="{FF2B5EF4-FFF2-40B4-BE49-F238E27FC236}">
                <a16:creationId xmlns:a16="http://schemas.microsoft.com/office/drawing/2014/main" id="{BE79EE91-1DB7-D44A-88B3-A851ED95B0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7591645" y="2423097"/>
            <a:ext cx="4529472" cy="3397104"/>
          </a:xfrm>
          <a:prstGeom prst="rect">
            <a:avLst/>
          </a:prstGeom>
        </p:spPr>
      </p:pic>
    </p:spTree>
    <p:extLst>
      <p:ext uri="{BB962C8B-B14F-4D97-AF65-F5344CB8AC3E}">
        <p14:creationId xmlns:p14="http://schemas.microsoft.com/office/powerpoint/2010/main" val="4046386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6">
            <a:extLst>
              <a:ext uri="{FF2B5EF4-FFF2-40B4-BE49-F238E27FC236}">
                <a16:creationId xmlns:a16="http://schemas.microsoft.com/office/drawing/2014/main" id="{F63BEA50-0D11-A640-B5EC-FF00E6BEE816}"/>
              </a:ext>
            </a:extLst>
          </p:cNvPr>
          <p:cNvSpPr txBox="1"/>
          <p:nvPr/>
        </p:nvSpPr>
        <p:spPr>
          <a:xfrm>
            <a:off x="0" y="0"/>
            <a:ext cx="8695764" cy="958404"/>
          </a:xfrm>
          <a:prstGeom prst="rect">
            <a:avLst/>
          </a:prstGeom>
          <a:noFill/>
        </p:spPr>
        <p:txBody>
          <a:bodyPr wrap="square" rtlCol="0">
            <a:spAutoFit/>
          </a:bodyPr>
          <a:lstStyle/>
          <a:p>
            <a:r>
              <a:rPr lang="en-GB" sz="2400" b="1" dirty="0"/>
              <a:t>Hazards of open dumping site</a:t>
            </a:r>
            <a:endParaRPr lang="en-GB" sz="2400" dirty="0"/>
          </a:p>
          <a:p>
            <a:pPr>
              <a:lnSpc>
                <a:spcPct val="150000"/>
              </a:lnSpc>
            </a:pPr>
            <a:endParaRPr lang="en-GB" sz="2400" dirty="0"/>
          </a:p>
        </p:txBody>
      </p:sp>
      <p:graphicFrame>
        <p:nvGraphicFramePr>
          <p:cNvPr id="3" name="Table 2">
            <a:extLst>
              <a:ext uri="{FF2B5EF4-FFF2-40B4-BE49-F238E27FC236}">
                <a16:creationId xmlns:a16="http://schemas.microsoft.com/office/drawing/2014/main" id="{0BED8439-423A-7B42-BA9B-3A5783928CE9}"/>
              </a:ext>
            </a:extLst>
          </p:cNvPr>
          <p:cNvGraphicFramePr>
            <a:graphicFrameLocks noGrp="1"/>
          </p:cNvGraphicFramePr>
          <p:nvPr>
            <p:extLst>
              <p:ext uri="{D42A27DB-BD31-4B8C-83A1-F6EECF244321}">
                <p14:modId xmlns:p14="http://schemas.microsoft.com/office/powerpoint/2010/main" val="919118977"/>
              </p:ext>
            </p:extLst>
          </p:nvPr>
        </p:nvGraphicFramePr>
        <p:xfrm>
          <a:off x="0" y="616688"/>
          <a:ext cx="12192000" cy="6195968"/>
        </p:xfrm>
        <a:graphic>
          <a:graphicData uri="http://schemas.openxmlformats.org/drawingml/2006/table">
            <a:tbl>
              <a:tblPr firstRow="1" bandRow="1">
                <a:tableStyleId>{5C22544A-7EE6-4342-B048-85BDC9FD1C3A}</a:tableStyleId>
              </a:tblPr>
              <a:tblGrid>
                <a:gridCol w="3119119">
                  <a:extLst>
                    <a:ext uri="{9D8B030D-6E8A-4147-A177-3AD203B41FA5}">
                      <a16:colId xmlns:a16="http://schemas.microsoft.com/office/drawing/2014/main" val="219252792"/>
                    </a:ext>
                  </a:extLst>
                </a:gridCol>
                <a:gridCol w="9072881">
                  <a:extLst>
                    <a:ext uri="{9D8B030D-6E8A-4147-A177-3AD203B41FA5}">
                      <a16:colId xmlns:a16="http://schemas.microsoft.com/office/drawing/2014/main" val="1889665731"/>
                    </a:ext>
                  </a:extLst>
                </a:gridCol>
              </a:tblGrid>
              <a:tr h="753187">
                <a:tc>
                  <a:txBody>
                    <a:bodyPr/>
                    <a:lstStyle/>
                    <a:p>
                      <a:r>
                        <a:rPr lang="en-JP" dirty="0"/>
                        <a:t>Status </a:t>
                      </a:r>
                    </a:p>
                  </a:txBody>
                  <a:tcPr/>
                </a:tc>
                <a:tc>
                  <a:txBody>
                    <a:bodyPr/>
                    <a:lstStyle/>
                    <a:p>
                      <a:r>
                        <a:rPr lang="en-JP" dirty="0"/>
                        <a:t>Impact </a:t>
                      </a:r>
                    </a:p>
                  </a:txBody>
                  <a:tcPr/>
                </a:tc>
                <a:extLst>
                  <a:ext uri="{0D108BD9-81ED-4DB2-BD59-A6C34878D82A}">
                    <a16:rowId xmlns:a16="http://schemas.microsoft.com/office/drawing/2014/main" val="2685690299"/>
                  </a:ext>
                </a:extLst>
              </a:tr>
              <a:tr h="753187">
                <a:tc>
                  <a:txBody>
                    <a:bodyPr/>
                    <a:lstStyle/>
                    <a:p>
                      <a:r>
                        <a:rPr lang="en-JP" dirty="0"/>
                        <a:t>No underground sealing </a:t>
                      </a:r>
                    </a:p>
                  </a:txBody>
                  <a:tcPr/>
                </a:tc>
                <a:tc>
                  <a:txBody>
                    <a:bodyPr/>
                    <a:lstStyle/>
                    <a:p>
                      <a:r>
                        <a:rPr lang="en-JP" dirty="0"/>
                        <a:t>Polluting the soil &amp;  ground water, also spreading heavy metals to other locations </a:t>
                      </a:r>
                    </a:p>
                  </a:txBody>
                  <a:tcPr/>
                </a:tc>
                <a:extLst>
                  <a:ext uri="{0D108BD9-81ED-4DB2-BD59-A6C34878D82A}">
                    <a16:rowId xmlns:a16="http://schemas.microsoft.com/office/drawing/2014/main" val="2090871258"/>
                  </a:ext>
                </a:extLst>
              </a:tr>
              <a:tr h="753187">
                <a:tc>
                  <a:txBody>
                    <a:bodyPr/>
                    <a:lstStyle/>
                    <a:p>
                      <a:r>
                        <a:rPr lang="en-JP" dirty="0"/>
                        <a:t>No daily covering </a:t>
                      </a:r>
                    </a:p>
                  </a:txBody>
                  <a:tcPr/>
                </a:tc>
                <a:tc>
                  <a:txBody>
                    <a:bodyPr/>
                    <a:lstStyle/>
                    <a:p>
                      <a:r>
                        <a:rPr lang="en-JP" dirty="0"/>
                        <a:t>Odour is emitted  &amp;  pests are spread, also attracting wild animals </a:t>
                      </a:r>
                    </a:p>
                  </a:txBody>
                  <a:tcPr/>
                </a:tc>
                <a:extLst>
                  <a:ext uri="{0D108BD9-81ED-4DB2-BD59-A6C34878D82A}">
                    <a16:rowId xmlns:a16="http://schemas.microsoft.com/office/drawing/2014/main" val="2961588366"/>
                  </a:ext>
                </a:extLst>
              </a:tr>
              <a:tr h="716939">
                <a:tc>
                  <a:txBody>
                    <a:bodyPr/>
                    <a:lstStyle/>
                    <a:p>
                      <a:r>
                        <a:rPr lang="en-JP" dirty="0"/>
                        <a:t>No compression </a:t>
                      </a:r>
                    </a:p>
                  </a:txBody>
                  <a:tcPr/>
                </a:tc>
                <a:tc>
                  <a:txBody>
                    <a:bodyPr/>
                    <a:lstStyle/>
                    <a:p>
                      <a:r>
                        <a:rPr lang="en-JP" dirty="0"/>
                        <a:t>Dumping site occupies larger area due to no compression treatment, it also leads to unstable ground, possible to collapse anytime </a:t>
                      </a:r>
                    </a:p>
                  </a:txBody>
                  <a:tcPr/>
                </a:tc>
                <a:extLst>
                  <a:ext uri="{0D108BD9-81ED-4DB2-BD59-A6C34878D82A}">
                    <a16:rowId xmlns:a16="http://schemas.microsoft.com/office/drawing/2014/main" val="1362180311"/>
                  </a:ext>
                </a:extLst>
              </a:tr>
              <a:tr h="609104">
                <a:tc>
                  <a:txBody>
                    <a:bodyPr/>
                    <a:lstStyle/>
                    <a:p>
                      <a:r>
                        <a:rPr lang="en-JP" dirty="0"/>
                        <a:t>No leachate collection </a:t>
                      </a:r>
                    </a:p>
                  </a:txBody>
                  <a:tcPr/>
                </a:tc>
                <a:tc>
                  <a:txBody>
                    <a:bodyPr/>
                    <a:lstStyle/>
                    <a:p>
                      <a:r>
                        <a:rPr lang="en-JP" dirty="0"/>
                        <a:t>Polliuting the soil, gorund water &amp; rivers by leachate </a:t>
                      </a:r>
                    </a:p>
                  </a:txBody>
                  <a:tcPr/>
                </a:tc>
                <a:extLst>
                  <a:ext uri="{0D108BD9-81ED-4DB2-BD59-A6C34878D82A}">
                    <a16:rowId xmlns:a16="http://schemas.microsoft.com/office/drawing/2014/main" val="2688147991"/>
                  </a:ext>
                </a:extLst>
              </a:tr>
              <a:tr h="753187">
                <a:tc>
                  <a:txBody>
                    <a:bodyPr/>
                    <a:lstStyle/>
                    <a:p>
                      <a:r>
                        <a:rPr lang="en-JP" dirty="0"/>
                        <a:t>No biogas encapsulation </a:t>
                      </a:r>
                    </a:p>
                  </a:txBody>
                  <a:tcPr/>
                </a:tc>
                <a:tc>
                  <a:txBody>
                    <a:bodyPr/>
                    <a:lstStyle/>
                    <a:p>
                      <a:r>
                        <a:rPr lang="en-JP" dirty="0"/>
                        <a:t>Harmful gases are emitted to outer sphere  </a:t>
                      </a:r>
                    </a:p>
                  </a:txBody>
                  <a:tcPr/>
                </a:tc>
                <a:extLst>
                  <a:ext uri="{0D108BD9-81ED-4DB2-BD59-A6C34878D82A}">
                    <a16:rowId xmlns:a16="http://schemas.microsoft.com/office/drawing/2014/main" val="3285068621"/>
                  </a:ext>
                </a:extLst>
              </a:tr>
              <a:tr h="1857177">
                <a:tc>
                  <a:txBody>
                    <a:bodyPr/>
                    <a:lstStyle/>
                    <a:p>
                      <a:r>
                        <a:rPr lang="en-JP" dirty="0"/>
                        <a:t>Open to the environment</a:t>
                      </a:r>
                    </a:p>
                  </a:txBody>
                  <a:tcPr/>
                </a:tc>
                <a:tc>
                  <a:txBody>
                    <a:bodyPr/>
                    <a:lstStyle/>
                    <a:p>
                      <a:r>
                        <a:rPr lang="en-JP" dirty="0"/>
                        <a:t>Animals &amp; insects come to consume polluted substances, leading to bioaccumulation of pollutants </a:t>
                      </a:r>
                    </a:p>
                  </a:txBody>
                  <a:tcPr/>
                </a:tc>
                <a:extLst>
                  <a:ext uri="{0D108BD9-81ED-4DB2-BD59-A6C34878D82A}">
                    <a16:rowId xmlns:a16="http://schemas.microsoft.com/office/drawing/2014/main" val="1348610390"/>
                  </a:ext>
                </a:extLst>
              </a:tr>
            </a:tbl>
          </a:graphicData>
        </a:graphic>
      </p:graphicFrame>
    </p:spTree>
    <p:extLst>
      <p:ext uri="{BB962C8B-B14F-4D97-AF65-F5344CB8AC3E}">
        <p14:creationId xmlns:p14="http://schemas.microsoft.com/office/powerpoint/2010/main" val="3578527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3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A089FA-26B0-334C-AB8F-DA5E7BE553A9}"/>
              </a:ext>
            </a:extLst>
          </p:cNvPr>
          <p:cNvSpPr txBox="1"/>
          <p:nvPr/>
        </p:nvSpPr>
        <p:spPr>
          <a:xfrm>
            <a:off x="0" y="14607"/>
            <a:ext cx="6075947" cy="769441"/>
          </a:xfrm>
          <a:prstGeom prst="rect">
            <a:avLst/>
          </a:prstGeom>
          <a:solidFill>
            <a:schemeClr val="bg1">
              <a:lumMod val="85000"/>
            </a:schemeClr>
          </a:solidFill>
        </p:spPr>
        <p:txBody>
          <a:bodyPr wrap="square" rtlCol="0">
            <a:spAutoFit/>
          </a:bodyPr>
          <a:lstStyle/>
          <a:p>
            <a:r>
              <a:rPr lang="en-US" sz="2200" u="sng" dirty="0"/>
              <a:t>Life Cycle of Garbage in Nepal </a:t>
            </a:r>
            <a:br>
              <a:rPr lang="en-US" sz="2200" dirty="0"/>
            </a:br>
            <a:endParaRPr lang="en-US" sz="2200" dirty="0"/>
          </a:p>
        </p:txBody>
      </p:sp>
      <p:sp>
        <p:nvSpPr>
          <p:cNvPr id="3" name="Rectangle 2">
            <a:extLst>
              <a:ext uri="{FF2B5EF4-FFF2-40B4-BE49-F238E27FC236}">
                <a16:creationId xmlns:a16="http://schemas.microsoft.com/office/drawing/2014/main" id="{6C3296D0-7221-424D-AC78-083129CC2C53}"/>
              </a:ext>
            </a:extLst>
          </p:cNvPr>
          <p:cNvSpPr/>
          <p:nvPr/>
        </p:nvSpPr>
        <p:spPr>
          <a:xfrm>
            <a:off x="324853" y="399327"/>
            <a:ext cx="4568110" cy="369332"/>
          </a:xfrm>
          <a:prstGeom prst="rect">
            <a:avLst/>
          </a:prstGeom>
          <a:solidFill>
            <a:schemeClr val="accent2">
              <a:lumMod val="50000"/>
            </a:schemeClr>
          </a:solidFill>
        </p:spPr>
        <p:txBody>
          <a:bodyPr wrap="none">
            <a:spAutoFit/>
          </a:bodyPr>
          <a:lstStyle/>
          <a:p>
            <a:r>
              <a:rPr lang="en-US" b="1" dirty="0">
                <a:solidFill>
                  <a:schemeClr val="bg1"/>
                </a:solidFill>
              </a:rPr>
              <a:t>3. Health effect: leachate from open dumping </a:t>
            </a:r>
          </a:p>
        </p:txBody>
      </p:sp>
      <p:sp>
        <p:nvSpPr>
          <p:cNvPr id="4" name="TextBox 3">
            <a:extLst>
              <a:ext uri="{FF2B5EF4-FFF2-40B4-BE49-F238E27FC236}">
                <a16:creationId xmlns:a16="http://schemas.microsoft.com/office/drawing/2014/main" id="{916C7F4D-6F67-4143-A17F-8B9EA9282916}"/>
              </a:ext>
            </a:extLst>
          </p:cNvPr>
          <p:cNvSpPr txBox="1"/>
          <p:nvPr/>
        </p:nvSpPr>
        <p:spPr>
          <a:xfrm>
            <a:off x="1090290" y="1362278"/>
            <a:ext cx="4985657" cy="64633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JP" dirty="0"/>
              <a:t>Excessive amount of nutrients</a:t>
            </a:r>
          </a:p>
          <a:p>
            <a:pPr marL="285750" indent="-285750">
              <a:buFont typeface="Arial" panose="020B0604020202020204" pitchFamily="34" charset="0"/>
              <a:buChar char="•"/>
            </a:pPr>
            <a:r>
              <a:rPr lang="en-GB" dirty="0"/>
              <a:t>H</a:t>
            </a:r>
            <a:r>
              <a:rPr lang="en-JP" dirty="0"/>
              <a:t>igh organic and inorganic </a:t>
            </a:r>
            <a:r>
              <a:rPr lang="en-JP"/>
              <a:t>pollutant contents</a:t>
            </a:r>
            <a:endParaRPr lang="en-JP" dirty="0"/>
          </a:p>
        </p:txBody>
      </p:sp>
      <p:sp>
        <p:nvSpPr>
          <p:cNvPr id="5" name="TextBox 4">
            <a:extLst>
              <a:ext uri="{FF2B5EF4-FFF2-40B4-BE49-F238E27FC236}">
                <a16:creationId xmlns:a16="http://schemas.microsoft.com/office/drawing/2014/main" id="{9470C8AD-2CB5-304A-9798-45D8ABD59405}"/>
              </a:ext>
            </a:extLst>
          </p:cNvPr>
          <p:cNvSpPr txBox="1"/>
          <p:nvPr/>
        </p:nvSpPr>
        <p:spPr>
          <a:xfrm>
            <a:off x="606604" y="888497"/>
            <a:ext cx="9956315" cy="369332"/>
          </a:xfrm>
          <a:prstGeom prst="rect">
            <a:avLst/>
          </a:prstGeom>
          <a:noFill/>
        </p:spPr>
        <p:txBody>
          <a:bodyPr wrap="none" rtlCol="0">
            <a:spAutoFit/>
          </a:bodyPr>
          <a:lstStyle/>
          <a:p>
            <a:r>
              <a:rPr lang="en-JP" dirty="0"/>
              <a:t>Leachate is produced when precipitation falls on the waste or w</a:t>
            </a:r>
            <a:r>
              <a:rPr lang="en-GB" dirty="0"/>
              <a:t>he</a:t>
            </a:r>
            <a:r>
              <a:rPr lang="en-JP" dirty="0"/>
              <a:t>n the wastes react with groundwater  </a:t>
            </a:r>
          </a:p>
        </p:txBody>
      </p:sp>
      <p:sp>
        <p:nvSpPr>
          <p:cNvPr id="6" name="TextBox 5">
            <a:extLst>
              <a:ext uri="{FF2B5EF4-FFF2-40B4-BE49-F238E27FC236}">
                <a16:creationId xmlns:a16="http://schemas.microsoft.com/office/drawing/2014/main" id="{887E3BF3-3D9A-694D-93C1-1FE70EEC3E16}"/>
              </a:ext>
            </a:extLst>
          </p:cNvPr>
          <p:cNvSpPr txBox="1"/>
          <p:nvPr/>
        </p:nvSpPr>
        <p:spPr>
          <a:xfrm>
            <a:off x="1090290" y="2356401"/>
            <a:ext cx="5937523" cy="3139321"/>
          </a:xfrm>
          <a:prstGeom prst="rect">
            <a:avLst/>
          </a:prstGeom>
          <a:solidFill>
            <a:schemeClr val="bg1"/>
          </a:solidFill>
        </p:spPr>
        <p:txBody>
          <a:bodyPr wrap="none" rtlCol="0">
            <a:spAutoFit/>
          </a:bodyPr>
          <a:lstStyle/>
          <a:p>
            <a:r>
              <a:rPr lang="en-JP" dirty="0"/>
              <a:t>Measures to examine the level of pollution for open dumping</a:t>
            </a:r>
          </a:p>
          <a:p>
            <a:pPr marL="285750" indent="-285750">
              <a:buFont typeface="Arial" panose="020B0604020202020204" pitchFamily="34" charset="0"/>
              <a:buChar char="•"/>
            </a:pPr>
            <a:r>
              <a:rPr lang="en-JP" dirty="0"/>
              <a:t>pH</a:t>
            </a:r>
          </a:p>
          <a:p>
            <a:pPr marL="285750" indent="-285750">
              <a:buFont typeface="Arial" panose="020B0604020202020204" pitchFamily="34" charset="0"/>
              <a:buChar char="•"/>
            </a:pPr>
            <a:r>
              <a:rPr lang="en-JP" dirty="0"/>
              <a:t>BOD (Biological Oxygen Demand) </a:t>
            </a:r>
          </a:p>
          <a:p>
            <a:pPr marL="285750" indent="-285750">
              <a:buFont typeface="Arial" panose="020B0604020202020204" pitchFamily="34" charset="0"/>
              <a:buChar char="•"/>
            </a:pPr>
            <a:r>
              <a:rPr lang="en-JP" dirty="0"/>
              <a:t>COD (Chemical Oxygen Demand) </a:t>
            </a:r>
          </a:p>
          <a:p>
            <a:pPr marL="285750" indent="-285750">
              <a:buFont typeface="Arial" panose="020B0604020202020204" pitchFamily="34" charset="0"/>
              <a:buChar char="•"/>
            </a:pPr>
            <a:r>
              <a:rPr lang="en-JP" dirty="0"/>
              <a:t>Chlorides</a:t>
            </a:r>
          </a:p>
          <a:p>
            <a:pPr marL="285750" indent="-285750">
              <a:buFont typeface="Arial" panose="020B0604020202020204" pitchFamily="34" charset="0"/>
              <a:buChar char="•"/>
            </a:pPr>
            <a:r>
              <a:rPr lang="en-JP" dirty="0"/>
              <a:t>Sulphates </a:t>
            </a:r>
          </a:p>
          <a:p>
            <a:pPr marL="285750" indent="-285750">
              <a:buFont typeface="Arial" panose="020B0604020202020204" pitchFamily="34" charset="0"/>
              <a:buChar char="•"/>
            </a:pPr>
            <a:r>
              <a:rPr lang="en-JP" dirty="0"/>
              <a:t>TDS</a:t>
            </a:r>
          </a:p>
          <a:p>
            <a:pPr marL="285750" indent="-285750">
              <a:buFont typeface="Arial" panose="020B0604020202020204" pitchFamily="34" charset="0"/>
              <a:buChar char="•"/>
            </a:pPr>
            <a:r>
              <a:rPr lang="en-JP" dirty="0"/>
              <a:t>Cadmium </a:t>
            </a:r>
          </a:p>
          <a:p>
            <a:pPr marL="285750" indent="-285750">
              <a:buFont typeface="Arial" panose="020B0604020202020204" pitchFamily="34" charset="0"/>
              <a:buChar char="•"/>
            </a:pPr>
            <a:r>
              <a:rPr lang="en-JP" dirty="0"/>
              <a:t>Lead </a:t>
            </a:r>
          </a:p>
          <a:p>
            <a:pPr marL="285750" indent="-285750">
              <a:buFont typeface="Arial" panose="020B0604020202020204" pitchFamily="34" charset="0"/>
              <a:buChar char="•"/>
            </a:pPr>
            <a:r>
              <a:rPr lang="en-JP" dirty="0"/>
              <a:t>Zinc</a:t>
            </a:r>
          </a:p>
          <a:p>
            <a:pPr marL="285750" indent="-285750">
              <a:buFont typeface="Arial" panose="020B0604020202020204" pitchFamily="34" charset="0"/>
              <a:buChar char="•"/>
            </a:pPr>
            <a:endParaRPr lang="en-JP" dirty="0"/>
          </a:p>
        </p:txBody>
      </p:sp>
    </p:spTree>
    <p:extLst>
      <p:ext uri="{BB962C8B-B14F-4D97-AF65-F5344CB8AC3E}">
        <p14:creationId xmlns:p14="http://schemas.microsoft.com/office/powerpoint/2010/main" val="1624200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A3A6117-8B49-47D2-8659-9836C3240F61}"/>
              </a:ext>
            </a:extLst>
          </p:cNvPr>
          <p:cNvSpPr>
            <a:spLocks noGrp="1"/>
          </p:cNvSpPr>
          <p:nvPr>
            <p:ph type="ctrTitle"/>
          </p:nvPr>
        </p:nvSpPr>
        <p:spPr/>
        <p:txBody>
          <a:bodyPr/>
          <a:lstStyle/>
          <a:p>
            <a:r>
              <a:rPr lang="en-GB"/>
              <a:t>Sisdole – dumping site, Nepal</a:t>
            </a:r>
          </a:p>
        </p:txBody>
      </p:sp>
      <p:sp>
        <p:nvSpPr>
          <p:cNvPr id="8" name="Szövegdoboz 7">
            <a:hlinkClick r:id="rId2" action="ppaction://hlinkfile"/>
            <a:extLst>
              <a:ext uri="{FF2B5EF4-FFF2-40B4-BE49-F238E27FC236}">
                <a16:creationId xmlns:a16="http://schemas.microsoft.com/office/drawing/2014/main" id="{C56948F5-6DAD-4B0A-A488-9A1619251112}"/>
              </a:ext>
            </a:extLst>
          </p:cNvPr>
          <p:cNvSpPr txBox="1"/>
          <p:nvPr/>
        </p:nvSpPr>
        <p:spPr>
          <a:xfrm>
            <a:off x="3086827" y="1750367"/>
            <a:ext cx="3298653" cy="461665"/>
          </a:xfrm>
          <a:prstGeom prst="rect">
            <a:avLst/>
          </a:prstGeom>
          <a:noFill/>
        </p:spPr>
        <p:txBody>
          <a:bodyPr wrap="square" rtlCol="0">
            <a:spAutoFit/>
          </a:bodyPr>
          <a:lstStyle/>
          <a:p>
            <a:r>
              <a:rPr lang="en-GB" sz="2400"/>
              <a:t>Leachate in Nepal </a:t>
            </a:r>
          </a:p>
        </p:txBody>
      </p:sp>
      <p:pic>
        <p:nvPicPr>
          <p:cNvPr id="10" name="Kép 9">
            <a:extLst>
              <a:ext uri="{FF2B5EF4-FFF2-40B4-BE49-F238E27FC236}">
                <a16:creationId xmlns:a16="http://schemas.microsoft.com/office/drawing/2014/main" id="{76304221-5AA3-4281-AA6B-6AE9648DF4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5480" y="2321215"/>
            <a:ext cx="5223435" cy="3917576"/>
          </a:xfrm>
          <a:prstGeom prst="rect">
            <a:avLst/>
          </a:prstGeom>
        </p:spPr>
      </p:pic>
      <p:pic>
        <p:nvPicPr>
          <p:cNvPr id="5" name="Kép 5" descr="A képen kültéri, természet látható&#10;&#10;Automatikusan generált leírás">
            <a:extLst>
              <a:ext uri="{FF2B5EF4-FFF2-40B4-BE49-F238E27FC236}">
                <a16:creationId xmlns:a16="http://schemas.microsoft.com/office/drawing/2014/main" id="{D8563F0C-60FC-DF47-A595-82610B9EC7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683320" y="2797263"/>
            <a:ext cx="3808393" cy="2856295"/>
          </a:xfrm>
          <a:prstGeom prst="rect">
            <a:avLst/>
          </a:prstGeom>
        </p:spPr>
      </p:pic>
    </p:spTree>
    <p:extLst>
      <p:ext uri="{BB962C8B-B14F-4D97-AF65-F5344CB8AC3E}">
        <p14:creationId xmlns:p14="http://schemas.microsoft.com/office/powerpoint/2010/main" val="3749161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9EF85CDC-C0BE-4467-8E66-E1F1055D3607}"/>
              </a:ext>
            </a:extLst>
          </p:cNvPr>
          <p:cNvSpPr>
            <a:spLocks noGrp="1" noChangeArrowheads="1"/>
          </p:cNvSpPr>
          <p:nvPr>
            <p:ph type="title"/>
          </p:nvPr>
        </p:nvSpPr>
        <p:spPr bwMode="auto">
          <a:xfrm>
            <a:off x="0" y="0"/>
            <a:ext cx="10423916" cy="312453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a:spcBef>
                <a:spcPts val="0"/>
              </a:spcBef>
            </a:pPr>
            <a:r>
              <a:rPr lang="hu-HU" kern="1200" dirty="0" err="1">
                <a:latin typeface="Arial" panose="020B0604020202020204" pitchFamily="34" charset="0"/>
                <a:cs typeface="Arial" panose="020B0604020202020204" pitchFamily="34" charset="0"/>
              </a:rPr>
              <a:t>Landfill</a:t>
            </a:r>
            <a:r>
              <a:rPr lang="hu-HU" kern="1200" dirty="0">
                <a:latin typeface="Arial" panose="020B0604020202020204" pitchFamily="34" charset="0"/>
                <a:cs typeface="Arial" panose="020B0604020202020204" pitchFamily="34" charset="0"/>
              </a:rPr>
              <a:t> </a:t>
            </a:r>
            <a:r>
              <a:rPr lang="hu-HU" kern="1200" dirty="0" err="1">
                <a:latin typeface="Arial" panose="020B0604020202020204" pitchFamily="34" charset="0"/>
                <a:cs typeface="Arial" panose="020B0604020202020204" pitchFamily="34" charset="0"/>
              </a:rPr>
              <a:t>leachate</a:t>
            </a:r>
            <a:br>
              <a:rPr lang="en-GB" altLang="en-US" sz="2133" dirty="0">
                <a:solidFill>
                  <a:schemeClr val="bg1"/>
                </a:solidFill>
                <a:latin typeface="Arial" charset="0"/>
              </a:rPr>
            </a:br>
            <a:r>
              <a:rPr lang="en-US" sz="1600" u="sng" dirty="0">
                <a:solidFill>
                  <a:srgbClr val="5F5F5F"/>
                </a:solidFill>
                <a:latin typeface="Arial"/>
                <a:ea typeface="+mn-ea"/>
                <a:cs typeface="+mn-cs"/>
              </a:rPr>
              <a:t>Leachate</a:t>
            </a:r>
            <a:r>
              <a:rPr lang="en-US" sz="1600" dirty="0">
                <a:solidFill>
                  <a:srgbClr val="5F5F5F"/>
                </a:solidFill>
                <a:latin typeface="Arial"/>
                <a:ea typeface="+mn-ea"/>
                <a:cs typeface="+mn-cs"/>
              </a:rPr>
              <a:t> is the liquid produced from a landfill as a result of infiltration, compaction and degradation. </a:t>
            </a:r>
            <a:br>
              <a:rPr lang="en-US" sz="1600" dirty="0">
                <a:solidFill>
                  <a:srgbClr val="5F5F5F"/>
                </a:solidFill>
                <a:latin typeface="Arial"/>
                <a:ea typeface="+mn-ea"/>
                <a:cs typeface="+mn-cs"/>
              </a:rPr>
            </a:br>
            <a:r>
              <a:rPr lang="en-US" sz="1600" dirty="0">
                <a:solidFill>
                  <a:srgbClr val="5F5F5F"/>
                </a:solidFill>
                <a:latin typeface="Arial"/>
                <a:ea typeface="+mn-ea"/>
                <a:cs typeface="+mn-cs"/>
              </a:rPr>
              <a:t>This contains a numbers of organic, inorganic and toxic chemicals and should be</a:t>
            </a:r>
            <a:br>
              <a:rPr lang="en-US" sz="1600" dirty="0">
                <a:solidFill>
                  <a:srgbClr val="5F5F5F"/>
                </a:solidFill>
                <a:latin typeface="Arial"/>
                <a:ea typeface="+mn-ea"/>
                <a:cs typeface="+mn-cs"/>
              </a:rPr>
            </a:br>
            <a:r>
              <a:rPr lang="en-US" sz="1600" dirty="0">
                <a:solidFill>
                  <a:srgbClr val="5F5F5F"/>
                </a:solidFill>
                <a:latin typeface="Arial"/>
                <a:ea typeface="+mn-ea"/>
                <a:cs typeface="+mn-cs"/>
              </a:rPr>
              <a:t>collected and treated properly before discharged </a:t>
            </a:r>
            <a:r>
              <a:rPr lang="hu-HU" sz="1600" dirty="0">
                <a:solidFill>
                  <a:srgbClr val="5F5F5F"/>
                </a:solidFill>
                <a:latin typeface="Arial"/>
                <a:ea typeface="+mn-ea"/>
                <a:cs typeface="+mn-cs"/>
              </a:rPr>
              <a:t>into nature.</a:t>
            </a:r>
            <a:br>
              <a:rPr lang="hu-HU" sz="1600" dirty="0">
                <a:solidFill>
                  <a:srgbClr val="5F5F5F"/>
                </a:solidFill>
                <a:latin typeface="Arial"/>
                <a:ea typeface="+mn-ea"/>
                <a:cs typeface="+mn-cs"/>
              </a:rPr>
            </a:br>
            <a:br>
              <a:rPr lang="en-US" altLang="en-US" sz="1733" dirty="0"/>
            </a:br>
            <a:r>
              <a:rPr lang="en-GB" altLang="en-US" sz="1333" dirty="0">
                <a:solidFill>
                  <a:srgbClr val="CC0066"/>
                </a:solidFill>
                <a:latin typeface="Arial" charset="0"/>
                <a:cs typeface="Arial" charset="0"/>
              </a:rPr>
              <a:t>According to the EU-Guidelines "…leachate needs to be collected and treated that it reaches the required quality for discharge…".</a:t>
            </a:r>
            <a:br>
              <a:rPr lang="de-DE" altLang="en-US" sz="1333" dirty="0">
                <a:solidFill>
                  <a:srgbClr val="CC0066"/>
                </a:solidFill>
                <a:latin typeface="Arial" charset="0"/>
                <a:cs typeface="Times New Roman" pitchFamily="18" charset="0"/>
              </a:rPr>
            </a:br>
            <a:r>
              <a:rPr lang="en-GB" altLang="en-US" sz="1333" dirty="0">
                <a:solidFill>
                  <a:srgbClr val="CC0066"/>
                </a:solidFill>
                <a:latin typeface="Arial" charset="0"/>
                <a:cs typeface="Arial" charset="0"/>
              </a:rPr>
              <a:t> </a:t>
            </a:r>
            <a:br>
              <a:rPr lang="de-DE" altLang="en-US" sz="1333" dirty="0">
                <a:solidFill>
                  <a:srgbClr val="CC0066"/>
                </a:solidFill>
                <a:latin typeface="Arial" charset="0"/>
                <a:cs typeface="Times New Roman" pitchFamily="18" charset="0"/>
              </a:rPr>
            </a:br>
            <a:r>
              <a:rPr lang="en-GB" altLang="en-US" sz="1333" dirty="0">
                <a:solidFill>
                  <a:srgbClr val="CC0066"/>
                </a:solidFill>
                <a:latin typeface="Arial" charset="0"/>
                <a:cs typeface="Arial" charset="0"/>
              </a:rPr>
              <a:t>Defined parameters may not exceed given limits prior to discharge into the environment.</a:t>
            </a:r>
            <a:br>
              <a:rPr lang="de-DE" altLang="en-US" sz="1333" dirty="0">
                <a:solidFill>
                  <a:srgbClr val="CC0066"/>
                </a:solidFill>
                <a:latin typeface="Arial" charset="0"/>
                <a:cs typeface="Times New Roman" pitchFamily="18" charset="0"/>
              </a:rPr>
            </a:br>
            <a:r>
              <a:rPr lang="en-GB" altLang="en-US" sz="1333" dirty="0">
                <a:solidFill>
                  <a:srgbClr val="CC0066"/>
                </a:solidFill>
                <a:latin typeface="Arial" charset="0"/>
                <a:cs typeface="Arial" charset="0"/>
              </a:rPr>
              <a:t> </a:t>
            </a:r>
            <a:br>
              <a:rPr lang="de-DE" altLang="en-US" sz="1333" dirty="0">
                <a:solidFill>
                  <a:srgbClr val="CC0066"/>
                </a:solidFill>
                <a:latin typeface="Arial" charset="0"/>
                <a:cs typeface="Times New Roman" pitchFamily="18" charset="0"/>
              </a:rPr>
            </a:br>
            <a:r>
              <a:rPr lang="en-GB" altLang="en-US" sz="1333" dirty="0">
                <a:solidFill>
                  <a:srgbClr val="CC0066"/>
                </a:solidFill>
                <a:latin typeface="Arial" charset="0"/>
                <a:cs typeface="Arial" charset="0"/>
              </a:rPr>
              <a:t>These parameters are e.g. COD, BOD, NH</a:t>
            </a:r>
            <a:r>
              <a:rPr lang="en-GB" altLang="en-US" sz="1333" baseline="-30000" dirty="0">
                <a:solidFill>
                  <a:srgbClr val="CC0066"/>
                </a:solidFill>
                <a:latin typeface="Arial" charset="0"/>
                <a:cs typeface="Arial" charset="0"/>
              </a:rPr>
              <a:t>4</a:t>
            </a:r>
            <a:r>
              <a:rPr lang="en-GB" altLang="en-US" sz="1333" dirty="0">
                <a:solidFill>
                  <a:srgbClr val="CC0066"/>
                </a:solidFill>
                <a:latin typeface="Arial" charset="0"/>
                <a:cs typeface="Arial" charset="0"/>
              </a:rPr>
              <a:t>-N, NO</a:t>
            </a:r>
            <a:r>
              <a:rPr lang="en-GB" altLang="en-US" sz="1333" baseline="-30000" dirty="0">
                <a:solidFill>
                  <a:srgbClr val="CC0066"/>
                </a:solidFill>
                <a:latin typeface="Arial" charset="0"/>
                <a:cs typeface="Arial" charset="0"/>
              </a:rPr>
              <a:t>2</a:t>
            </a:r>
            <a:r>
              <a:rPr lang="en-GB" altLang="en-US" sz="1333" dirty="0">
                <a:solidFill>
                  <a:srgbClr val="CC0066"/>
                </a:solidFill>
                <a:latin typeface="Arial" charset="0"/>
                <a:cs typeface="Arial" charset="0"/>
              </a:rPr>
              <a:t>, NO</a:t>
            </a:r>
            <a:r>
              <a:rPr lang="en-GB" altLang="en-US" sz="1333" baseline="-30000" dirty="0">
                <a:solidFill>
                  <a:srgbClr val="CC0066"/>
                </a:solidFill>
                <a:latin typeface="Arial" charset="0"/>
                <a:cs typeface="Arial" charset="0"/>
              </a:rPr>
              <a:t>3</a:t>
            </a:r>
            <a:r>
              <a:rPr lang="en-GB" altLang="en-US" sz="1333" dirty="0">
                <a:solidFill>
                  <a:srgbClr val="CC0066"/>
                </a:solidFill>
                <a:latin typeface="Arial" charset="0"/>
                <a:cs typeface="Arial" charset="0"/>
              </a:rPr>
              <a:t>, AOX and heavy metals.</a:t>
            </a:r>
            <a:br>
              <a:rPr lang="de-DE" altLang="en-US" sz="1733" dirty="0">
                <a:solidFill>
                  <a:srgbClr val="CC0066"/>
                </a:solidFill>
                <a:latin typeface="Comic Sans MS" pitchFamily="66" charset="0"/>
                <a:cs typeface="Times New Roman" pitchFamily="18" charset="0"/>
              </a:rPr>
            </a:br>
            <a:endParaRPr lang="en-GB" altLang="en-US" sz="1733" dirty="0">
              <a:solidFill>
                <a:schemeClr val="bg1"/>
              </a:solidFill>
              <a:latin typeface="Arial" charset="0"/>
            </a:endParaRPr>
          </a:p>
        </p:txBody>
      </p:sp>
      <p:sp>
        <p:nvSpPr>
          <p:cNvPr id="105475" name="Text Box 3">
            <a:extLst>
              <a:ext uri="{FF2B5EF4-FFF2-40B4-BE49-F238E27FC236}">
                <a16:creationId xmlns:a16="http://schemas.microsoft.com/office/drawing/2014/main" id="{1CDEBFE4-692F-49A6-B24F-034B39E74445}"/>
              </a:ext>
            </a:extLst>
          </p:cNvPr>
          <p:cNvSpPr txBox="1">
            <a:spLocks noChangeArrowheads="1"/>
          </p:cNvSpPr>
          <p:nvPr/>
        </p:nvSpPr>
        <p:spPr bwMode="auto">
          <a:xfrm>
            <a:off x="2946400" y="5181600"/>
            <a:ext cx="196329" cy="59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183" tIns="48591" rIns="97183" bIns="48591">
            <a:spAutoFit/>
          </a:bodyPr>
          <a:lstStyle>
            <a:lvl1pPr eaLnBrk="0" hangingPunct="0">
              <a:defRPr sz="1900">
                <a:solidFill>
                  <a:schemeClr val="tx1"/>
                </a:solidFill>
                <a:latin typeface="Times New Roman" panose="02020603050405020304" pitchFamily="18" charset="0"/>
              </a:defRPr>
            </a:lvl1pPr>
            <a:lvl2pPr marL="742950" indent="-285750" eaLnBrk="0" hangingPunct="0">
              <a:defRPr sz="1900">
                <a:solidFill>
                  <a:schemeClr val="tx1"/>
                </a:solidFill>
                <a:latin typeface="Times New Roman" panose="02020603050405020304" pitchFamily="18" charset="0"/>
              </a:defRPr>
            </a:lvl2pPr>
            <a:lvl3pPr marL="1143000" indent="-228600" eaLnBrk="0" hangingPunct="0">
              <a:defRPr sz="1900">
                <a:solidFill>
                  <a:schemeClr val="tx1"/>
                </a:solidFill>
                <a:latin typeface="Times New Roman" panose="02020603050405020304" pitchFamily="18" charset="0"/>
              </a:defRPr>
            </a:lvl3pPr>
            <a:lvl4pPr marL="1600200" indent="-228600" eaLnBrk="0" hangingPunct="0">
              <a:defRPr sz="1900">
                <a:solidFill>
                  <a:schemeClr val="tx1"/>
                </a:solidFill>
                <a:latin typeface="Times New Roman" panose="02020603050405020304" pitchFamily="18" charset="0"/>
              </a:defRPr>
            </a:lvl4pPr>
            <a:lvl5pPr marL="2057400" indent="-228600" eaLnBrk="0" hangingPunct="0">
              <a:defRPr sz="19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900">
                <a:solidFill>
                  <a:schemeClr val="tx1"/>
                </a:solidFill>
                <a:latin typeface="Times New Roman" panose="02020603050405020304" pitchFamily="18" charset="0"/>
              </a:defRPr>
            </a:lvl9pPr>
          </a:lstStyle>
          <a:p>
            <a:pPr defTabSz="1219170" fontAlgn="base">
              <a:spcBef>
                <a:spcPct val="0"/>
              </a:spcBef>
              <a:spcAft>
                <a:spcPct val="0"/>
              </a:spcAft>
              <a:defRPr/>
            </a:pPr>
            <a:endParaRPr lang="en-US" altLang="en-US" sz="3200">
              <a:solidFill>
                <a:srgbClr val="000000"/>
              </a:solidFill>
              <a:latin typeface="Arial" panose="020B0604020202020204" pitchFamily="34" charset="0"/>
            </a:endParaRPr>
          </a:p>
        </p:txBody>
      </p:sp>
      <p:pic>
        <p:nvPicPr>
          <p:cNvPr id="105478" name="Picture 8">
            <a:extLst>
              <a:ext uri="{FF2B5EF4-FFF2-40B4-BE49-F238E27FC236}">
                <a16:creationId xmlns:a16="http://schemas.microsoft.com/office/drawing/2014/main" id="{6D9A09AE-8C34-47C6-A7C3-7803824319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148" y="3264235"/>
            <a:ext cx="5797519" cy="296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86BD787A-43F8-44B6-9BC7-ECE441420F47}"/>
              </a:ext>
            </a:extLst>
          </p:cNvPr>
          <p:cNvPicPr>
            <a:picLocks noChangeAspect="1"/>
          </p:cNvPicPr>
          <p:nvPr/>
        </p:nvPicPr>
        <p:blipFill>
          <a:blip r:embed="rId3"/>
          <a:stretch>
            <a:fillRect/>
          </a:stretch>
        </p:blipFill>
        <p:spPr>
          <a:xfrm>
            <a:off x="6307667" y="3365879"/>
            <a:ext cx="5819391" cy="2901237"/>
          </a:xfrm>
          <a:prstGeom prst="rect">
            <a:avLst/>
          </a:prstGeom>
        </p:spPr>
      </p:pic>
      <p:pic>
        <p:nvPicPr>
          <p:cNvPr id="8" name="Picture 1026" descr="D:\Kira\peters\pall\landfill-2.gif">
            <a:extLst>
              <a:ext uri="{FF2B5EF4-FFF2-40B4-BE49-F238E27FC236}">
                <a16:creationId xmlns:a16="http://schemas.microsoft.com/office/drawing/2014/main" id="{D945ED89-34D3-4022-A013-A872FABFD97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346" r="-1"/>
          <a:stretch/>
        </p:blipFill>
        <p:spPr bwMode="auto">
          <a:xfrm>
            <a:off x="2309532" y="2742546"/>
            <a:ext cx="8426824" cy="44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 </a:t>
            </a:r>
          </a:p>
        </p:txBody>
      </p:sp>
      <p:sp>
        <p:nvSpPr>
          <p:cNvPr id="3" name="Rectangle 2" descr="Horizontale Steine"/>
          <p:cNvSpPr>
            <a:spLocks noChangeArrowheads="1"/>
          </p:cNvSpPr>
          <p:nvPr/>
        </p:nvSpPr>
        <p:spPr bwMode="auto">
          <a:xfrm>
            <a:off x="8432800" y="5130473"/>
            <a:ext cx="2235200" cy="1422400"/>
          </a:xfrm>
          <a:prstGeom prst="rect">
            <a:avLst/>
          </a:prstGeom>
          <a:pattFill prst="horzBrick">
            <a:fgClr>
              <a:srgbClr val="000000"/>
            </a:fgClr>
            <a:bgClr>
              <a:srgbClr val="FF0000"/>
            </a:bgClr>
          </a:pattFill>
          <a:ln>
            <a:noFill/>
          </a:ln>
          <a:effectLst/>
          <a:extLs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4" name="Rectangle 3" descr="Horizontale Steine"/>
          <p:cNvSpPr>
            <a:spLocks noChangeArrowheads="1"/>
          </p:cNvSpPr>
          <p:nvPr/>
        </p:nvSpPr>
        <p:spPr bwMode="auto">
          <a:xfrm>
            <a:off x="2759068" y="4843413"/>
            <a:ext cx="5588000" cy="1727200"/>
          </a:xfrm>
          <a:prstGeom prst="rect">
            <a:avLst/>
          </a:prstGeom>
          <a:pattFill prst="horzBrick">
            <a:fgClr>
              <a:srgbClr val="000000"/>
            </a:fgClr>
            <a:bgClr>
              <a:srgbClr val="FF0000"/>
            </a:bgClr>
          </a:pattFill>
          <a:ln>
            <a:noFill/>
          </a:ln>
          <a:effectLst/>
          <a:extLs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grpSp>
        <p:nvGrpSpPr>
          <p:cNvPr id="5" name="Group 4"/>
          <p:cNvGrpSpPr>
            <a:grpSpLocks/>
          </p:cNvGrpSpPr>
          <p:nvPr/>
        </p:nvGrpSpPr>
        <p:grpSpPr bwMode="auto">
          <a:xfrm>
            <a:off x="10769600" y="610996"/>
            <a:ext cx="831851" cy="1151467"/>
            <a:chOff x="2160" y="2544"/>
            <a:chExt cx="393" cy="544"/>
          </a:xfrm>
        </p:grpSpPr>
        <p:sp>
          <p:nvSpPr>
            <p:cNvPr id="6" name="Freeform 5"/>
            <p:cNvSpPr>
              <a:spLocks/>
            </p:cNvSpPr>
            <p:nvPr/>
          </p:nvSpPr>
          <p:spPr bwMode="auto">
            <a:xfrm>
              <a:off x="2160" y="2544"/>
              <a:ext cx="393" cy="544"/>
            </a:xfrm>
            <a:custGeom>
              <a:avLst/>
              <a:gdLst>
                <a:gd name="T0" fmla="*/ 234 w 393"/>
                <a:gd name="T1" fmla="*/ 8 h 544"/>
                <a:gd name="T2" fmla="*/ 231 w 393"/>
                <a:gd name="T3" fmla="*/ 2 h 544"/>
                <a:gd name="T4" fmla="*/ 225 w 393"/>
                <a:gd name="T5" fmla="*/ 0 h 544"/>
                <a:gd name="T6" fmla="*/ 163 w 393"/>
                <a:gd name="T7" fmla="*/ 0 h 544"/>
                <a:gd name="T8" fmla="*/ 157 w 393"/>
                <a:gd name="T9" fmla="*/ 4 h 544"/>
                <a:gd name="T10" fmla="*/ 156 w 393"/>
                <a:gd name="T11" fmla="*/ 28 h 544"/>
                <a:gd name="T12" fmla="*/ 142 w 393"/>
                <a:gd name="T13" fmla="*/ 28 h 544"/>
                <a:gd name="T14" fmla="*/ 127 w 393"/>
                <a:gd name="T15" fmla="*/ 28 h 544"/>
                <a:gd name="T16" fmla="*/ 113 w 393"/>
                <a:gd name="T17" fmla="*/ 29 h 544"/>
                <a:gd name="T18" fmla="*/ 98 w 393"/>
                <a:gd name="T19" fmla="*/ 30 h 544"/>
                <a:gd name="T20" fmla="*/ 83 w 393"/>
                <a:gd name="T21" fmla="*/ 33 h 544"/>
                <a:gd name="T22" fmla="*/ 67 w 393"/>
                <a:gd name="T23" fmla="*/ 40 h 544"/>
                <a:gd name="T24" fmla="*/ 46 w 393"/>
                <a:gd name="T25" fmla="*/ 49 h 544"/>
                <a:gd name="T26" fmla="*/ 17 w 393"/>
                <a:gd name="T27" fmla="*/ 61 h 544"/>
                <a:gd name="T28" fmla="*/ 359 w 393"/>
                <a:gd name="T29" fmla="*/ 55 h 544"/>
                <a:gd name="T30" fmla="*/ 334 w 393"/>
                <a:gd name="T31" fmla="*/ 44 h 544"/>
                <a:gd name="T32" fmla="*/ 317 w 393"/>
                <a:gd name="T33" fmla="*/ 37 h 544"/>
                <a:gd name="T34" fmla="*/ 300 w 393"/>
                <a:gd name="T35" fmla="*/ 32 h 544"/>
                <a:gd name="T36" fmla="*/ 285 w 393"/>
                <a:gd name="T37" fmla="*/ 29 h 544"/>
                <a:gd name="T38" fmla="*/ 271 w 393"/>
                <a:gd name="T39" fmla="*/ 28 h 544"/>
                <a:gd name="T40" fmla="*/ 256 w 393"/>
                <a:gd name="T41" fmla="*/ 28 h 544"/>
                <a:gd name="T42" fmla="*/ 242 w 393"/>
                <a:gd name="T43" fmla="*/ 28 h 544"/>
                <a:gd name="T44" fmla="*/ 0 w 393"/>
                <a:gd name="T45" fmla="*/ 61 h 544"/>
                <a:gd name="T46" fmla="*/ 392 w 393"/>
                <a:gd name="T47" fmla="*/ 92 h 544"/>
                <a:gd name="T48" fmla="*/ 0 w 393"/>
                <a:gd name="T49" fmla="*/ 61 h 544"/>
                <a:gd name="T50" fmla="*/ 349 w 393"/>
                <a:gd name="T51" fmla="*/ 518 h 544"/>
                <a:gd name="T52" fmla="*/ 347 w 393"/>
                <a:gd name="T53" fmla="*/ 527 h 544"/>
                <a:gd name="T54" fmla="*/ 341 w 393"/>
                <a:gd name="T55" fmla="*/ 535 h 544"/>
                <a:gd name="T56" fmla="*/ 332 w 393"/>
                <a:gd name="T57" fmla="*/ 540 h 544"/>
                <a:gd name="T58" fmla="*/ 322 w 393"/>
                <a:gd name="T59" fmla="*/ 543 h 544"/>
                <a:gd name="T60" fmla="*/ 50 w 393"/>
                <a:gd name="T61" fmla="*/ 541 h 544"/>
                <a:gd name="T62" fmla="*/ 40 w 393"/>
                <a:gd name="T63" fmla="*/ 538 h 544"/>
                <a:gd name="T64" fmla="*/ 33 w 393"/>
                <a:gd name="T65" fmla="*/ 532 h 544"/>
                <a:gd name="T66" fmla="*/ 29 w 393"/>
                <a:gd name="T67" fmla="*/ 523 h 544"/>
                <a:gd name="T68" fmla="*/ 28 w 393"/>
                <a:gd name="T69" fmla="*/ 96 h 544"/>
                <a:gd name="T70" fmla="*/ 234 w 393"/>
                <a:gd name="T71" fmla="*/ 2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3" h="544">
                  <a:moveTo>
                    <a:pt x="234" y="28"/>
                  </a:moveTo>
                  <a:lnTo>
                    <a:pt x="234" y="8"/>
                  </a:lnTo>
                  <a:lnTo>
                    <a:pt x="234" y="4"/>
                  </a:lnTo>
                  <a:lnTo>
                    <a:pt x="231" y="2"/>
                  </a:lnTo>
                  <a:lnTo>
                    <a:pt x="228" y="0"/>
                  </a:lnTo>
                  <a:lnTo>
                    <a:pt x="225" y="0"/>
                  </a:lnTo>
                  <a:lnTo>
                    <a:pt x="167" y="0"/>
                  </a:lnTo>
                  <a:lnTo>
                    <a:pt x="163" y="0"/>
                  </a:lnTo>
                  <a:lnTo>
                    <a:pt x="159" y="2"/>
                  </a:lnTo>
                  <a:lnTo>
                    <a:pt x="157" y="4"/>
                  </a:lnTo>
                  <a:lnTo>
                    <a:pt x="156" y="8"/>
                  </a:lnTo>
                  <a:lnTo>
                    <a:pt x="156" y="28"/>
                  </a:lnTo>
                  <a:lnTo>
                    <a:pt x="149" y="28"/>
                  </a:lnTo>
                  <a:lnTo>
                    <a:pt x="142" y="28"/>
                  </a:lnTo>
                  <a:lnTo>
                    <a:pt x="134" y="28"/>
                  </a:lnTo>
                  <a:lnTo>
                    <a:pt x="127" y="28"/>
                  </a:lnTo>
                  <a:lnTo>
                    <a:pt x="121" y="28"/>
                  </a:lnTo>
                  <a:lnTo>
                    <a:pt x="113" y="29"/>
                  </a:lnTo>
                  <a:lnTo>
                    <a:pt x="105" y="29"/>
                  </a:lnTo>
                  <a:lnTo>
                    <a:pt x="98" y="30"/>
                  </a:lnTo>
                  <a:lnTo>
                    <a:pt x="91" y="32"/>
                  </a:lnTo>
                  <a:lnTo>
                    <a:pt x="83" y="33"/>
                  </a:lnTo>
                  <a:lnTo>
                    <a:pt x="75" y="37"/>
                  </a:lnTo>
                  <a:lnTo>
                    <a:pt x="67" y="40"/>
                  </a:lnTo>
                  <a:lnTo>
                    <a:pt x="56" y="44"/>
                  </a:lnTo>
                  <a:lnTo>
                    <a:pt x="46" y="49"/>
                  </a:lnTo>
                  <a:lnTo>
                    <a:pt x="32" y="55"/>
                  </a:lnTo>
                  <a:lnTo>
                    <a:pt x="17" y="61"/>
                  </a:lnTo>
                  <a:lnTo>
                    <a:pt x="374" y="61"/>
                  </a:lnTo>
                  <a:lnTo>
                    <a:pt x="359" y="55"/>
                  </a:lnTo>
                  <a:lnTo>
                    <a:pt x="346" y="49"/>
                  </a:lnTo>
                  <a:lnTo>
                    <a:pt x="334" y="44"/>
                  </a:lnTo>
                  <a:lnTo>
                    <a:pt x="325" y="41"/>
                  </a:lnTo>
                  <a:lnTo>
                    <a:pt x="317" y="37"/>
                  </a:lnTo>
                  <a:lnTo>
                    <a:pt x="308" y="34"/>
                  </a:lnTo>
                  <a:lnTo>
                    <a:pt x="300" y="32"/>
                  </a:lnTo>
                  <a:lnTo>
                    <a:pt x="293" y="30"/>
                  </a:lnTo>
                  <a:lnTo>
                    <a:pt x="285" y="29"/>
                  </a:lnTo>
                  <a:lnTo>
                    <a:pt x="278" y="29"/>
                  </a:lnTo>
                  <a:lnTo>
                    <a:pt x="271" y="28"/>
                  </a:lnTo>
                  <a:lnTo>
                    <a:pt x="264" y="28"/>
                  </a:lnTo>
                  <a:lnTo>
                    <a:pt x="256" y="28"/>
                  </a:lnTo>
                  <a:lnTo>
                    <a:pt x="249" y="28"/>
                  </a:lnTo>
                  <a:lnTo>
                    <a:pt x="242" y="28"/>
                  </a:lnTo>
                  <a:lnTo>
                    <a:pt x="234" y="28"/>
                  </a:lnTo>
                  <a:lnTo>
                    <a:pt x="0" y="61"/>
                  </a:lnTo>
                  <a:lnTo>
                    <a:pt x="392" y="61"/>
                  </a:lnTo>
                  <a:lnTo>
                    <a:pt x="392" y="92"/>
                  </a:lnTo>
                  <a:lnTo>
                    <a:pt x="0" y="92"/>
                  </a:lnTo>
                  <a:lnTo>
                    <a:pt x="0" y="61"/>
                  </a:lnTo>
                  <a:lnTo>
                    <a:pt x="349" y="96"/>
                  </a:lnTo>
                  <a:lnTo>
                    <a:pt x="349" y="518"/>
                  </a:lnTo>
                  <a:lnTo>
                    <a:pt x="349" y="523"/>
                  </a:lnTo>
                  <a:lnTo>
                    <a:pt x="347" y="527"/>
                  </a:lnTo>
                  <a:lnTo>
                    <a:pt x="345" y="532"/>
                  </a:lnTo>
                  <a:lnTo>
                    <a:pt x="341" y="535"/>
                  </a:lnTo>
                  <a:lnTo>
                    <a:pt x="337" y="538"/>
                  </a:lnTo>
                  <a:lnTo>
                    <a:pt x="332" y="540"/>
                  </a:lnTo>
                  <a:lnTo>
                    <a:pt x="327" y="541"/>
                  </a:lnTo>
                  <a:lnTo>
                    <a:pt x="322" y="543"/>
                  </a:lnTo>
                  <a:lnTo>
                    <a:pt x="55" y="543"/>
                  </a:lnTo>
                  <a:lnTo>
                    <a:pt x="50" y="541"/>
                  </a:lnTo>
                  <a:lnTo>
                    <a:pt x="46" y="540"/>
                  </a:lnTo>
                  <a:lnTo>
                    <a:pt x="40" y="538"/>
                  </a:lnTo>
                  <a:lnTo>
                    <a:pt x="36" y="535"/>
                  </a:lnTo>
                  <a:lnTo>
                    <a:pt x="33" y="532"/>
                  </a:lnTo>
                  <a:lnTo>
                    <a:pt x="30" y="527"/>
                  </a:lnTo>
                  <a:lnTo>
                    <a:pt x="29" y="523"/>
                  </a:lnTo>
                  <a:lnTo>
                    <a:pt x="28" y="518"/>
                  </a:lnTo>
                  <a:lnTo>
                    <a:pt x="28" y="96"/>
                  </a:lnTo>
                  <a:lnTo>
                    <a:pt x="349" y="96"/>
                  </a:lnTo>
                  <a:lnTo>
                    <a:pt x="234" y="28"/>
                  </a:lnTo>
                </a:path>
              </a:pathLst>
            </a:custGeom>
            <a:solidFill>
              <a:srgbClr val="99CC9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8" name="Freeform 6"/>
            <p:cNvSpPr>
              <a:spLocks/>
            </p:cNvSpPr>
            <p:nvPr/>
          </p:nvSpPr>
          <p:spPr bwMode="auto">
            <a:xfrm>
              <a:off x="2178" y="2544"/>
              <a:ext cx="357" cy="63"/>
            </a:xfrm>
            <a:custGeom>
              <a:avLst/>
              <a:gdLst>
                <a:gd name="T0" fmla="*/ 216 w 357"/>
                <a:gd name="T1" fmla="*/ 28 h 63"/>
                <a:gd name="T2" fmla="*/ 216 w 357"/>
                <a:gd name="T3" fmla="*/ 8 h 63"/>
                <a:gd name="T4" fmla="*/ 216 w 357"/>
                <a:gd name="T5" fmla="*/ 4 h 63"/>
                <a:gd name="T6" fmla="*/ 213 w 357"/>
                <a:gd name="T7" fmla="*/ 2 h 63"/>
                <a:gd name="T8" fmla="*/ 210 w 357"/>
                <a:gd name="T9" fmla="*/ 0 h 63"/>
                <a:gd name="T10" fmla="*/ 207 w 357"/>
                <a:gd name="T11" fmla="*/ 0 h 63"/>
                <a:gd name="T12" fmla="*/ 149 w 357"/>
                <a:gd name="T13" fmla="*/ 0 h 63"/>
                <a:gd name="T14" fmla="*/ 145 w 357"/>
                <a:gd name="T15" fmla="*/ 0 h 63"/>
                <a:gd name="T16" fmla="*/ 141 w 357"/>
                <a:gd name="T17" fmla="*/ 2 h 63"/>
                <a:gd name="T18" fmla="*/ 139 w 357"/>
                <a:gd name="T19" fmla="*/ 4 h 63"/>
                <a:gd name="T20" fmla="*/ 138 w 357"/>
                <a:gd name="T21" fmla="*/ 8 h 63"/>
                <a:gd name="T22" fmla="*/ 138 w 357"/>
                <a:gd name="T23" fmla="*/ 28 h 63"/>
                <a:gd name="T24" fmla="*/ 132 w 357"/>
                <a:gd name="T25" fmla="*/ 28 h 63"/>
                <a:gd name="T26" fmla="*/ 124 w 357"/>
                <a:gd name="T27" fmla="*/ 28 h 63"/>
                <a:gd name="T28" fmla="*/ 116 w 357"/>
                <a:gd name="T29" fmla="*/ 28 h 63"/>
                <a:gd name="T30" fmla="*/ 109 w 357"/>
                <a:gd name="T31" fmla="*/ 28 h 63"/>
                <a:gd name="T32" fmla="*/ 103 w 357"/>
                <a:gd name="T33" fmla="*/ 28 h 63"/>
                <a:gd name="T34" fmla="*/ 95 w 357"/>
                <a:gd name="T35" fmla="*/ 29 h 63"/>
                <a:gd name="T36" fmla="*/ 88 w 357"/>
                <a:gd name="T37" fmla="*/ 30 h 63"/>
                <a:gd name="T38" fmla="*/ 80 w 357"/>
                <a:gd name="T39" fmla="*/ 30 h 63"/>
                <a:gd name="T40" fmla="*/ 73 w 357"/>
                <a:gd name="T41" fmla="*/ 32 h 63"/>
                <a:gd name="T42" fmla="*/ 65 w 357"/>
                <a:gd name="T43" fmla="*/ 34 h 63"/>
                <a:gd name="T44" fmla="*/ 57 w 357"/>
                <a:gd name="T45" fmla="*/ 37 h 63"/>
                <a:gd name="T46" fmla="*/ 49 w 357"/>
                <a:gd name="T47" fmla="*/ 40 h 63"/>
                <a:gd name="T48" fmla="*/ 38 w 357"/>
                <a:gd name="T49" fmla="*/ 44 h 63"/>
                <a:gd name="T50" fmla="*/ 28 w 357"/>
                <a:gd name="T51" fmla="*/ 49 h 63"/>
                <a:gd name="T52" fmla="*/ 14 w 357"/>
                <a:gd name="T53" fmla="*/ 55 h 63"/>
                <a:gd name="T54" fmla="*/ 0 w 357"/>
                <a:gd name="T55" fmla="*/ 62 h 63"/>
                <a:gd name="T56" fmla="*/ 356 w 357"/>
                <a:gd name="T57" fmla="*/ 62 h 63"/>
                <a:gd name="T58" fmla="*/ 341 w 357"/>
                <a:gd name="T59" fmla="*/ 55 h 63"/>
                <a:gd name="T60" fmla="*/ 328 w 357"/>
                <a:gd name="T61" fmla="*/ 49 h 63"/>
                <a:gd name="T62" fmla="*/ 316 w 357"/>
                <a:gd name="T63" fmla="*/ 44 h 63"/>
                <a:gd name="T64" fmla="*/ 307 w 357"/>
                <a:gd name="T65" fmla="*/ 41 h 63"/>
                <a:gd name="T66" fmla="*/ 298 w 357"/>
                <a:gd name="T67" fmla="*/ 37 h 63"/>
                <a:gd name="T68" fmla="*/ 290 w 357"/>
                <a:gd name="T69" fmla="*/ 34 h 63"/>
                <a:gd name="T70" fmla="*/ 282 w 357"/>
                <a:gd name="T71" fmla="*/ 32 h 63"/>
                <a:gd name="T72" fmla="*/ 275 w 357"/>
                <a:gd name="T73" fmla="*/ 30 h 63"/>
                <a:gd name="T74" fmla="*/ 267 w 357"/>
                <a:gd name="T75" fmla="*/ 30 h 63"/>
                <a:gd name="T76" fmla="*/ 260 w 357"/>
                <a:gd name="T77" fmla="*/ 29 h 63"/>
                <a:gd name="T78" fmla="*/ 253 w 357"/>
                <a:gd name="T79" fmla="*/ 28 h 63"/>
                <a:gd name="T80" fmla="*/ 246 w 357"/>
                <a:gd name="T81" fmla="*/ 28 h 63"/>
                <a:gd name="T82" fmla="*/ 238 w 357"/>
                <a:gd name="T83" fmla="*/ 28 h 63"/>
                <a:gd name="T84" fmla="*/ 231 w 357"/>
                <a:gd name="T85" fmla="*/ 28 h 63"/>
                <a:gd name="T86" fmla="*/ 224 w 357"/>
                <a:gd name="T87" fmla="*/ 28 h 63"/>
                <a:gd name="T88" fmla="*/ 216 w 357"/>
                <a:gd name="T89" fmla="*/ 2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7" h="63">
                  <a:moveTo>
                    <a:pt x="216" y="28"/>
                  </a:moveTo>
                  <a:lnTo>
                    <a:pt x="216" y="8"/>
                  </a:lnTo>
                  <a:lnTo>
                    <a:pt x="216" y="4"/>
                  </a:lnTo>
                  <a:lnTo>
                    <a:pt x="213" y="2"/>
                  </a:lnTo>
                  <a:lnTo>
                    <a:pt x="210" y="0"/>
                  </a:lnTo>
                  <a:lnTo>
                    <a:pt x="207" y="0"/>
                  </a:lnTo>
                  <a:lnTo>
                    <a:pt x="149" y="0"/>
                  </a:lnTo>
                  <a:lnTo>
                    <a:pt x="145" y="0"/>
                  </a:lnTo>
                  <a:lnTo>
                    <a:pt x="141" y="2"/>
                  </a:lnTo>
                  <a:lnTo>
                    <a:pt x="139" y="4"/>
                  </a:lnTo>
                  <a:lnTo>
                    <a:pt x="138" y="8"/>
                  </a:lnTo>
                  <a:lnTo>
                    <a:pt x="138" y="28"/>
                  </a:lnTo>
                  <a:lnTo>
                    <a:pt x="132" y="28"/>
                  </a:lnTo>
                  <a:lnTo>
                    <a:pt x="124" y="28"/>
                  </a:lnTo>
                  <a:lnTo>
                    <a:pt x="116" y="28"/>
                  </a:lnTo>
                  <a:lnTo>
                    <a:pt x="109" y="28"/>
                  </a:lnTo>
                  <a:lnTo>
                    <a:pt x="103" y="28"/>
                  </a:lnTo>
                  <a:lnTo>
                    <a:pt x="95" y="29"/>
                  </a:lnTo>
                  <a:lnTo>
                    <a:pt x="88" y="30"/>
                  </a:lnTo>
                  <a:lnTo>
                    <a:pt x="80" y="30"/>
                  </a:lnTo>
                  <a:lnTo>
                    <a:pt x="73" y="32"/>
                  </a:lnTo>
                  <a:lnTo>
                    <a:pt x="65" y="34"/>
                  </a:lnTo>
                  <a:lnTo>
                    <a:pt x="57" y="37"/>
                  </a:lnTo>
                  <a:lnTo>
                    <a:pt x="49" y="40"/>
                  </a:lnTo>
                  <a:lnTo>
                    <a:pt x="38" y="44"/>
                  </a:lnTo>
                  <a:lnTo>
                    <a:pt x="28" y="49"/>
                  </a:lnTo>
                  <a:lnTo>
                    <a:pt x="14" y="55"/>
                  </a:lnTo>
                  <a:lnTo>
                    <a:pt x="0" y="62"/>
                  </a:lnTo>
                  <a:lnTo>
                    <a:pt x="356" y="62"/>
                  </a:lnTo>
                  <a:lnTo>
                    <a:pt x="341" y="55"/>
                  </a:lnTo>
                  <a:lnTo>
                    <a:pt x="328" y="49"/>
                  </a:lnTo>
                  <a:lnTo>
                    <a:pt x="316" y="44"/>
                  </a:lnTo>
                  <a:lnTo>
                    <a:pt x="307" y="41"/>
                  </a:lnTo>
                  <a:lnTo>
                    <a:pt x="298" y="37"/>
                  </a:lnTo>
                  <a:lnTo>
                    <a:pt x="290" y="34"/>
                  </a:lnTo>
                  <a:lnTo>
                    <a:pt x="282" y="32"/>
                  </a:lnTo>
                  <a:lnTo>
                    <a:pt x="275" y="30"/>
                  </a:lnTo>
                  <a:lnTo>
                    <a:pt x="267" y="30"/>
                  </a:lnTo>
                  <a:lnTo>
                    <a:pt x="260" y="29"/>
                  </a:lnTo>
                  <a:lnTo>
                    <a:pt x="253" y="28"/>
                  </a:lnTo>
                  <a:lnTo>
                    <a:pt x="246" y="28"/>
                  </a:lnTo>
                  <a:lnTo>
                    <a:pt x="238" y="28"/>
                  </a:lnTo>
                  <a:lnTo>
                    <a:pt x="231" y="28"/>
                  </a:lnTo>
                  <a:lnTo>
                    <a:pt x="224" y="28"/>
                  </a:lnTo>
                  <a:lnTo>
                    <a:pt x="216" y="28"/>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9" name="Freeform 7"/>
            <p:cNvSpPr>
              <a:spLocks/>
            </p:cNvSpPr>
            <p:nvPr/>
          </p:nvSpPr>
          <p:spPr bwMode="auto">
            <a:xfrm>
              <a:off x="2160" y="2606"/>
              <a:ext cx="393" cy="32"/>
            </a:xfrm>
            <a:custGeom>
              <a:avLst/>
              <a:gdLst>
                <a:gd name="T0" fmla="*/ 0 w 393"/>
                <a:gd name="T1" fmla="*/ 0 h 32"/>
                <a:gd name="T2" fmla="*/ 392 w 393"/>
                <a:gd name="T3" fmla="*/ 0 h 32"/>
                <a:gd name="T4" fmla="*/ 392 w 393"/>
                <a:gd name="T5" fmla="*/ 31 h 32"/>
                <a:gd name="T6" fmla="*/ 0 w 393"/>
                <a:gd name="T7" fmla="*/ 31 h 32"/>
                <a:gd name="T8" fmla="*/ 0 w 393"/>
                <a:gd name="T9" fmla="*/ 0 h 32"/>
              </a:gdLst>
              <a:ahLst/>
              <a:cxnLst>
                <a:cxn ang="0">
                  <a:pos x="T0" y="T1"/>
                </a:cxn>
                <a:cxn ang="0">
                  <a:pos x="T2" y="T3"/>
                </a:cxn>
                <a:cxn ang="0">
                  <a:pos x="T4" y="T5"/>
                </a:cxn>
                <a:cxn ang="0">
                  <a:pos x="T6" y="T7"/>
                </a:cxn>
                <a:cxn ang="0">
                  <a:pos x="T8" y="T9"/>
                </a:cxn>
              </a:cxnLst>
              <a:rect l="0" t="0" r="r" b="b"/>
              <a:pathLst>
                <a:path w="393" h="32">
                  <a:moveTo>
                    <a:pt x="0" y="0"/>
                  </a:moveTo>
                  <a:lnTo>
                    <a:pt x="392" y="0"/>
                  </a:lnTo>
                  <a:lnTo>
                    <a:pt x="392" y="31"/>
                  </a:lnTo>
                  <a:lnTo>
                    <a:pt x="0" y="31"/>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0" name="Freeform 8"/>
            <p:cNvSpPr>
              <a:spLocks/>
            </p:cNvSpPr>
            <p:nvPr/>
          </p:nvSpPr>
          <p:spPr bwMode="auto">
            <a:xfrm>
              <a:off x="2189" y="2640"/>
              <a:ext cx="322" cy="448"/>
            </a:xfrm>
            <a:custGeom>
              <a:avLst/>
              <a:gdLst>
                <a:gd name="T0" fmla="*/ 321 w 322"/>
                <a:gd name="T1" fmla="*/ 0 h 448"/>
                <a:gd name="T2" fmla="*/ 321 w 322"/>
                <a:gd name="T3" fmla="*/ 422 h 448"/>
                <a:gd name="T4" fmla="*/ 321 w 322"/>
                <a:gd name="T5" fmla="*/ 427 h 448"/>
                <a:gd name="T6" fmla="*/ 319 w 322"/>
                <a:gd name="T7" fmla="*/ 431 h 448"/>
                <a:gd name="T8" fmla="*/ 317 w 322"/>
                <a:gd name="T9" fmla="*/ 436 h 448"/>
                <a:gd name="T10" fmla="*/ 313 w 322"/>
                <a:gd name="T11" fmla="*/ 439 h 448"/>
                <a:gd name="T12" fmla="*/ 309 w 322"/>
                <a:gd name="T13" fmla="*/ 442 h 448"/>
                <a:gd name="T14" fmla="*/ 304 w 322"/>
                <a:gd name="T15" fmla="*/ 444 h 448"/>
                <a:gd name="T16" fmla="*/ 299 w 322"/>
                <a:gd name="T17" fmla="*/ 445 h 448"/>
                <a:gd name="T18" fmla="*/ 293 w 322"/>
                <a:gd name="T19" fmla="*/ 447 h 448"/>
                <a:gd name="T20" fmla="*/ 27 w 322"/>
                <a:gd name="T21" fmla="*/ 447 h 448"/>
                <a:gd name="T22" fmla="*/ 21 w 322"/>
                <a:gd name="T23" fmla="*/ 445 h 448"/>
                <a:gd name="T24" fmla="*/ 17 w 322"/>
                <a:gd name="T25" fmla="*/ 444 h 448"/>
                <a:gd name="T26" fmla="*/ 11 w 322"/>
                <a:gd name="T27" fmla="*/ 442 h 448"/>
                <a:gd name="T28" fmla="*/ 7 w 322"/>
                <a:gd name="T29" fmla="*/ 439 h 448"/>
                <a:gd name="T30" fmla="*/ 4 w 322"/>
                <a:gd name="T31" fmla="*/ 436 h 448"/>
                <a:gd name="T32" fmla="*/ 1 w 322"/>
                <a:gd name="T33" fmla="*/ 431 h 448"/>
                <a:gd name="T34" fmla="*/ 0 w 322"/>
                <a:gd name="T35" fmla="*/ 427 h 448"/>
                <a:gd name="T36" fmla="*/ 0 w 322"/>
                <a:gd name="T37" fmla="*/ 422 h 448"/>
                <a:gd name="T38" fmla="*/ 0 w 322"/>
                <a:gd name="T39" fmla="*/ 0 h 448"/>
                <a:gd name="T40" fmla="*/ 321 w 322"/>
                <a:gd name="T41"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448">
                  <a:moveTo>
                    <a:pt x="321" y="0"/>
                  </a:moveTo>
                  <a:lnTo>
                    <a:pt x="321" y="422"/>
                  </a:lnTo>
                  <a:lnTo>
                    <a:pt x="321" y="427"/>
                  </a:lnTo>
                  <a:lnTo>
                    <a:pt x="319" y="431"/>
                  </a:lnTo>
                  <a:lnTo>
                    <a:pt x="317" y="436"/>
                  </a:lnTo>
                  <a:lnTo>
                    <a:pt x="313" y="439"/>
                  </a:lnTo>
                  <a:lnTo>
                    <a:pt x="309" y="442"/>
                  </a:lnTo>
                  <a:lnTo>
                    <a:pt x="304" y="444"/>
                  </a:lnTo>
                  <a:lnTo>
                    <a:pt x="299" y="445"/>
                  </a:lnTo>
                  <a:lnTo>
                    <a:pt x="293" y="447"/>
                  </a:lnTo>
                  <a:lnTo>
                    <a:pt x="27" y="447"/>
                  </a:lnTo>
                  <a:lnTo>
                    <a:pt x="21" y="445"/>
                  </a:lnTo>
                  <a:lnTo>
                    <a:pt x="17" y="444"/>
                  </a:lnTo>
                  <a:lnTo>
                    <a:pt x="11" y="442"/>
                  </a:lnTo>
                  <a:lnTo>
                    <a:pt x="7" y="439"/>
                  </a:lnTo>
                  <a:lnTo>
                    <a:pt x="4" y="436"/>
                  </a:lnTo>
                  <a:lnTo>
                    <a:pt x="1" y="431"/>
                  </a:lnTo>
                  <a:lnTo>
                    <a:pt x="0" y="427"/>
                  </a:lnTo>
                  <a:lnTo>
                    <a:pt x="0" y="422"/>
                  </a:lnTo>
                  <a:lnTo>
                    <a:pt x="0" y="0"/>
                  </a:lnTo>
                  <a:lnTo>
                    <a:pt x="321"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1" name="Freeform 9"/>
            <p:cNvSpPr>
              <a:spLocks/>
            </p:cNvSpPr>
            <p:nvPr/>
          </p:nvSpPr>
          <p:spPr bwMode="auto">
            <a:xfrm>
              <a:off x="2320" y="2553"/>
              <a:ext cx="74" cy="21"/>
            </a:xfrm>
            <a:custGeom>
              <a:avLst/>
              <a:gdLst>
                <a:gd name="T0" fmla="*/ 73 w 74"/>
                <a:gd name="T1" fmla="*/ 20 h 21"/>
                <a:gd name="T2" fmla="*/ 73 w 74"/>
                <a:gd name="T3" fmla="*/ 6 h 21"/>
                <a:gd name="T4" fmla="*/ 71 w 74"/>
                <a:gd name="T5" fmla="*/ 3 h 21"/>
                <a:gd name="T6" fmla="*/ 70 w 74"/>
                <a:gd name="T7" fmla="*/ 1 h 21"/>
                <a:gd name="T8" fmla="*/ 69 w 74"/>
                <a:gd name="T9" fmla="*/ 1 h 21"/>
                <a:gd name="T10" fmla="*/ 65 w 74"/>
                <a:gd name="T11" fmla="*/ 0 h 21"/>
                <a:gd name="T12" fmla="*/ 7 w 74"/>
                <a:gd name="T13" fmla="*/ 0 h 21"/>
                <a:gd name="T14" fmla="*/ 3 w 74"/>
                <a:gd name="T15" fmla="*/ 1 h 21"/>
                <a:gd name="T16" fmla="*/ 1 w 74"/>
                <a:gd name="T17" fmla="*/ 1 h 21"/>
                <a:gd name="T18" fmla="*/ 0 w 74"/>
                <a:gd name="T19" fmla="*/ 3 h 21"/>
                <a:gd name="T20" fmla="*/ 0 w 74"/>
                <a:gd name="T21" fmla="*/ 6 h 21"/>
                <a:gd name="T22" fmla="*/ 0 w 74"/>
                <a:gd name="T23" fmla="*/ 20 h 21"/>
                <a:gd name="T24" fmla="*/ 73 w 74"/>
                <a:gd name="T25"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21">
                  <a:moveTo>
                    <a:pt x="73" y="20"/>
                  </a:moveTo>
                  <a:lnTo>
                    <a:pt x="73" y="6"/>
                  </a:lnTo>
                  <a:lnTo>
                    <a:pt x="71" y="3"/>
                  </a:lnTo>
                  <a:lnTo>
                    <a:pt x="70" y="1"/>
                  </a:lnTo>
                  <a:lnTo>
                    <a:pt x="69" y="1"/>
                  </a:lnTo>
                  <a:lnTo>
                    <a:pt x="65" y="0"/>
                  </a:lnTo>
                  <a:lnTo>
                    <a:pt x="7" y="0"/>
                  </a:lnTo>
                  <a:lnTo>
                    <a:pt x="3" y="1"/>
                  </a:lnTo>
                  <a:lnTo>
                    <a:pt x="1" y="1"/>
                  </a:lnTo>
                  <a:lnTo>
                    <a:pt x="0" y="3"/>
                  </a:lnTo>
                  <a:lnTo>
                    <a:pt x="0" y="6"/>
                  </a:lnTo>
                  <a:lnTo>
                    <a:pt x="0" y="20"/>
                  </a:lnTo>
                  <a:lnTo>
                    <a:pt x="73" y="20"/>
                  </a:lnTo>
                </a:path>
              </a:pathLst>
            </a:custGeom>
            <a:solidFill>
              <a:srgbClr val="99CC9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2" name="Freeform 10"/>
            <p:cNvSpPr>
              <a:spLocks/>
            </p:cNvSpPr>
            <p:nvPr/>
          </p:nvSpPr>
          <p:spPr bwMode="auto">
            <a:xfrm>
              <a:off x="2320" y="2553"/>
              <a:ext cx="74" cy="21"/>
            </a:xfrm>
            <a:custGeom>
              <a:avLst/>
              <a:gdLst>
                <a:gd name="T0" fmla="*/ 73 w 74"/>
                <a:gd name="T1" fmla="*/ 20 h 21"/>
                <a:gd name="T2" fmla="*/ 73 w 74"/>
                <a:gd name="T3" fmla="*/ 6 h 21"/>
                <a:gd name="T4" fmla="*/ 71 w 74"/>
                <a:gd name="T5" fmla="*/ 3 h 21"/>
                <a:gd name="T6" fmla="*/ 70 w 74"/>
                <a:gd name="T7" fmla="*/ 1 h 21"/>
                <a:gd name="T8" fmla="*/ 69 w 74"/>
                <a:gd name="T9" fmla="*/ 1 h 21"/>
                <a:gd name="T10" fmla="*/ 65 w 74"/>
                <a:gd name="T11" fmla="*/ 0 h 21"/>
                <a:gd name="T12" fmla="*/ 7 w 74"/>
                <a:gd name="T13" fmla="*/ 0 h 21"/>
                <a:gd name="T14" fmla="*/ 3 w 74"/>
                <a:gd name="T15" fmla="*/ 1 h 21"/>
                <a:gd name="T16" fmla="*/ 1 w 74"/>
                <a:gd name="T17" fmla="*/ 1 h 21"/>
                <a:gd name="T18" fmla="*/ 0 w 74"/>
                <a:gd name="T19" fmla="*/ 3 h 21"/>
                <a:gd name="T20" fmla="*/ 0 w 74"/>
                <a:gd name="T21" fmla="*/ 6 h 21"/>
                <a:gd name="T22" fmla="*/ 0 w 74"/>
                <a:gd name="T23" fmla="*/ 20 h 21"/>
                <a:gd name="T24" fmla="*/ 73 w 74"/>
                <a:gd name="T25"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21">
                  <a:moveTo>
                    <a:pt x="73" y="20"/>
                  </a:moveTo>
                  <a:lnTo>
                    <a:pt x="73" y="6"/>
                  </a:lnTo>
                  <a:lnTo>
                    <a:pt x="71" y="3"/>
                  </a:lnTo>
                  <a:lnTo>
                    <a:pt x="70" y="1"/>
                  </a:lnTo>
                  <a:lnTo>
                    <a:pt x="69" y="1"/>
                  </a:lnTo>
                  <a:lnTo>
                    <a:pt x="65" y="0"/>
                  </a:lnTo>
                  <a:lnTo>
                    <a:pt x="7" y="0"/>
                  </a:lnTo>
                  <a:lnTo>
                    <a:pt x="3" y="1"/>
                  </a:lnTo>
                  <a:lnTo>
                    <a:pt x="1" y="1"/>
                  </a:lnTo>
                  <a:lnTo>
                    <a:pt x="0" y="3"/>
                  </a:lnTo>
                  <a:lnTo>
                    <a:pt x="0" y="6"/>
                  </a:lnTo>
                  <a:lnTo>
                    <a:pt x="0" y="20"/>
                  </a:lnTo>
                  <a:lnTo>
                    <a:pt x="73" y="2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3" name="Freeform 11"/>
            <p:cNvSpPr>
              <a:spLocks/>
            </p:cNvSpPr>
            <p:nvPr/>
          </p:nvSpPr>
          <p:spPr bwMode="auto">
            <a:xfrm>
              <a:off x="2170" y="2611"/>
              <a:ext cx="374" cy="449"/>
            </a:xfrm>
            <a:custGeom>
              <a:avLst/>
              <a:gdLst>
                <a:gd name="T0" fmla="*/ 331 w 374"/>
                <a:gd name="T1" fmla="*/ 49 h 449"/>
                <a:gd name="T2" fmla="*/ 324 w 374"/>
                <a:gd name="T3" fmla="*/ 447 h 449"/>
                <a:gd name="T4" fmla="*/ 295 w 374"/>
                <a:gd name="T5" fmla="*/ 441 h 449"/>
                <a:gd name="T6" fmla="*/ 302 w 374"/>
                <a:gd name="T7" fmla="*/ 44 h 449"/>
                <a:gd name="T8" fmla="*/ 238 w 374"/>
                <a:gd name="T9" fmla="*/ 46 h 449"/>
                <a:gd name="T10" fmla="*/ 238 w 374"/>
                <a:gd name="T11" fmla="*/ 445 h 449"/>
                <a:gd name="T12" fmla="*/ 210 w 374"/>
                <a:gd name="T13" fmla="*/ 445 h 449"/>
                <a:gd name="T14" fmla="*/ 210 w 374"/>
                <a:gd name="T15" fmla="*/ 46 h 449"/>
                <a:gd name="T16" fmla="*/ 146 w 374"/>
                <a:gd name="T17" fmla="*/ 44 h 449"/>
                <a:gd name="T18" fmla="*/ 153 w 374"/>
                <a:gd name="T19" fmla="*/ 441 h 449"/>
                <a:gd name="T20" fmla="*/ 124 w 374"/>
                <a:gd name="T21" fmla="*/ 447 h 449"/>
                <a:gd name="T22" fmla="*/ 117 w 374"/>
                <a:gd name="T23" fmla="*/ 49 h 449"/>
                <a:gd name="T24" fmla="*/ 54 w 374"/>
                <a:gd name="T25" fmla="*/ 43 h 449"/>
                <a:gd name="T26" fmla="*/ 65 w 374"/>
                <a:gd name="T27" fmla="*/ 438 h 449"/>
                <a:gd name="T28" fmla="*/ 39 w 374"/>
                <a:gd name="T29" fmla="*/ 448 h 449"/>
                <a:gd name="T30" fmla="*/ 28 w 374"/>
                <a:gd name="T31" fmla="*/ 53 h 449"/>
                <a:gd name="T32" fmla="*/ 361 w 374"/>
                <a:gd name="T33" fmla="*/ 0 h 449"/>
                <a:gd name="T34" fmla="*/ 373 w 374"/>
                <a:gd name="T35" fmla="*/ 4 h 449"/>
                <a:gd name="T36" fmla="*/ 367 w 374"/>
                <a:gd name="T37" fmla="*/ 19 h 449"/>
                <a:gd name="T38" fmla="*/ 355 w 374"/>
                <a:gd name="T39" fmla="*/ 15 h 449"/>
                <a:gd name="T40" fmla="*/ 361 w 374"/>
                <a:gd name="T41" fmla="*/ 0 h 449"/>
                <a:gd name="T42" fmla="*/ 327 w 374"/>
                <a:gd name="T43" fmla="*/ 2 h 449"/>
                <a:gd name="T44" fmla="*/ 324 w 374"/>
                <a:gd name="T45" fmla="*/ 19 h 449"/>
                <a:gd name="T46" fmla="*/ 311 w 374"/>
                <a:gd name="T47" fmla="*/ 17 h 449"/>
                <a:gd name="T48" fmla="*/ 314 w 374"/>
                <a:gd name="T49" fmla="*/ 1 h 449"/>
                <a:gd name="T50" fmla="*/ 281 w 374"/>
                <a:gd name="T51" fmla="*/ 1 h 449"/>
                <a:gd name="T52" fmla="*/ 281 w 374"/>
                <a:gd name="T53" fmla="*/ 18 h 449"/>
                <a:gd name="T54" fmla="*/ 267 w 374"/>
                <a:gd name="T55" fmla="*/ 18 h 449"/>
                <a:gd name="T56" fmla="*/ 267 w 374"/>
                <a:gd name="T57" fmla="*/ 1 h 449"/>
                <a:gd name="T58" fmla="*/ 235 w 374"/>
                <a:gd name="T59" fmla="*/ 1 h 449"/>
                <a:gd name="T60" fmla="*/ 238 w 374"/>
                <a:gd name="T61" fmla="*/ 17 h 449"/>
                <a:gd name="T62" fmla="*/ 224 w 374"/>
                <a:gd name="T63" fmla="*/ 19 h 449"/>
                <a:gd name="T64" fmla="*/ 221 w 374"/>
                <a:gd name="T65" fmla="*/ 2 h 449"/>
                <a:gd name="T66" fmla="*/ 190 w 374"/>
                <a:gd name="T67" fmla="*/ 0 h 449"/>
                <a:gd name="T68" fmla="*/ 195 w 374"/>
                <a:gd name="T69" fmla="*/ 15 h 449"/>
                <a:gd name="T70" fmla="*/ 183 w 374"/>
                <a:gd name="T71" fmla="*/ 19 h 449"/>
                <a:gd name="T72" fmla="*/ 177 w 374"/>
                <a:gd name="T73" fmla="*/ 4 h 449"/>
                <a:gd name="T74" fmla="*/ 138 w 374"/>
                <a:gd name="T75" fmla="*/ 0 h 449"/>
                <a:gd name="T76" fmla="*/ 150 w 374"/>
                <a:gd name="T77" fmla="*/ 4 h 449"/>
                <a:gd name="T78" fmla="*/ 145 w 374"/>
                <a:gd name="T79" fmla="*/ 19 h 449"/>
                <a:gd name="T80" fmla="*/ 133 w 374"/>
                <a:gd name="T81" fmla="*/ 15 h 449"/>
                <a:gd name="T82" fmla="*/ 138 w 374"/>
                <a:gd name="T83" fmla="*/ 0 h 449"/>
                <a:gd name="T84" fmla="*/ 105 w 374"/>
                <a:gd name="T85" fmla="*/ 2 h 449"/>
                <a:gd name="T86" fmla="*/ 102 w 374"/>
                <a:gd name="T87" fmla="*/ 19 h 449"/>
                <a:gd name="T88" fmla="*/ 89 w 374"/>
                <a:gd name="T89" fmla="*/ 17 h 449"/>
                <a:gd name="T90" fmla="*/ 91 w 374"/>
                <a:gd name="T91" fmla="*/ 1 h 449"/>
                <a:gd name="T92" fmla="*/ 59 w 374"/>
                <a:gd name="T93" fmla="*/ 1 h 449"/>
                <a:gd name="T94" fmla="*/ 59 w 374"/>
                <a:gd name="T95" fmla="*/ 18 h 449"/>
                <a:gd name="T96" fmla="*/ 46 w 374"/>
                <a:gd name="T97" fmla="*/ 18 h 449"/>
                <a:gd name="T98" fmla="*/ 46 w 374"/>
                <a:gd name="T99" fmla="*/ 1 h 449"/>
                <a:gd name="T100" fmla="*/ 13 w 374"/>
                <a:gd name="T101" fmla="*/ 1 h 449"/>
                <a:gd name="T102" fmla="*/ 16 w 374"/>
                <a:gd name="T103" fmla="*/ 17 h 449"/>
                <a:gd name="T104" fmla="*/ 3 w 374"/>
                <a:gd name="T105" fmla="*/ 19 h 449"/>
                <a:gd name="T106" fmla="*/ 0 w 374"/>
                <a:gd name="T107" fmla="*/ 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4" h="449">
                  <a:moveTo>
                    <a:pt x="306" y="43"/>
                  </a:moveTo>
                  <a:lnTo>
                    <a:pt x="319" y="43"/>
                  </a:lnTo>
                  <a:lnTo>
                    <a:pt x="324" y="44"/>
                  </a:lnTo>
                  <a:lnTo>
                    <a:pt x="328" y="46"/>
                  </a:lnTo>
                  <a:lnTo>
                    <a:pt x="331" y="49"/>
                  </a:lnTo>
                  <a:lnTo>
                    <a:pt x="331" y="53"/>
                  </a:lnTo>
                  <a:lnTo>
                    <a:pt x="331" y="438"/>
                  </a:lnTo>
                  <a:lnTo>
                    <a:pt x="331" y="441"/>
                  </a:lnTo>
                  <a:lnTo>
                    <a:pt x="328" y="445"/>
                  </a:lnTo>
                  <a:lnTo>
                    <a:pt x="324" y="447"/>
                  </a:lnTo>
                  <a:lnTo>
                    <a:pt x="319" y="448"/>
                  </a:lnTo>
                  <a:lnTo>
                    <a:pt x="306" y="448"/>
                  </a:lnTo>
                  <a:lnTo>
                    <a:pt x="302" y="447"/>
                  </a:lnTo>
                  <a:lnTo>
                    <a:pt x="298" y="445"/>
                  </a:lnTo>
                  <a:lnTo>
                    <a:pt x="295" y="441"/>
                  </a:lnTo>
                  <a:lnTo>
                    <a:pt x="294" y="438"/>
                  </a:lnTo>
                  <a:lnTo>
                    <a:pt x="294" y="53"/>
                  </a:lnTo>
                  <a:lnTo>
                    <a:pt x="295" y="49"/>
                  </a:lnTo>
                  <a:lnTo>
                    <a:pt x="298" y="46"/>
                  </a:lnTo>
                  <a:lnTo>
                    <a:pt x="302" y="44"/>
                  </a:lnTo>
                  <a:lnTo>
                    <a:pt x="306" y="43"/>
                  </a:lnTo>
                  <a:lnTo>
                    <a:pt x="216" y="43"/>
                  </a:lnTo>
                  <a:lnTo>
                    <a:pt x="231" y="43"/>
                  </a:lnTo>
                  <a:lnTo>
                    <a:pt x="235" y="44"/>
                  </a:lnTo>
                  <a:lnTo>
                    <a:pt x="238" y="46"/>
                  </a:lnTo>
                  <a:lnTo>
                    <a:pt x="241" y="49"/>
                  </a:lnTo>
                  <a:lnTo>
                    <a:pt x="242" y="53"/>
                  </a:lnTo>
                  <a:lnTo>
                    <a:pt x="242" y="438"/>
                  </a:lnTo>
                  <a:lnTo>
                    <a:pt x="241" y="441"/>
                  </a:lnTo>
                  <a:lnTo>
                    <a:pt x="238" y="445"/>
                  </a:lnTo>
                  <a:lnTo>
                    <a:pt x="235" y="447"/>
                  </a:lnTo>
                  <a:lnTo>
                    <a:pt x="231" y="448"/>
                  </a:lnTo>
                  <a:lnTo>
                    <a:pt x="216" y="448"/>
                  </a:lnTo>
                  <a:lnTo>
                    <a:pt x="213" y="447"/>
                  </a:lnTo>
                  <a:lnTo>
                    <a:pt x="210" y="445"/>
                  </a:lnTo>
                  <a:lnTo>
                    <a:pt x="207" y="441"/>
                  </a:lnTo>
                  <a:lnTo>
                    <a:pt x="206" y="438"/>
                  </a:lnTo>
                  <a:lnTo>
                    <a:pt x="206" y="53"/>
                  </a:lnTo>
                  <a:lnTo>
                    <a:pt x="207" y="49"/>
                  </a:lnTo>
                  <a:lnTo>
                    <a:pt x="210" y="46"/>
                  </a:lnTo>
                  <a:lnTo>
                    <a:pt x="213" y="44"/>
                  </a:lnTo>
                  <a:lnTo>
                    <a:pt x="216" y="43"/>
                  </a:lnTo>
                  <a:lnTo>
                    <a:pt x="128" y="43"/>
                  </a:lnTo>
                  <a:lnTo>
                    <a:pt x="142" y="43"/>
                  </a:lnTo>
                  <a:lnTo>
                    <a:pt x="146" y="44"/>
                  </a:lnTo>
                  <a:lnTo>
                    <a:pt x="150" y="46"/>
                  </a:lnTo>
                  <a:lnTo>
                    <a:pt x="153" y="49"/>
                  </a:lnTo>
                  <a:lnTo>
                    <a:pt x="154" y="53"/>
                  </a:lnTo>
                  <a:lnTo>
                    <a:pt x="154" y="438"/>
                  </a:lnTo>
                  <a:lnTo>
                    <a:pt x="153" y="441"/>
                  </a:lnTo>
                  <a:lnTo>
                    <a:pt x="150" y="445"/>
                  </a:lnTo>
                  <a:lnTo>
                    <a:pt x="146" y="447"/>
                  </a:lnTo>
                  <a:lnTo>
                    <a:pt x="142" y="448"/>
                  </a:lnTo>
                  <a:lnTo>
                    <a:pt x="128" y="448"/>
                  </a:lnTo>
                  <a:lnTo>
                    <a:pt x="124" y="447"/>
                  </a:lnTo>
                  <a:lnTo>
                    <a:pt x="120" y="445"/>
                  </a:lnTo>
                  <a:lnTo>
                    <a:pt x="117" y="441"/>
                  </a:lnTo>
                  <a:lnTo>
                    <a:pt x="117" y="438"/>
                  </a:lnTo>
                  <a:lnTo>
                    <a:pt x="117" y="53"/>
                  </a:lnTo>
                  <a:lnTo>
                    <a:pt x="117" y="49"/>
                  </a:lnTo>
                  <a:lnTo>
                    <a:pt x="120" y="46"/>
                  </a:lnTo>
                  <a:lnTo>
                    <a:pt x="124" y="44"/>
                  </a:lnTo>
                  <a:lnTo>
                    <a:pt x="128" y="43"/>
                  </a:lnTo>
                  <a:lnTo>
                    <a:pt x="39" y="43"/>
                  </a:lnTo>
                  <a:lnTo>
                    <a:pt x="54" y="43"/>
                  </a:lnTo>
                  <a:lnTo>
                    <a:pt x="58" y="44"/>
                  </a:lnTo>
                  <a:lnTo>
                    <a:pt x="61" y="46"/>
                  </a:lnTo>
                  <a:lnTo>
                    <a:pt x="63" y="49"/>
                  </a:lnTo>
                  <a:lnTo>
                    <a:pt x="65" y="53"/>
                  </a:lnTo>
                  <a:lnTo>
                    <a:pt x="65" y="438"/>
                  </a:lnTo>
                  <a:lnTo>
                    <a:pt x="63" y="441"/>
                  </a:lnTo>
                  <a:lnTo>
                    <a:pt x="61" y="445"/>
                  </a:lnTo>
                  <a:lnTo>
                    <a:pt x="58" y="447"/>
                  </a:lnTo>
                  <a:lnTo>
                    <a:pt x="54" y="448"/>
                  </a:lnTo>
                  <a:lnTo>
                    <a:pt x="39" y="448"/>
                  </a:lnTo>
                  <a:lnTo>
                    <a:pt x="34" y="447"/>
                  </a:lnTo>
                  <a:lnTo>
                    <a:pt x="32" y="445"/>
                  </a:lnTo>
                  <a:lnTo>
                    <a:pt x="29" y="441"/>
                  </a:lnTo>
                  <a:lnTo>
                    <a:pt x="28" y="438"/>
                  </a:lnTo>
                  <a:lnTo>
                    <a:pt x="28" y="53"/>
                  </a:lnTo>
                  <a:lnTo>
                    <a:pt x="29" y="49"/>
                  </a:lnTo>
                  <a:lnTo>
                    <a:pt x="32" y="46"/>
                  </a:lnTo>
                  <a:lnTo>
                    <a:pt x="34" y="44"/>
                  </a:lnTo>
                  <a:lnTo>
                    <a:pt x="39" y="43"/>
                  </a:lnTo>
                  <a:lnTo>
                    <a:pt x="361" y="0"/>
                  </a:lnTo>
                  <a:lnTo>
                    <a:pt x="367" y="0"/>
                  </a:lnTo>
                  <a:lnTo>
                    <a:pt x="369" y="1"/>
                  </a:lnTo>
                  <a:lnTo>
                    <a:pt x="371" y="1"/>
                  </a:lnTo>
                  <a:lnTo>
                    <a:pt x="372" y="2"/>
                  </a:lnTo>
                  <a:lnTo>
                    <a:pt x="373" y="4"/>
                  </a:lnTo>
                  <a:lnTo>
                    <a:pt x="373" y="15"/>
                  </a:lnTo>
                  <a:lnTo>
                    <a:pt x="372" y="17"/>
                  </a:lnTo>
                  <a:lnTo>
                    <a:pt x="371" y="18"/>
                  </a:lnTo>
                  <a:lnTo>
                    <a:pt x="369" y="19"/>
                  </a:lnTo>
                  <a:lnTo>
                    <a:pt x="367" y="19"/>
                  </a:lnTo>
                  <a:lnTo>
                    <a:pt x="361" y="19"/>
                  </a:lnTo>
                  <a:lnTo>
                    <a:pt x="358" y="19"/>
                  </a:lnTo>
                  <a:lnTo>
                    <a:pt x="356" y="18"/>
                  </a:lnTo>
                  <a:lnTo>
                    <a:pt x="355" y="17"/>
                  </a:lnTo>
                  <a:lnTo>
                    <a:pt x="355" y="15"/>
                  </a:lnTo>
                  <a:lnTo>
                    <a:pt x="355" y="4"/>
                  </a:lnTo>
                  <a:lnTo>
                    <a:pt x="355" y="2"/>
                  </a:lnTo>
                  <a:lnTo>
                    <a:pt x="356" y="1"/>
                  </a:lnTo>
                  <a:lnTo>
                    <a:pt x="358" y="1"/>
                  </a:lnTo>
                  <a:lnTo>
                    <a:pt x="361" y="0"/>
                  </a:lnTo>
                  <a:lnTo>
                    <a:pt x="315" y="0"/>
                  </a:lnTo>
                  <a:lnTo>
                    <a:pt x="322" y="0"/>
                  </a:lnTo>
                  <a:lnTo>
                    <a:pt x="324" y="1"/>
                  </a:lnTo>
                  <a:lnTo>
                    <a:pt x="326" y="1"/>
                  </a:lnTo>
                  <a:lnTo>
                    <a:pt x="327" y="2"/>
                  </a:lnTo>
                  <a:lnTo>
                    <a:pt x="328" y="4"/>
                  </a:lnTo>
                  <a:lnTo>
                    <a:pt x="328" y="15"/>
                  </a:lnTo>
                  <a:lnTo>
                    <a:pt x="327" y="17"/>
                  </a:lnTo>
                  <a:lnTo>
                    <a:pt x="326" y="18"/>
                  </a:lnTo>
                  <a:lnTo>
                    <a:pt x="324" y="19"/>
                  </a:lnTo>
                  <a:lnTo>
                    <a:pt x="322" y="19"/>
                  </a:lnTo>
                  <a:lnTo>
                    <a:pt x="315" y="19"/>
                  </a:lnTo>
                  <a:lnTo>
                    <a:pt x="314" y="19"/>
                  </a:lnTo>
                  <a:lnTo>
                    <a:pt x="312" y="18"/>
                  </a:lnTo>
                  <a:lnTo>
                    <a:pt x="311" y="17"/>
                  </a:lnTo>
                  <a:lnTo>
                    <a:pt x="310" y="15"/>
                  </a:lnTo>
                  <a:lnTo>
                    <a:pt x="310" y="4"/>
                  </a:lnTo>
                  <a:lnTo>
                    <a:pt x="311" y="2"/>
                  </a:lnTo>
                  <a:lnTo>
                    <a:pt x="312" y="1"/>
                  </a:lnTo>
                  <a:lnTo>
                    <a:pt x="314" y="1"/>
                  </a:lnTo>
                  <a:lnTo>
                    <a:pt x="315" y="0"/>
                  </a:lnTo>
                  <a:lnTo>
                    <a:pt x="271" y="0"/>
                  </a:lnTo>
                  <a:lnTo>
                    <a:pt x="277" y="0"/>
                  </a:lnTo>
                  <a:lnTo>
                    <a:pt x="279" y="1"/>
                  </a:lnTo>
                  <a:lnTo>
                    <a:pt x="281" y="1"/>
                  </a:lnTo>
                  <a:lnTo>
                    <a:pt x="283" y="2"/>
                  </a:lnTo>
                  <a:lnTo>
                    <a:pt x="283" y="4"/>
                  </a:lnTo>
                  <a:lnTo>
                    <a:pt x="283" y="15"/>
                  </a:lnTo>
                  <a:lnTo>
                    <a:pt x="283" y="17"/>
                  </a:lnTo>
                  <a:lnTo>
                    <a:pt x="281" y="18"/>
                  </a:lnTo>
                  <a:lnTo>
                    <a:pt x="279" y="19"/>
                  </a:lnTo>
                  <a:lnTo>
                    <a:pt x="277" y="19"/>
                  </a:lnTo>
                  <a:lnTo>
                    <a:pt x="271" y="19"/>
                  </a:lnTo>
                  <a:lnTo>
                    <a:pt x="269" y="19"/>
                  </a:lnTo>
                  <a:lnTo>
                    <a:pt x="267" y="18"/>
                  </a:lnTo>
                  <a:lnTo>
                    <a:pt x="266" y="17"/>
                  </a:lnTo>
                  <a:lnTo>
                    <a:pt x="266" y="15"/>
                  </a:lnTo>
                  <a:lnTo>
                    <a:pt x="266" y="4"/>
                  </a:lnTo>
                  <a:lnTo>
                    <a:pt x="266" y="2"/>
                  </a:lnTo>
                  <a:lnTo>
                    <a:pt x="267" y="1"/>
                  </a:lnTo>
                  <a:lnTo>
                    <a:pt x="269" y="1"/>
                  </a:lnTo>
                  <a:lnTo>
                    <a:pt x="271" y="0"/>
                  </a:lnTo>
                  <a:lnTo>
                    <a:pt x="227" y="0"/>
                  </a:lnTo>
                  <a:lnTo>
                    <a:pt x="233" y="0"/>
                  </a:lnTo>
                  <a:lnTo>
                    <a:pt x="235" y="1"/>
                  </a:lnTo>
                  <a:lnTo>
                    <a:pt x="237" y="1"/>
                  </a:lnTo>
                  <a:lnTo>
                    <a:pt x="238" y="2"/>
                  </a:lnTo>
                  <a:lnTo>
                    <a:pt x="238" y="4"/>
                  </a:lnTo>
                  <a:lnTo>
                    <a:pt x="238" y="15"/>
                  </a:lnTo>
                  <a:lnTo>
                    <a:pt x="238" y="17"/>
                  </a:lnTo>
                  <a:lnTo>
                    <a:pt x="237" y="18"/>
                  </a:lnTo>
                  <a:lnTo>
                    <a:pt x="235" y="19"/>
                  </a:lnTo>
                  <a:lnTo>
                    <a:pt x="233" y="19"/>
                  </a:lnTo>
                  <a:lnTo>
                    <a:pt x="227" y="19"/>
                  </a:lnTo>
                  <a:lnTo>
                    <a:pt x="224" y="19"/>
                  </a:lnTo>
                  <a:lnTo>
                    <a:pt x="223" y="18"/>
                  </a:lnTo>
                  <a:lnTo>
                    <a:pt x="221" y="17"/>
                  </a:lnTo>
                  <a:lnTo>
                    <a:pt x="221" y="15"/>
                  </a:lnTo>
                  <a:lnTo>
                    <a:pt x="221" y="4"/>
                  </a:lnTo>
                  <a:lnTo>
                    <a:pt x="221" y="2"/>
                  </a:lnTo>
                  <a:lnTo>
                    <a:pt x="223" y="1"/>
                  </a:lnTo>
                  <a:lnTo>
                    <a:pt x="224" y="1"/>
                  </a:lnTo>
                  <a:lnTo>
                    <a:pt x="227" y="0"/>
                  </a:lnTo>
                  <a:lnTo>
                    <a:pt x="183" y="0"/>
                  </a:lnTo>
                  <a:lnTo>
                    <a:pt x="190" y="0"/>
                  </a:lnTo>
                  <a:lnTo>
                    <a:pt x="191" y="1"/>
                  </a:lnTo>
                  <a:lnTo>
                    <a:pt x="194" y="1"/>
                  </a:lnTo>
                  <a:lnTo>
                    <a:pt x="194" y="2"/>
                  </a:lnTo>
                  <a:lnTo>
                    <a:pt x="195" y="4"/>
                  </a:lnTo>
                  <a:lnTo>
                    <a:pt x="195" y="15"/>
                  </a:lnTo>
                  <a:lnTo>
                    <a:pt x="194" y="17"/>
                  </a:lnTo>
                  <a:lnTo>
                    <a:pt x="194" y="18"/>
                  </a:lnTo>
                  <a:lnTo>
                    <a:pt x="191" y="19"/>
                  </a:lnTo>
                  <a:lnTo>
                    <a:pt x="190" y="19"/>
                  </a:lnTo>
                  <a:lnTo>
                    <a:pt x="183" y="19"/>
                  </a:lnTo>
                  <a:lnTo>
                    <a:pt x="181" y="19"/>
                  </a:lnTo>
                  <a:lnTo>
                    <a:pt x="179" y="18"/>
                  </a:lnTo>
                  <a:lnTo>
                    <a:pt x="178" y="17"/>
                  </a:lnTo>
                  <a:lnTo>
                    <a:pt x="177" y="15"/>
                  </a:lnTo>
                  <a:lnTo>
                    <a:pt x="177" y="4"/>
                  </a:lnTo>
                  <a:lnTo>
                    <a:pt x="178" y="2"/>
                  </a:lnTo>
                  <a:lnTo>
                    <a:pt x="179" y="1"/>
                  </a:lnTo>
                  <a:lnTo>
                    <a:pt x="181" y="1"/>
                  </a:lnTo>
                  <a:lnTo>
                    <a:pt x="183" y="0"/>
                  </a:lnTo>
                  <a:lnTo>
                    <a:pt x="138" y="0"/>
                  </a:lnTo>
                  <a:lnTo>
                    <a:pt x="145" y="0"/>
                  </a:lnTo>
                  <a:lnTo>
                    <a:pt x="146" y="1"/>
                  </a:lnTo>
                  <a:lnTo>
                    <a:pt x="148" y="1"/>
                  </a:lnTo>
                  <a:lnTo>
                    <a:pt x="150" y="2"/>
                  </a:lnTo>
                  <a:lnTo>
                    <a:pt x="150" y="4"/>
                  </a:lnTo>
                  <a:lnTo>
                    <a:pt x="150" y="15"/>
                  </a:lnTo>
                  <a:lnTo>
                    <a:pt x="150" y="17"/>
                  </a:lnTo>
                  <a:lnTo>
                    <a:pt x="148" y="18"/>
                  </a:lnTo>
                  <a:lnTo>
                    <a:pt x="146" y="19"/>
                  </a:lnTo>
                  <a:lnTo>
                    <a:pt x="145" y="19"/>
                  </a:lnTo>
                  <a:lnTo>
                    <a:pt x="138" y="19"/>
                  </a:lnTo>
                  <a:lnTo>
                    <a:pt x="137" y="19"/>
                  </a:lnTo>
                  <a:lnTo>
                    <a:pt x="134" y="18"/>
                  </a:lnTo>
                  <a:lnTo>
                    <a:pt x="133" y="17"/>
                  </a:lnTo>
                  <a:lnTo>
                    <a:pt x="133" y="15"/>
                  </a:lnTo>
                  <a:lnTo>
                    <a:pt x="133" y="4"/>
                  </a:lnTo>
                  <a:lnTo>
                    <a:pt x="133" y="2"/>
                  </a:lnTo>
                  <a:lnTo>
                    <a:pt x="134" y="1"/>
                  </a:lnTo>
                  <a:lnTo>
                    <a:pt x="137" y="1"/>
                  </a:lnTo>
                  <a:lnTo>
                    <a:pt x="138" y="0"/>
                  </a:lnTo>
                  <a:lnTo>
                    <a:pt x="94" y="0"/>
                  </a:lnTo>
                  <a:lnTo>
                    <a:pt x="100" y="0"/>
                  </a:lnTo>
                  <a:lnTo>
                    <a:pt x="102" y="1"/>
                  </a:lnTo>
                  <a:lnTo>
                    <a:pt x="104" y="1"/>
                  </a:lnTo>
                  <a:lnTo>
                    <a:pt x="105" y="2"/>
                  </a:lnTo>
                  <a:lnTo>
                    <a:pt x="105" y="4"/>
                  </a:lnTo>
                  <a:lnTo>
                    <a:pt x="105" y="15"/>
                  </a:lnTo>
                  <a:lnTo>
                    <a:pt x="105" y="17"/>
                  </a:lnTo>
                  <a:lnTo>
                    <a:pt x="104" y="18"/>
                  </a:lnTo>
                  <a:lnTo>
                    <a:pt x="102" y="19"/>
                  </a:lnTo>
                  <a:lnTo>
                    <a:pt x="100" y="19"/>
                  </a:lnTo>
                  <a:lnTo>
                    <a:pt x="94" y="19"/>
                  </a:lnTo>
                  <a:lnTo>
                    <a:pt x="91" y="19"/>
                  </a:lnTo>
                  <a:lnTo>
                    <a:pt x="90" y="18"/>
                  </a:lnTo>
                  <a:lnTo>
                    <a:pt x="89" y="17"/>
                  </a:lnTo>
                  <a:lnTo>
                    <a:pt x="88" y="15"/>
                  </a:lnTo>
                  <a:lnTo>
                    <a:pt x="88" y="4"/>
                  </a:lnTo>
                  <a:lnTo>
                    <a:pt x="89" y="2"/>
                  </a:lnTo>
                  <a:lnTo>
                    <a:pt x="90" y="1"/>
                  </a:lnTo>
                  <a:lnTo>
                    <a:pt x="91" y="1"/>
                  </a:lnTo>
                  <a:lnTo>
                    <a:pt x="94" y="0"/>
                  </a:lnTo>
                  <a:lnTo>
                    <a:pt x="49" y="0"/>
                  </a:lnTo>
                  <a:lnTo>
                    <a:pt x="55" y="0"/>
                  </a:lnTo>
                  <a:lnTo>
                    <a:pt x="58" y="1"/>
                  </a:lnTo>
                  <a:lnTo>
                    <a:pt x="59" y="1"/>
                  </a:lnTo>
                  <a:lnTo>
                    <a:pt x="60" y="2"/>
                  </a:lnTo>
                  <a:lnTo>
                    <a:pt x="61" y="4"/>
                  </a:lnTo>
                  <a:lnTo>
                    <a:pt x="61" y="15"/>
                  </a:lnTo>
                  <a:lnTo>
                    <a:pt x="60" y="17"/>
                  </a:lnTo>
                  <a:lnTo>
                    <a:pt x="59" y="18"/>
                  </a:lnTo>
                  <a:lnTo>
                    <a:pt x="58" y="19"/>
                  </a:lnTo>
                  <a:lnTo>
                    <a:pt x="55" y="19"/>
                  </a:lnTo>
                  <a:lnTo>
                    <a:pt x="49" y="19"/>
                  </a:lnTo>
                  <a:lnTo>
                    <a:pt x="47" y="19"/>
                  </a:lnTo>
                  <a:lnTo>
                    <a:pt x="46" y="18"/>
                  </a:lnTo>
                  <a:lnTo>
                    <a:pt x="45" y="17"/>
                  </a:lnTo>
                  <a:lnTo>
                    <a:pt x="45" y="15"/>
                  </a:lnTo>
                  <a:lnTo>
                    <a:pt x="45" y="4"/>
                  </a:lnTo>
                  <a:lnTo>
                    <a:pt x="45" y="2"/>
                  </a:lnTo>
                  <a:lnTo>
                    <a:pt x="46" y="1"/>
                  </a:lnTo>
                  <a:lnTo>
                    <a:pt x="47" y="1"/>
                  </a:lnTo>
                  <a:lnTo>
                    <a:pt x="49" y="0"/>
                  </a:lnTo>
                  <a:lnTo>
                    <a:pt x="5" y="0"/>
                  </a:lnTo>
                  <a:lnTo>
                    <a:pt x="11" y="0"/>
                  </a:lnTo>
                  <a:lnTo>
                    <a:pt x="13" y="1"/>
                  </a:lnTo>
                  <a:lnTo>
                    <a:pt x="15" y="1"/>
                  </a:lnTo>
                  <a:lnTo>
                    <a:pt x="16" y="2"/>
                  </a:lnTo>
                  <a:lnTo>
                    <a:pt x="17" y="4"/>
                  </a:lnTo>
                  <a:lnTo>
                    <a:pt x="17" y="15"/>
                  </a:lnTo>
                  <a:lnTo>
                    <a:pt x="16" y="17"/>
                  </a:lnTo>
                  <a:lnTo>
                    <a:pt x="15" y="18"/>
                  </a:lnTo>
                  <a:lnTo>
                    <a:pt x="13" y="19"/>
                  </a:lnTo>
                  <a:lnTo>
                    <a:pt x="11" y="19"/>
                  </a:lnTo>
                  <a:lnTo>
                    <a:pt x="5" y="19"/>
                  </a:lnTo>
                  <a:lnTo>
                    <a:pt x="3" y="19"/>
                  </a:lnTo>
                  <a:lnTo>
                    <a:pt x="1" y="18"/>
                  </a:lnTo>
                  <a:lnTo>
                    <a:pt x="0" y="17"/>
                  </a:lnTo>
                  <a:lnTo>
                    <a:pt x="0" y="15"/>
                  </a:lnTo>
                  <a:lnTo>
                    <a:pt x="0" y="4"/>
                  </a:lnTo>
                  <a:lnTo>
                    <a:pt x="0" y="2"/>
                  </a:lnTo>
                  <a:lnTo>
                    <a:pt x="1" y="1"/>
                  </a:lnTo>
                  <a:lnTo>
                    <a:pt x="3" y="1"/>
                  </a:lnTo>
                  <a:lnTo>
                    <a:pt x="5" y="0"/>
                  </a:lnTo>
                  <a:lnTo>
                    <a:pt x="306" y="43"/>
                  </a:lnTo>
                </a:path>
              </a:pathLst>
            </a:custGeom>
            <a:solidFill>
              <a:srgbClr val="99CC9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4" name="Freeform 12"/>
            <p:cNvSpPr>
              <a:spLocks/>
            </p:cNvSpPr>
            <p:nvPr/>
          </p:nvSpPr>
          <p:spPr bwMode="auto">
            <a:xfrm>
              <a:off x="2465" y="2655"/>
              <a:ext cx="38" cy="405"/>
            </a:xfrm>
            <a:custGeom>
              <a:avLst/>
              <a:gdLst>
                <a:gd name="T0" fmla="*/ 11 w 38"/>
                <a:gd name="T1" fmla="*/ 0 h 405"/>
                <a:gd name="T2" fmla="*/ 25 w 38"/>
                <a:gd name="T3" fmla="*/ 0 h 405"/>
                <a:gd name="T4" fmla="*/ 29 w 38"/>
                <a:gd name="T5" fmla="*/ 0 h 405"/>
                <a:gd name="T6" fmla="*/ 33 w 38"/>
                <a:gd name="T7" fmla="*/ 2 h 405"/>
                <a:gd name="T8" fmla="*/ 36 w 38"/>
                <a:gd name="T9" fmla="*/ 5 h 405"/>
                <a:gd name="T10" fmla="*/ 37 w 38"/>
                <a:gd name="T11" fmla="*/ 9 h 405"/>
                <a:gd name="T12" fmla="*/ 37 w 38"/>
                <a:gd name="T13" fmla="*/ 394 h 405"/>
                <a:gd name="T14" fmla="*/ 36 w 38"/>
                <a:gd name="T15" fmla="*/ 397 h 405"/>
                <a:gd name="T16" fmla="*/ 33 w 38"/>
                <a:gd name="T17" fmla="*/ 401 h 405"/>
                <a:gd name="T18" fmla="*/ 29 w 38"/>
                <a:gd name="T19" fmla="*/ 403 h 405"/>
                <a:gd name="T20" fmla="*/ 25 w 38"/>
                <a:gd name="T21" fmla="*/ 404 h 405"/>
                <a:gd name="T22" fmla="*/ 11 w 38"/>
                <a:gd name="T23" fmla="*/ 404 h 405"/>
                <a:gd name="T24" fmla="*/ 7 w 38"/>
                <a:gd name="T25" fmla="*/ 403 h 405"/>
                <a:gd name="T26" fmla="*/ 3 w 38"/>
                <a:gd name="T27" fmla="*/ 401 h 405"/>
                <a:gd name="T28" fmla="*/ 0 w 38"/>
                <a:gd name="T29" fmla="*/ 397 h 405"/>
                <a:gd name="T30" fmla="*/ 0 w 38"/>
                <a:gd name="T31" fmla="*/ 394 h 405"/>
                <a:gd name="T32" fmla="*/ 0 w 38"/>
                <a:gd name="T33" fmla="*/ 9 h 405"/>
                <a:gd name="T34" fmla="*/ 0 w 38"/>
                <a:gd name="T35" fmla="*/ 5 h 405"/>
                <a:gd name="T36" fmla="*/ 3 w 38"/>
                <a:gd name="T37" fmla="*/ 2 h 405"/>
                <a:gd name="T38" fmla="*/ 7 w 38"/>
                <a:gd name="T39" fmla="*/ 0 h 405"/>
                <a:gd name="T40" fmla="*/ 11 w 38"/>
                <a:gd name="T4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405">
                  <a:moveTo>
                    <a:pt x="11" y="0"/>
                  </a:moveTo>
                  <a:lnTo>
                    <a:pt x="25" y="0"/>
                  </a:lnTo>
                  <a:lnTo>
                    <a:pt x="29" y="0"/>
                  </a:lnTo>
                  <a:lnTo>
                    <a:pt x="33" y="2"/>
                  </a:lnTo>
                  <a:lnTo>
                    <a:pt x="36" y="5"/>
                  </a:lnTo>
                  <a:lnTo>
                    <a:pt x="37" y="9"/>
                  </a:lnTo>
                  <a:lnTo>
                    <a:pt x="37" y="394"/>
                  </a:lnTo>
                  <a:lnTo>
                    <a:pt x="36" y="397"/>
                  </a:lnTo>
                  <a:lnTo>
                    <a:pt x="33" y="401"/>
                  </a:lnTo>
                  <a:lnTo>
                    <a:pt x="29" y="403"/>
                  </a:lnTo>
                  <a:lnTo>
                    <a:pt x="25" y="404"/>
                  </a:lnTo>
                  <a:lnTo>
                    <a:pt x="11" y="404"/>
                  </a:lnTo>
                  <a:lnTo>
                    <a:pt x="7" y="403"/>
                  </a:lnTo>
                  <a:lnTo>
                    <a:pt x="3" y="401"/>
                  </a:lnTo>
                  <a:lnTo>
                    <a:pt x="0" y="397"/>
                  </a:lnTo>
                  <a:lnTo>
                    <a:pt x="0" y="394"/>
                  </a:lnTo>
                  <a:lnTo>
                    <a:pt x="0" y="9"/>
                  </a:lnTo>
                  <a:lnTo>
                    <a:pt x="0" y="5"/>
                  </a:lnTo>
                  <a:lnTo>
                    <a:pt x="3" y="2"/>
                  </a:lnTo>
                  <a:lnTo>
                    <a:pt x="7" y="0"/>
                  </a:lnTo>
                  <a:lnTo>
                    <a:pt x="11"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5" name="Freeform 13"/>
            <p:cNvSpPr>
              <a:spLocks/>
            </p:cNvSpPr>
            <p:nvPr/>
          </p:nvSpPr>
          <p:spPr bwMode="auto">
            <a:xfrm>
              <a:off x="2376" y="2655"/>
              <a:ext cx="37" cy="405"/>
            </a:xfrm>
            <a:custGeom>
              <a:avLst/>
              <a:gdLst>
                <a:gd name="T0" fmla="*/ 10 w 37"/>
                <a:gd name="T1" fmla="*/ 0 h 405"/>
                <a:gd name="T2" fmla="*/ 24 w 37"/>
                <a:gd name="T3" fmla="*/ 0 h 405"/>
                <a:gd name="T4" fmla="*/ 29 w 37"/>
                <a:gd name="T5" fmla="*/ 0 h 405"/>
                <a:gd name="T6" fmla="*/ 32 w 37"/>
                <a:gd name="T7" fmla="*/ 2 h 405"/>
                <a:gd name="T8" fmla="*/ 34 w 37"/>
                <a:gd name="T9" fmla="*/ 5 h 405"/>
                <a:gd name="T10" fmla="*/ 36 w 37"/>
                <a:gd name="T11" fmla="*/ 9 h 405"/>
                <a:gd name="T12" fmla="*/ 36 w 37"/>
                <a:gd name="T13" fmla="*/ 394 h 405"/>
                <a:gd name="T14" fmla="*/ 34 w 37"/>
                <a:gd name="T15" fmla="*/ 397 h 405"/>
                <a:gd name="T16" fmla="*/ 32 w 37"/>
                <a:gd name="T17" fmla="*/ 401 h 405"/>
                <a:gd name="T18" fmla="*/ 29 w 37"/>
                <a:gd name="T19" fmla="*/ 403 h 405"/>
                <a:gd name="T20" fmla="*/ 24 w 37"/>
                <a:gd name="T21" fmla="*/ 404 h 405"/>
                <a:gd name="T22" fmla="*/ 10 w 37"/>
                <a:gd name="T23" fmla="*/ 404 h 405"/>
                <a:gd name="T24" fmla="*/ 6 w 37"/>
                <a:gd name="T25" fmla="*/ 403 h 405"/>
                <a:gd name="T26" fmla="*/ 3 w 37"/>
                <a:gd name="T27" fmla="*/ 401 h 405"/>
                <a:gd name="T28" fmla="*/ 1 w 37"/>
                <a:gd name="T29" fmla="*/ 397 h 405"/>
                <a:gd name="T30" fmla="*/ 0 w 37"/>
                <a:gd name="T31" fmla="*/ 394 h 405"/>
                <a:gd name="T32" fmla="*/ 0 w 37"/>
                <a:gd name="T33" fmla="*/ 9 h 405"/>
                <a:gd name="T34" fmla="*/ 1 w 37"/>
                <a:gd name="T35" fmla="*/ 5 h 405"/>
                <a:gd name="T36" fmla="*/ 3 w 37"/>
                <a:gd name="T37" fmla="*/ 2 h 405"/>
                <a:gd name="T38" fmla="*/ 6 w 37"/>
                <a:gd name="T39" fmla="*/ 0 h 405"/>
                <a:gd name="T40" fmla="*/ 10 w 37"/>
                <a:gd name="T4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405">
                  <a:moveTo>
                    <a:pt x="10" y="0"/>
                  </a:moveTo>
                  <a:lnTo>
                    <a:pt x="24" y="0"/>
                  </a:lnTo>
                  <a:lnTo>
                    <a:pt x="29" y="0"/>
                  </a:lnTo>
                  <a:lnTo>
                    <a:pt x="32" y="2"/>
                  </a:lnTo>
                  <a:lnTo>
                    <a:pt x="34" y="5"/>
                  </a:lnTo>
                  <a:lnTo>
                    <a:pt x="36" y="9"/>
                  </a:lnTo>
                  <a:lnTo>
                    <a:pt x="36" y="394"/>
                  </a:lnTo>
                  <a:lnTo>
                    <a:pt x="34" y="397"/>
                  </a:lnTo>
                  <a:lnTo>
                    <a:pt x="32" y="401"/>
                  </a:lnTo>
                  <a:lnTo>
                    <a:pt x="29" y="403"/>
                  </a:lnTo>
                  <a:lnTo>
                    <a:pt x="24" y="404"/>
                  </a:lnTo>
                  <a:lnTo>
                    <a:pt x="10" y="404"/>
                  </a:lnTo>
                  <a:lnTo>
                    <a:pt x="6" y="403"/>
                  </a:lnTo>
                  <a:lnTo>
                    <a:pt x="3" y="401"/>
                  </a:lnTo>
                  <a:lnTo>
                    <a:pt x="1" y="397"/>
                  </a:lnTo>
                  <a:lnTo>
                    <a:pt x="0" y="394"/>
                  </a:lnTo>
                  <a:lnTo>
                    <a:pt x="0" y="9"/>
                  </a:lnTo>
                  <a:lnTo>
                    <a:pt x="1" y="5"/>
                  </a:lnTo>
                  <a:lnTo>
                    <a:pt x="3" y="2"/>
                  </a:lnTo>
                  <a:lnTo>
                    <a:pt x="6" y="0"/>
                  </a:lnTo>
                  <a:lnTo>
                    <a:pt x="1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6" name="Freeform 14"/>
            <p:cNvSpPr>
              <a:spLocks/>
            </p:cNvSpPr>
            <p:nvPr/>
          </p:nvSpPr>
          <p:spPr bwMode="auto">
            <a:xfrm>
              <a:off x="2287" y="2655"/>
              <a:ext cx="38" cy="405"/>
            </a:xfrm>
            <a:custGeom>
              <a:avLst/>
              <a:gdLst>
                <a:gd name="T0" fmla="*/ 11 w 38"/>
                <a:gd name="T1" fmla="*/ 0 h 405"/>
                <a:gd name="T2" fmla="*/ 25 w 38"/>
                <a:gd name="T3" fmla="*/ 0 h 405"/>
                <a:gd name="T4" fmla="*/ 29 w 38"/>
                <a:gd name="T5" fmla="*/ 0 h 405"/>
                <a:gd name="T6" fmla="*/ 33 w 38"/>
                <a:gd name="T7" fmla="*/ 2 h 405"/>
                <a:gd name="T8" fmla="*/ 36 w 38"/>
                <a:gd name="T9" fmla="*/ 5 h 405"/>
                <a:gd name="T10" fmla="*/ 37 w 38"/>
                <a:gd name="T11" fmla="*/ 9 h 405"/>
                <a:gd name="T12" fmla="*/ 37 w 38"/>
                <a:gd name="T13" fmla="*/ 394 h 405"/>
                <a:gd name="T14" fmla="*/ 36 w 38"/>
                <a:gd name="T15" fmla="*/ 397 h 405"/>
                <a:gd name="T16" fmla="*/ 33 w 38"/>
                <a:gd name="T17" fmla="*/ 401 h 405"/>
                <a:gd name="T18" fmla="*/ 29 w 38"/>
                <a:gd name="T19" fmla="*/ 403 h 405"/>
                <a:gd name="T20" fmla="*/ 25 w 38"/>
                <a:gd name="T21" fmla="*/ 404 h 405"/>
                <a:gd name="T22" fmla="*/ 11 w 38"/>
                <a:gd name="T23" fmla="*/ 404 h 405"/>
                <a:gd name="T24" fmla="*/ 7 w 38"/>
                <a:gd name="T25" fmla="*/ 403 h 405"/>
                <a:gd name="T26" fmla="*/ 3 w 38"/>
                <a:gd name="T27" fmla="*/ 401 h 405"/>
                <a:gd name="T28" fmla="*/ 0 w 38"/>
                <a:gd name="T29" fmla="*/ 397 h 405"/>
                <a:gd name="T30" fmla="*/ 0 w 38"/>
                <a:gd name="T31" fmla="*/ 394 h 405"/>
                <a:gd name="T32" fmla="*/ 0 w 38"/>
                <a:gd name="T33" fmla="*/ 9 h 405"/>
                <a:gd name="T34" fmla="*/ 0 w 38"/>
                <a:gd name="T35" fmla="*/ 5 h 405"/>
                <a:gd name="T36" fmla="*/ 3 w 38"/>
                <a:gd name="T37" fmla="*/ 2 h 405"/>
                <a:gd name="T38" fmla="*/ 7 w 38"/>
                <a:gd name="T39" fmla="*/ 0 h 405"/>
                <a:gd name="T40" fmla="*/ 11 w 38"/>
                <a:gd name="T4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405">
                  <a:moveTo>
                    <a:pt x="11" y="0"/>
                  </a:moveTo>
                  <a:lnTo>
                    <a:pt x="25" y="0"/>
                  </a:lnTo>
                  <a:lnTo>
                    <a:pt x="29" y="0"/>
                  </a:lnTo>
                  <a:lnTo>
                    <a:pt x="33" y="2"/>
                  </a:lnTo>
                  <a:lnTo>
                    <a:pt x="36" y="5"/>
                  </a:lnTo>
                  <a:lnTo>
                    <a:pt x="37" y="9"/>
                  </a:lnTo>
                  <a:lnTo>
                    <a:pt x="37" y="394"/>
                  </a:lnTo>
                  <a:lnTo>
                    <a:pt x="36" y="397"/>
                  </a:lnTo>
                  <a:lnTo>
                    <a:pt x="33" y="401"/>
                  </a:lnTo>
                  <a:lnTo>
                    <a:pt x="29" y="403"/>
                  </a:lnTo>
                  <a:lnTo>
                    <a:pt x="25" y="404"/>
                  </a:lnTo>
                  <a:lnTo>
                    <a:pt x="11" y="404"/>
                  </a:lnTo>
                  <a:lnTo>
                    <a:pt x="7" y="403"/>
                  </a:lnTo>
                  <a:lnTo>
                    <a:pt x="3" y="401"/>
                  </a:lnTo>
                  <a:lnTo>
                    <a:pt x="0" y="397"/>
                  </a:lnTo>
                  <a:lnTo>
                    <a:pt x="0" y="394"/>
                  </a:lnTo>
                  <a:lnTo>
                    <a:pt x="0" y="9"/>
                  </a:lnTo>
                  <a:lnTo>
                    <a:pt x="0" y="5"/>
                  </a:lnTo>
                  <a:lnTo>
                    <a:pt x="3" y="2"/>
                  </a:lnTo>
                  <a:lnTo>
                    <a:pt x="7" y="0"/>
                  </a:lnTo>
                  <a:lnTo>
                    <a:pt x="11"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7" name="Freeform 15"/>
            <p:cNvSpPr>
              <a:spLocks/>
            </p:cNvSpPr>
            <p:nvPr/>
          </p:nvSpPr>
          <p:spPr bwMode="auto">
            <a:xfrm>
              <a:off x="2198" y="2655"/>
              <a:ext cx="38" cy="405"/>
            </a:xfrm>
            <a:custGeom>
              <a:avLst/>
              <a:gdLst>
                <a:gd name="T0" fmla="*/ 10 w 38"/>
                <a:gd name="T1" fmla="*/ 0 h 405"/>
                <a:gd name="T2" fmla="*/ 25 w 38"/>
                <a:gd name="T3" fmla="*/ 0 h 405"/>
                <a:gd name="T4" fmla="*/ 29 w 38"/>
                <a:gd name="T5" fmla="*/ 0 h 405"/>
                <a:gd name="T6" fmla="*/ 33 w 38"/>
                <a:gd name="T7" fmla="*/ 2 h 405"/>
                <a:gd name="T8" fmla="*/ 35 w 38"/>
                <a:gd name="T9" fmla="*/ 5 h 405"/>
                <a:gd name="T10" fmla="*/ 37 w 38"/>
                <a:gd name="T11" fmla="*/ 9 h 405"/>
                <a:gd name="T12" fmla="*/ 37 w 38"/>
                <a:gd name="T13" fmla="*/ 394 h 405"/>
                <a:gd name="T14" fmla="*/ 35 w 38"/>
                <a:gd name="T15" fmla="*/ 397 h 405"/>
                <a:gd name="T16" fmla="*/ 33 w 38"/>
                <a:gd name="T17" fmla="*/ 401 h 405"/>
                <a:gd name="T18" fmla="*/ 29 w 38"/>
                <a:gd name="T19" fmla="*/ 403 h 405"/>
                <a:gd name="T20" fmla="*/ 25 w 38"/>
                <a:gd name="T21" fmla="*/ 404 h 405"/>
                <a:gd name="T22" fmla="*/ 10 w 38"/>
                <a:gd name="T23" fmla="*/ 404 h 405"/>
                <a:gd name="T24" fmla="*/ 5 w 38"/>
                <a:gd name="T25" fmla="*/ 403 h 405"/>
                <a:gd name="T26" fmla="*/ 3 w 38"/>
                <a:gd name="T27" fmla="*/ 401 h 405"/>
                <a:gd name="T28" fmla="*/ 0 w 38"/>
                <a:gd name="T29" fmla="*/ 397 h 405"/>
                <a:gd name="T30" fmla="*/ 0 w 38"/>
                <a:gd name="T31" fmla="*/ 394 h 405"/>
                <a:gd name="T32" fmla="*/ 0 w 38"/>
                <a:gd name="T33" fmla="*/ 9 h 405"/>
                <a:gd name="T34" fmla="*/ 0 w 38"/>
                <a:gd name="T35" fmla="*/ 5 h 405"/>
                <a:gd name="T36" fmla="*/ 3 w 38"/>
                <a:gd name="T37" fmla="*/ 2 h 405"/>
                <a:gd name="T38" fmla="*/ 5 w 38"/>
                <a:gd name="T39" fmla="*/ 0 h 405"/>
                <a:gd name="T40" fmla="*/ 10 w 38"/>
                <a:gd name="T4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405">
                  <a:moveTo>
                    <a:pt x="10" y="0"/>
                  </a:moveTo>
                  <a:lnTo>
                    <a:pt x="25" y="0"/>
                  </a:lnTo>
                  <a:lnTo>
                    <a:pt x="29" y="0"/>
                  </a:lnTo>
                  <a:lnTo>
                    <a:pt x="33" y="2"/>
                  </a:lnTo>
                  <a:lnTo>
                    <a:pt x="35" y="5"/>
                  </a:lnTo>
                  <a:lnTo>
                    <a:pt x="37" y="9"/>
                  </a:lnTo>
                  <a:lnTo>
                    <a:pt x="37" y="394"/>
                  </a:lnTo>
                  <a:lnTo>
                    <a:pt x="35" y="397"/>
                  </a:lnTo>
                  <a:lnTo>
                    <a:pt x="33" y="401"/>
                  </a:lnTo>
                  <a:lnTo>
                    <a:pt x="29" y="403"/>
                  </a:lnTo>
                  <a:lnTo>
                    <a:pt x="25" y="404"/>
                  </a:lnTo>
                  <a:lnTo>
                    <a:pt x="10" y="404"/>
                  </a:lnTo>
                  <a:lnTo>
                    <a:pt x="5" y="403"/>
                  </a:lnTo>
                  <a:lnTo>
                    <a:pt x="3" y="401"/>
                  </a:lnTo>
                  <a:lnTo>
                    <a:pt x="0" y="397"/>
                  </a:lnTo>
                  <a:lnTo>
                    <a:pt x="0" y="394"/>
                  </a:lnTo>
                  <a:lnTo>
                    <a:pt x="0" y="9"/>
                  </a:lnTo>
                  <a:lnTo>
                    <a:pt x="0" y="5"/>
                  </a:lnTo>
                  <a:lnTo>
                    <a:pt x="3" y="2"/>
                  </a:lnTo>
                  <a:lnTo>
                    <a:pt x="5" y="0"/>
                  </a:lnTo>
                  <a:lnTo>
                    <a:pt x="1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8" name="Freeform 16"/>
            <p:cNvSpPr>
              <a:spLocks/>
            </p:cNvSpPr>
            <p:nvPr/>
          </p:nvSpPr>
          <p:spPr bwMode="auto">
            <a:xfrm>
              <a:off x="2526" y="2611"/>
              <a:ext cx="18" cy="21"/>
            </a:xfrm>
            <a:custGeom>
              <a:avLst/>
              <a:gdLst>
                <a:gd name="T0" fmla="*/ 5 w 18"/>
                <a:gd name="T1" fmla="*/ 0 h 21"/>
                <a:gd name="T2" fmla="*/ 11 w 18"/>
                <a:gd name="T3" fmla="*/ 0 h 21"/>
                <a:gd name="T4" fmla="*/ 13 w 18"/>
                <a:gd name="T5" fmla="*/ 1 h 21"/>
                <a:gd name="T6" fmla="*/ 15 w 18"/>
                <a:gd name="T7" fmla="*/ 1 h 21"/>
                <a:gd name="T8" fmla="*/ 16 w 18"/>
                <a:gd name="T9" fmla="*/ 2 h 21"/>
                <a:gd name="T10" fmla="*/ 17 w 18"/>
                <a:gd name="T11" fmla="*/ 4 h 21"/>
                <a:gd name="T12" fmla="*/ 17 w 18"/>
                <a:gd name="T13" fmla="*/ 15 h 21"/>
                <a:gd name="T14" fmla="*/ 16 w 18"/>
                <a:gd name="T15" fmla="*/ 17 h 21"/>
                <a:gd name="T16" fmla="*/ 15 w 18"/>
                <a:gd name="T17" fmla="*/ 18 h 21"/>
                <a:gd name="T18" fmla="*/ 13 w 18"/>
                <a:gd name="T19" fmla="*/ 20 h 21"/>
                <a:gd name="T20" fmla="*/ 11 w 18"/>
                <a:gd name="T21" fmla="*/ 20 h 21"/>
                <a:gd name="T22" fmla="*/ 5 w 18"/>
                <a:gd name="T23" fmla="*/ 20 h 21"/>
                <a:gd name="T24" fmla="*/ 2 w 18"/>
                <a:gd name="T25" fmla="*/ 20 h 21"/>
                <a:gd name="T26" fmla="*/ 0 w 18"/>
                <a:gd name="T27" fmla="*/ 18 h 21"/>
                <a:gd name="T28" fmla="*/ 0 w 18"/>
                <a:gd name="T29" fmla="*/ 17 h 21"/>
                <a:gd name="T30" fmla="*/ 0 w 18"/>
                <a:gd name="T31" fmla="*/ 15 h 21"/>
                <a:gd name="T32" fmla="*/ 0 w 18"/>
                <a:gd name="T33" fmla="*/ 4 h 21"/>
                <a:gd name="T34" fmla="*/ 0 w 18"/>
                <a:gd name="T35" fmla="*/ 2 h 21"/>
                <a:gd name="T36" fmla="*/ 0 w 18"/>
                <a:gd name="T37" fmla="*/ 1 h 21"/>
                <a:gd name="T38" fmla="*/ 2 w 18"/>
                <a:gd name="T39" fmla="*/ 1 h 21"/>
                <a:gd name="T40" fmla="*/ 5 w 18"/>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1">
                  <a:moveTo>
                    <a:pt x="5" y="0"/>
                  </a:moveTo>
                  <a:lnTo>
                    <a:pt x="11" y="0"/>
                  </a:lnTo>
                  <a:lnTo>
                    <a:pt x="13" y="1"/>
                  </a:lnTo>
                  <a:lnTo>
                    <a:pt x="15" y="1"/>
                  </a:lnTo>
                  <a:lnTo>
                    <a:pt x="16" y="2"/>
                  </a:lnTo>
                  <a:lnTo>
                    <a:pt x="17" y="4"/>
                  </a:lnTo>
                  <a:lnTo>
                    <a:pt x="17" y="15"/>
                  </a:lnTo>
                  <a:lnTo>
                    <a:pt x="16" y="17"/>
                  </a:lnTo>
                  <a:lnTo>
                    <a:pt x="15" y="18"/>
                  </a:lnTo>
                  <a:lnTo>
                    <a:pt x="13" y="20"/>
                  </a:lnTo>
                  <a:lnTo>
                    <a:pt x="11" y="20"/>
                  </a:lnTo>
                  <a:lnTo>
                    <a:pt x="5" y="20"/>
                  </a:lnTo>
                  <a:lnTo>
                    <a:pt x="2" y="20"/>
                  </a:lnTo>
                  <a:lnTo>
                    <a:pt x="0" y="18"/>
                  </a:lnTo>
                  <a:lnTo>
                    <a:pt x="0" y="17"/>
                  </a:lnTo>
                  <a:lnTo>
                    <a:pt x="0" y="15"/>
                  </a:lnTo>
                  <a:lnTo>
                    <a:pt x="0" y="4"/>
                  </a:lnTo>
                  <a:lnTo>
                    <a:pt x="0" y="2"/>
                  </a:lnTo>
                  <a:lnTo>
                    <a:pt x="0" y="1"/>
                  </a:lnTo>
                  <a:lnTo>
                    <a:pt x="2" y="1"/>
                  </a:lnTo>
                  <a:lnTo>
                    <a:pt x="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9" name="Freeform 17"/>
            <p:cNvSpPr>
              <a:spLocks/>
            </p:cNvSpPr>
            <p:nvPr/>
          </p:nvSpPr>
          <p:spPr bwMode="auto">
            <a:xfrm>
              <a:off x="2481" y="2611"/>
              <a:ext cx="19" cy="21"/>
            </a:xfrm>
            <a:custGeom>
              <a:avLst/>
              <a:gdLst>
                <a:gd name="T0" fmla="*/ 5 w 19"/>
                <a:gd name="T1" fmla="*/ 0 h 21"/>
                <a:gd name="T2" fmla="*/ 12 w 19"/>
                <a:gd name="T3" fmla="*/ 0 h 21"/>
                <a:gd name="T4" fmla="*/ 14 w 19"/>
                <a:gd name="T5" fmla="*/ 1 h 21"/>
                <a:gd name="T6" fmla="*/ 16 w 19"/>
                <a:gd name="T7" fmla="*/ 1 h 21"/>
                <a:gd name="T8" fmla="*/ 17 w 19"/>
                <a:gd name="T9" fmla="*/ 2 h 21"/>
                <a:gd name="T10" fmla="*/ 18 w 19"/>
                <a:gd name="T11" fmla="*/ 4 h 21"/>
                <a:gd name="T12" fmla="*/ 18 w 19"/>
                <a:gd name="T13" fmla="*/ 15 h 21"/>
                <a:gd name="T14" fmla="*/ 17 w 19"/>
                <a:gd name="T15" fmla="*/ 17 h 21"/>
                <a:gd name="T16" fmla="*/ 16 w 19"/>
                <a:gd name="T17" fmla="*/ 18 h 21"/>
                <a:gd name="T18" fmla="*/ 14 w 19"/>
                <a:gd name="T19" fmla="*/ 20 h 21"/>
                <a:gd name="T20" fmla="*/ 12 w 19"/>
                <a:gd name="T21" fmla="*/ 20 h 21"/>
                <a:gd name="T22" fmla="*/ 5 w 19"/>
                <a:gd name="T23" fmla="*/ 20 h 21"/>
                <a:gd name="T24" fmla="*/ 3 w 19"/>
                <a:gd name="T25" fmla="*/ 20 h 21"/>
                <a:gd name="T26" fmla="*/ 1 w 19"/>
                <a:gd name="T27" fmla="*/ 18 h 21"/>
                <a:gd name="T28" fmla="*/ 0 w 19"/>
                <a:gd name="T29" fmla="*/ 17 h 21"/>
                <a:gd name="T30" fmla="*/ 0 w 19"/>
                <a:gd name="T31" fmla="*/ 15 h 21"/>
                <a:gd name="T32" fmla="*/ 0 w 19"/>
                <a:gd name="T33" fmla="*/ 4 h 21"/>
                <a:gd name="T34" fmla="*/ 0 w 19"/>
                <a:gd name="T35" fmla="*/ 2 h 21"/>
                <a:gd name="T36" fmla="*/ 1 w 19"/>
                <a:gd name="T37" fmla="*/ 1 h 21"/>
                <a:gd name="T38" fmla="*/ 3 w 19"/>
                <a:gd name="T39" fmla="*/ 1 h 21"/>
                <a:gd name="T40" fmla="*/ 5 w 19"/>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1">
                  <a:moveTo>
                    <a:pt x="5" y="0"/>
                  </a:moveTo>
                  <a:lnTo>
                    <a:pt x="12" y="0"/>
                  </a:lnTo>
                  <a:lnTo>
                    <a:pt x="14" y="1"/>
                  </a:lnTo>
                  <a:lnTo>
                    <a:pt x="16" y="1"/>
                  </a:lnTo>
                  <a:lnTo>
                    <a:pt x="17" y="2"/>
                  </a:lnTo>
                  <a:lnTo>
                    <a:pt x="18" y="4"/>
                  </a:lnTo>
                  <a:lnTo>
                    <a:pt x="18" y="15"/>
                  </a:lnTo>
                  <a:lnTo>
                    <a:pt x="17" y="17"/>
                  </a:lnTo>
                  <a:lnTo>
                    <a:pt x="16" y="18"/>
                  </a:lnTo>
                  <a:lnTo>
                    <a:pt x="14" y="20"/>
                  </a:lnTo>
                  <a:lnTo>
                    <a:pt x="12" y="20"/>
                  </a:lnTo>
                  <a:lnTo>
                    <a:pt x="5" y="20"/>
                  </a:lnTo>
                  <a:lnTo>
                    <a:pt x="3" y="20"/>
                  </a:lnTo>
                  <a:lnTo>
                    <a:pt x="1" y="18"/>
                  </a:lnTo>
                  <a:lnTo>
                    <a:pt x="0" y="17"/>
                  </a:lnTo>
                  <a:lnTo>
                    <a:pt x="0" y="15"/>
                  </a:lnTo>
                  <a:lnTo>
                    <a:pt x="0" y="4"/>
                  </a:lnTo>
                  <a:lnTo>
                    <a:pt x="0" y="2"/>
                  </a:lnTo>
                  <a:lnTo>
                    <a:pt x="1" y="1"/>
                  </a:lnTo>
                  <a:lnTo>
                    <a:pt x="3" y="1"/>
                  </a:lnTo>
                  <a:lnTo>
                    <a:pt x="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0" name="Freeform 18"/>
            <p:cNvSpPr>
              <a:spLocks/>
            </p:cNvSpPr>
            <p:nvPr/>
          </p:nvSpPr>
          <p:spPr bwMode="auto">
            <a:xfrm>
              <a:off x="2436" y="2611"/>
              <a:ext cx="18" cy="21"/>
            </a:xfrm>
            <a:custGeom>
              <a:avLst/>
              <a:gdLst>
                <a:gd name="T0" fmla="*/ 5 w 18"/>
                <a:gd name="T1" fmla="*/ 0 h 21"/>
                <a:gd name="T2" fmla="*/ 11 w 18"/>
                <a:gd name="T3" fmla="*/ 0 h 21"/>
                <a:gd name="T4" fmla="*/ 13 w 18"/>
                <a:gd name="T5" fmla="*/ 1 h 21"/>
                <a:gd name="T6" fmla="*/ 15 w 18"/>
                <a:gd name="T7" fmla="*/ 1 h 21"/>
                <a:gd name="T8" fmla="*/ 17 w 18"/>
                <a:gd name="T9" fmla="*/ 2 h 21"/>
                <a:gd name="T10" fmla="*/ 17 w 18"/>
                <a:gd name="T11" fmla="*/ 4 h 21"/>
                <a:gd name="T12" fmla="*/ 17 w 18"/>
                <a:gd name="T13" fmla="*/ 15 h 21"/>
                <a:gd name="T14" fmla="*/ 17 w 18"/>
                <a:gd name="T15" fmla="*/ 17 h 21"/>
                <a:gd name="T16" fmla="*/ 15 w 18"/>
                <a:gd name="T17" fmla="*/ 18 h 21"/>
                <a:gd name="T18" fmla="*/ 13 w 18"/>
                <a:gd name="T19" fmla="*/ 20 h 21"/>
                <a:gd name="T20" fmla="*/ 11 w 18"/>
                <a:gd name="T21" fmla="*/ 20 h 21"/>
                <a:gd name="T22" fmla="*/ 5 w 18"/>
                <a:gd name="T23" fmla="*/ 20 h 21"/>
                <a:gd name="T24" fmla="*/ 3 w 18"/>
                <a:gd name="T25" fmla="*/ 20 h 21"/>
                <a:gd name="T26" fmla="*/ 1 w 18"/>
                <a:gd name="T27" fmla="*/ 18 h 21"/>
                <a:gd name="T28" fmla="*/ 0 w 18"/>
                <a:gd name="T29" fmla="*/ 17 h 21"/>
                <a:gd name="T30" fmla="*/ 0 w 18"/>
                <a:gd name="T31" fmla="*/ 15 h 21"/>
                <a:gd name="T32" fmla="*/ 0 w 18"/>
                <a:gd name="T33" fmla="*/ 4 h 21"/>
                <a:gd name="T34" fmla="*/ 0 w 18"/>
                <a:gd name="T35" fmla="*/ 2 h 21"/>
                <a:gd name="T36" fmla="*/ 1 w 18"/>
                <a:gd name="T37" fmla="*/ 1 h 21"/>
                <a:gd name="T38" fmla="*/ 3 w 18"/>
                <a:gd name="T39" fmla="*/ 1 h 21"/>
                <a:gd name="T40" fmla="*/ 5 w 18"/>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1">
                  <a:moveTo>
                    <a:pt x="5" y="0"/>
                  </a:moveTo>
                  <a:lnTo>
                    <a:pt x="11" y="0"/>
                  </a:lnTo>
                  <a:lnTo>
                    <a:pt x="13" y="1"/>
                  </a:lnTo>
                  <a:lnTo>
                    <a:pt x="15" y="1"/>
                  </a:lnTo>
                  <a:lnTo>
                    <a:pt x="17" y="2"/>
                  </a:lnTo>
                  <a:lnTo>
                    <a:pt x="17" y="4"/>
                  </a:lnTo>
                  <a:lnTo>
                    <a:pt x="17" y="15"/>
                  </a:lnTo>
                  <a:lnTo>
                    <a:pt x="17" y="17"/>
                  </a:lnTo>
                  <a:lnTo>
                    <a:pt x="15" y="18"/>
                  </a:lnTo>
                  <a:lnTo>
                    <a:pt x="13" y="20"/>
                  </a:lnTo>
                  <a:lnTo>
                    <a:pt x="11" y="20"/>
                  </a:lnTo>
                  <a:lnTo>
                    <a:pt x="5" y="20"/>
                  </a:lnTo>
                  <a:lnTo>
                    <a:pt x="3" y="20"/>
                  </a:lnTo>
                  <a:lnTo>
                    <a:pt x="1" y="18"/>
                  </a:lnTo>
                  <a:lnTo>
                    <a:pt x="0" y="17"/>
                  </a:lnTo>
                  <a:lnTo>
                    <a:pt x="0" y="15"/>
                  </a:lnTo>
                  <a:lnTo>
                    <a:pt x="0" y="4"/>
                  </a:lnTo>
                  <a:lnTo>
                    <a:pt x="0" y="2"/>
                  </a:lnTo>
                  <a:lnTo>
                    <a:pt x="1" y="1"/>
                  </a:lnTo>
                  <a:lnTo>
                    <a:pt x="3" y="1"/>
                  </a:lnTo>
                  <a:lnTo>
                    <a:pt x="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1" name="Freeform 19"/>
            <p:cNvSpPr>
              <a:spLocks/>
            </p:cNvSpPr>
            <p:nvPr/>
          </p:nvSpPr>
          <p:spPr bwMode="auto">
            <a:xfrm>
              <a:off x="2392" y="2611"/>
              <a:ext cx="18" cy="21"/>
            </a:xfrm>
            <a:custGeom>
              <a:avLst/>
              <a:gdLst>
                <a:gd name="T0" fmla="*/ 5 w 18"/>
                <a:gd name="T1" fmla="*/ 0 h 21"/>
                <a:gd name="T2" fmla="*/ 11 w 18"/>
                <a:gd name="T3" fmla="*/ 0 h 21"/>
                <a:gd name="T4" fmla="*/ 14 w 18"/>
                <a:gd name="T5" fmla="*/ 1 h 21"/>
                <a:gd name="T6" fmla="*/ 15 w 18"/>
                <a:gd name="T7" fmla="*/ 1 h 21"/>
                <a:gd name="T8" fmla="*/ 17 w 18"/>
                <a:gd name="T9" fmla="*/ 2 h 21"/>
                <a:gd name="T10" fmla="*/ 17 w 18"/>
                <a:gd name="T11" fmla="*/ 4 h 21"/>
                <a:gd name="T12" fmla="*/ 17 w 18"/>
                <a:gd name="T13" fmla="*/ 15 h 21"/>
                <a:gd name="T14" fmla="*/ 17 w 18"/>
                <a:gd name="T15" fmla="*/ 17 h 21"/>
                <a:gd name="T16" fmla="*/ 15 w 18"/>
                <a:gd name="T17" fmla="*/ 18 h 21"/>
                <a:gd name="T18" fmla="*/ 14 w 18"/>
                <a:gd name="T19" fmla="*/ 20 h 21"/>
                <a:gd name="T20" fmla="*/ 11 w 18"/>
                <a:gd name="T21" fmla="*/ 20 h 21"/>
                <a:gd name="T22" fmla="*/ 5 w 18"/>
                <a:gd name="T23" fmla="*/ 20 h 21"/>
                <a:gd name="T24" fmla="*/ 3 w 18"/>
                <a:gd name="T25" fmla="*/ 20 h 21"/>
                <a:gd name="T26" fmla="*/ 1 w 18"/>
                <a:gd name="T27" fmla="*/ 18 h 21"/>
                <a:gd name="T28" fmla="*/ 0 w 18"/>
                <a:gd name="T29" fmla="*/ 17 h 21"/>
                <a:gd name="T30" fmla="*/ 0 w 18"/>
                <a:gd name="T31" fmla="*/ 15 h 21"/>
                <a:gd name="T32" fmla="*/ 0 w 18"/>
                <a:gd name="T33" fmla="*/ 4 h 21"/>
                <a:gd name="T34" fmla="*/ 0 w 18"/>
                <a:gd name="T35" fmla="*/ 2 h 21"/>
                <a:gd name="T36" fmla="*/ 1 w 18"/>
                <a:gd name="T37" fmla="*/ 1 h 21"/>
                <a:gd name="T38" fmla="*/ 3 w 18"/>
                <a:gd name="T39" fmla="*/ 1 h 21"/>
                <a:gd name="T40" fmla="*/ 5 w 18"/>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1">
                  <a:moveTo>
                    <a:pt x="5" y="0"/>
                  </a:moveTo>
                  <a:lnTo>
                    <a:pt x="11" y="0"/>
                  </a:lnTo>
                  <a:lnTo>
                    <a:pt x="14" y="1"/>
                  </a:lnTo>
                  <a:lnTo>
                    <a:pt x="15" y="1"/>
                  </a:lnTo>
                  <a:lnTo>
                    <a:pt x="17" y="2"/>
                  </a:lnTo>
                  <a:lnTo>
                    <a:pt x="17" y="4"/>
                  </a:lnTo>
                  <a:lnTo>
                    <a:pt x="17" y="15"/>
                  </a:lnTo>
                  <a:lnTo>
                    <a:pt x="17" y="17"/>
                  </a:lnTo>
                  <a:lnTo>
                    <a:pt x="15" y="18"/>
                  </a:lnTo>
                  <a:lnTo>
                    <a:pt x="14" y="20"/>
                  </a:lnTo>
                  <a:lnTo>
                    <a:pt x="11" y="20"/>
                  </a:lnTo>
                  <a:lnTo>
                    <a:pt x="5" y="20"/>
                  </a:lnTo>
                  <a:lnTo>
                    <a:pt x="3" y="20"/>
                  </a:lnTo>
                  <a:lnTo>
                    <a:pt x="1" y="18"/>
                  </a:lnTo>
                  <a:lnTo>
                    <a:pt x="0" y="17"/>
                  </a:lnTo>
                  <a:lnTo>
                    <a:pt x="0" y="15"/>
                  </a:lnTo>
                  <a:lnTo>
                    <a:pt x="0" y="4"/>
                  </a:lnTo>
                  <a:lnTo>
                    <a:pt x="0" y="2"/>
                  </a:lnTo>
                  <a:lnTo>
                    <a:pt x="1" y="1"/>
                  </a:lnTo>
                  <a:lnTo>
                    <a:pt x="3" y="1"/>
                  </a:lnTo>
                  <a:lnTo>
                    <a:pt x="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2" name="Freeform 20"/>
            <p:cNvSpPr>
              <a:spLocks/>
            </p:cNvSpPr>
            <p:nvPr/>
          </p:nvSpPr>
          <p:spPr bwMode="auto">
            <a:xfrm>
              <a:off x="2347" y="2611"/>
              <a:ext cx="20" cy="21"/>
            </a:xfrm>
            <a:custGeom>
              <a:avLst/>
              <a:gdLst>
                <a:gd name="T0" fmla="*/ 6 w 20"/>
                <a:gd name="T1" fmla="*/ 0 h 21"/>
                <a:gd name="T2" fmla="*/ 13 w 20"/>
                <a:gd name="T3" fmla="*/ 0 h 21"/>
                <a:gd name="T4" fmla="*/ 14 w 20"/>
                <a:gd name="T5" fmla="*/ 1 h 21"/>
                <a:gd name="T6" fmla="*/ 17 w 20"/>
                <a:gd name="T7" fmla="*/ 1 h 21"/>
                <a:gd name="T8" fmla="*/ 18 w 20"/>
                <a:gd name="T9" fmla="*/ 2 h 21"/>
                <a:gd name="T10" fmla="*/ 19 w 20"/>
                <a:gd name="T11" fmla="*/ 4 h 21"/>
                <a:gd name="T12" fmla="*/ 19 w 20"/>
                <a:gd name="T13" fmla="*/ 15 h 21"/>
                <a:gd name="T14" fmla="*/ 18 w 20"/>
                <a:gd name="T15" fmla="*/ 17 h 21"/>
                <a:gd name="T16" fmla="*/ 17 w 20"/>
                <a:gd name="T17" fmla="*/ 18 h 21"/>
                <a:gd name="T18" fmla="*/ 14 w 20"/>
                <a:gd name="T19" fmla="*/ 20 h 21"/>
                <a:gd name="T20" fmla="*/ 13 w 20"/>
                <a:gd name="T21" fmla="*/ 20 h 21"/>
                <a:gd name="T22" fmla="*/ 6 w 20"/>
                <a:gd name="T23" fmla="*/ 20 h 21"/>
                <a:gd name="T24" fmla="*/ 4 w 20"/>
                <a:gd name="T25" fmla="*/ 20 h 21"/>
                <a:gd name="T26" fmla="*/ 2 w 20"/>
                <a:gd name="T27" fmla="*/ 18 h 21"/>
                <a:gd name="T28" fmla="*/ 0 w 20"/>
                <a:gd name="T29" fmla="*/ 17 h 21"/>
                <a:gd name="T30" fmla="*/ 0 w 20"/>
                <a:gd name="T31" fmla="*/ 15 h 21"/>
                <a:gd name="T32" fmla="*/ 0 w 20"/>
                <a:gd name="T33" fmla="*/ 4 h 21"/>
                <a:gd name="T34" fmla="*/ 0 w 20"/>
                <a:gd name="T35" fmla="*/ 2 h 21"/>
                <a:gd name="T36" fmla="*/ 2 w 20"/>
                <a:gd name="T37" fmla="*/ 1 h 21"/>
                <a:gd name="T38" fmla="*/ 4 w 20"/>
                <a:gd name="T39" fmla="*/ 1 h 21"/>
                <a:gd name="T40" fmla="*/ 6 w 20"/>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1">
                  <a:moveTo>
                    <a:pt x="6" y="0"/>
                  </a:moveTo>
                  <a:lnTo>
                    <a:pt x="13" y="0"/>
                  </a:lnTo>
                  <a:lnTo>
                    <a:pt x="14" y="1"/>
                  </a:lnTo>
                  <a:lnTo>
                    <a:pt x="17" y="1"/>
                  </a:lnTo>
                  <a:lnTo>
                    <a:pt x="18" y="2"/>
                  </a:lnTo>
                  <a:lnTo>
                    <a:pt x="19" y="4"/>
                  </a:lnTo>
                  <a:lnTo>
                    <a:pt x="19" y="15"/>
                  </a:lnTo>
                  <a:lnTo>
                    <a:pt x="18" y="17"/>
                  </a:lnTo>
                  <a:lnTo>
                    <a:pt x="17" y="18"/>
                  </a:lnTo>
                  <a:lnTo>
                    <a:pt x="14" y="20"/>
                  </a:lnTo>
                  <a:lnTo>
                    <a:pt x="13" y="20"/>
                  </a:lnTo>
                  <a:lnTo>
                    <a:pt x="6" y="20"/>
                  </a:lnTo>
                  <a:lnTo>
                    <a:pt x="4" y="20"/>
                  </a:lnTo>
                  <a:lnTo>
                    <a:pt x="2" y="18"/>
                  </a:lnTo>
                  <a:lnTo>
                    <a:pt x="0" y="17"/>
                  </a:lnTo>
                  <a:lnTo>
                    <a:pt x="0" y="15"/>
                  </a:lnTo>
                  <a:lnTo>
                    <a:pt x="0" y="4"/>
                  </a:lnTo>
                  <a:lnTo>
                    <a:pt x="0" y="2"/>
                  </a:lnTo>
                  <a:lnTo>
                    <a:pt x="2" y="1"/>
                  </a:lnTo>
                  <a:lnTo>
                    <a:pt x="4" y="1"/>
                  </a:lnTo>
                  <a:lnTo>
                    <a:pt x="6"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3" name="Freeform 21"/>
            <p:cNvSpPr>
              <a:spLocks/>
            </p:cNvSpPr>
            <p:nvPr/>
          </p:nvSpPr>
          <p:spPr bwMode="auto">
            <a:xfrm>
              <a:off x="2303" y="2611"/>
              <a:ext cx="18" cy="21"/>
            </a:xfrm>
            <a:custGeom>
              <a:avLst/>
              <a:gdLst>
                <a:gd name="T0" fmla="*/ 5 w 18"/>
                <a:gd name="T1" fmla="*/ 0 h 21"/>
                <a:gd name="T2" fmla="*/ 11 w 18"/>
                <a:gd name="T3" fmla="*/ 0 h 21"/>
                <a:gd name="T4" fmla="*/ 13 w 18"/>
                <a:gd name="T5" fmla="*/ 1 h 21"/>
                <a:gd name="T6" fmla="*/ 15 w 18"/>
                <a:gd name="T7" fmla="*/ 1 h 21"/>
                <a:gd name="T8" fmla="*/ 16 w 18"/>
                <a:gd name="T9" fmla="*/ 2 h 21"/>
                <a:gd name="T10" fmla="*/ 17 w 18"/>
                <a:gd name="T11" fmla="*/ 4 h 21"/>
                <a:gd name="T12" fmla="*/ 17 w 18"/>
                <a:gd name="T13" fmla="*/ 15 h 21"/>
                <a:gd name="T14" fmla="*/ 16 w 18"/>
                <a:gd name="T15" fmla="*/ 17 h 21"/>
                <a:gd name="T16" fmla="*/ 15 w 18"/>
                <a:gd name="T17" fmla="*/ 18 h 21"/>
                <a:gd name="T18" fmla="*/ 13 w 18"/>
                <a:gd name="T19" fmla="*/ 20 h 21"/>
                <a:gd name="T20" fmla="*/ 11 w 18"/>
                <a:gd name="T21" fmla="*/ 20 h 21"/>
                <a:gd name="T22" fmla="*/ 5 w 18"/>
                <a:gd name="T23" fmla="*/ 20 h 21"/>
                <a:gd name="T24" fmla="*/ 3 w 18"/>
                <a:gd name="T25" fmla="*/ 20 h 21"/>
                <a:gd name="T26" fmla="*/ 1 w 18"/>
                <a:gd name="T27" fmla="*/ 18 h 21"/>
                <a:gd name="T28" fmla="*/ 0 w 18"/>
                <a:gd name="T29" fmla="*/ 17 h 21"/>
                <a:gd name="T30" fmla="*/ 0 w 18"/>
                <a:gd name="T31" fmla="*/ 15 h 21"/>
                <a:gd name="T32" fmla="*/ 0 w 18"/>
                <a:gd name="T33" fmla="*/ 4 h 21"/>
                <a:gd name="T34" fmla="*/ 0 w 18"/>
                <a:gd name="T35" fmla="*/ 2 h 21"/>
                <a:gd name="T36" fmla="*/ 1 w 18"/>
                <a:gd name="T37" fmla="*/ 1 h 21"/>
                <a:gd name="T38" fmla="*/ 3 w 18"/>
                <a:gd name="T39" fmla="*/ 1 h 21"/>
                <a:gd name="T40" fmla="*/ 5 w 18"/>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1">
                  <a:moveTo>
                    <a:pt x="5" y="0"/>
                  </a:moveTo>
                  <a:lnTo>
                    <a:pt x="11" y="0"/>
                  </a:lnTo>
                  <a:lnTo>
                    <a:pt x="13" y="1"/>
                  </a:lnTo>
                  <a:lnTo>
                    <a:pt x="15" y="1"/>
                  </a:lnTo>
                  <a:lnTo>
                    <a:pt x="16" y="2"/>
                  </a:lnTo>
                  <a:lnTo>
                    <a:pt x="17" y="4"/>
                  </a:lnTo>
                  <a:lnTo>
                    <a:pt x="17" y="15"/>
                  </a:lnTo>
                  <a:lnTo>
                    <a:pt x="16" y="17"/>
                  </a:lnTo>
                  <a:lnTo>
                    <a:pt x="15" y="18"/>
                  </a:lnTo>
                  <a:lnTo>
                    <a:pt x="13" y="20"/>
                  </a:lnTo>
                  <a:lnTo>
                    <a:pt x="11" y="20"/>
                  </a:lnTo>
                  <a:lnTo>
                    <a:pt x="5" y="20"/>
                  </a:lnTo>
                  <a:lnTo>
                    <a:pt x="3" y="20"/>
                  </a:lnTo>
                  <a:lnTo>
                    <a:pt x="1" y="18"/>
                  </a:lnTo>
                  <a:lnTo>
                    <a:pt x="0" y="17"/>
                  </a:lnTo>
                  <a:lnTo>
                    <a:pt x="0" y="15"/>
                  </a:lnTo>
                  <a:lnTo>
                    <a:pt x="0" y="4"/>
                  </a:lnTo>
                  <a:lnTo>
                    <a:pt x="0" y="2"/>
                  </a:lnTo>
                  <a:lnTo>
                    <a:pt x="1" y="1"/>
                  </a:lnTo>
                  <a:lnTo>
                    <a:pt x="3" y="1"/>
                  </a:lnTo>
                  <a:lnTo>
                    <a:pt x="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4" name="Freeform 22"/>
            <p:cNvSpPr>
              <a:spLocks/>
            </p:cNvSpPr>
            <p:nvPr/>
          </p:nvSpPr>
          <p:spPr bwMode="auto">
            <a:xfrm>
              <a:off x="2258" y="2611"/>
              <a:ext cx="18" cy="21"/>
            </a:xfrm>
            <a:custGeom>
              <a:avLst/>
              <a:gdLst>
                <a:gd name="T0" fmla="*/ 5 w 18"/>
                <a:gd name="T1" fmla="*/ 0 h 21"/>
                <a:gd name="T2" fmla="*/ 11 w 18"/>
                <a:gd name="T3" fmla="*/ 0 h 21"/>
                <a:gd name="T4" fmla="*/ 14 w 18"/>
                <a:gd name="T5" fmla="*/ 1 h 21"/>
                <a:gd name="T6" fmla="*/ 15 w 18"/>
                <a:gd name="T7" fmla="*/ 1 h 21"/>
                <a:gd name="T8" fmla="*/ 17 w 18"/>
                <a:gd name="T9" fmla="*/ 2 h 21"/>
                <a:gd name="T10" fmla="*/ 17 w 18"/>
                <a:gd name="T11" fmla="*/ 4 h 21"/>
                <a:gd name="T12" fmla="*/ 17 w 18"/>
                <a:gd name="T13" fmla="*/ 15 h 21"/>
                <a:gd name="T14" fmla="*/ 17 w 18"/>
                <a:gd name="T15" fmla="*/ 17 h 21"/>
                <a:gd name="T16" fmla="*/ 15 w 18"/>
                <a:gd name="T17" fmla="*/ 18 h 21"/>
                <a:gd name="T18" fmla="*/ 14 w 18"/>
                <a:gd name="T19" fmla="*/ 20 h 21"/>
                <a:gd name="T20" fmla="*/ 11 w 18"/>
                <a:gd name="T21" fmla="*/ 20 h 21"/>
                <a:gd name="T22" fmla="*/ 5 w 18"/>
                <a:gd name="T23" fmla="*/ 20 h 21"/>
                <a:gd name="T24" fmla="*/ 3 w 18"/>
                <a:gd name="T25" fmla="*/ 20 h 21"/>
                <a:gd name="T26" fmla="*/ 1 w 18"/>
                <a:gd name="T27" fmla="*/ 18 h 21"/>
                <a:gd name="T28" fmla="*/ 0 w 18"/>
                <a:gd name="T29" fmla="*/ 17 h 21"/>
                <a:gd name="T30" fmla="*/ 0 w 18"/>
                <a:gd name="T31" fmla="*/ 15 h 21"/>
                <a:gd name="T32" fmla="*/ 0 w 18"/>
                <a:gd name="T33" fmla="*/ 4 h 21"/>
                <a:gd name="T34" fmla="*/ 0 w 18"/>
                <a:gd name="T35" fmla="*/ 2 h 21"/>
                <a:gd name="T36" fmla="*/ 1 w 18"/>
                <a:gd name="T37" fmla="*/ 1 h 21"/>
                <a:gd name="T38" fmla="*/ 3 w 18"/>
                <a:gd name="T39" fmla="*/ 1 h 21"/>
                <a:gd name="T40" fmla="*/ 5 w 18"/>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1">
                  <a:moveTo>
                    <a:pt x="5" y="0"/>
                  </a:moveTo>
                  <a:lnTo>
                    <a:pt x="11" y="0"/>
                  </a:lnTo>
                  <a:lnTo>
                    <a:pt x="14" y="1"/>
                  </a:lnTo>
                  <a:lnTo>
                    <a:pt x="15" y="1"/>
                  </a:lnTo>
                  <a:lnTo>
                    <a:pt x="17" y="2"/>
                  </a:lnTo>
                  <a:lnTo>
                    <a:pt x="17" y="4"/>
                  </a:lnTo>
                  <a:lnTo>
                    <a:pt x="17" y="15"/>
                  </a:lnTo>
                  <a:lnTo>
                    <a:pt x="17" y="17"/>
                  </a:lnTo>
                  <a:lnTo>
                    <a:pt x="15" y="18"/>
                  </a:lnTo>
                  <a:lnTo>
                    <a:pt x="14" y="20"/>
                  </a:lnTo>
                  <a:lnTo>
                    <a:pt x="11" y="20"/>
                  </a:lnTo>
                  <a:lnTo>
                    <a:pt x="5" y="20"/>
                  </a:lnTo>
                  <a:lnTo>
                    <a:pt x="3" y="20"/>
                  </a:lnTo>
                  <a:lnTo>
                    <a:pt x="1" y="18"/>
                  </a:lnTo>
                  <a:lnTo>
                    <a:pt x="0" y="17"/>
                  </a:lnTo>
                  <a:lnTo>
                    <a:pt x="0" y="15"/>
                  </a:lnTo>
                  <a:lnTo>
                    <a:pt x="0" y="4"/>
                  </a:lnTo>
                  <a:lnTo>
                    <a:pt x="0" y="2"/>
                  </a:lnTo>
                  <a:lnTo>
                    <a:pt x="1" y="1"/>
                  </a:lnTo>
                  <a:lnTo>
                    <a:pt x="3" y="1"/>
                  </a:lnTo>
                  <a:lnTo>
                    <a:pt x="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5" name="Freeform 23"/>
            <p:cNvSpPr>
              <a:spLocks/>
            </p:cNvSpPr>
            <p:nvPr/>
          </p:nvSpPr>
          <p:spPr bwMode="auto">
            <a:xfrm>
              <a:off x="2215" y="2611"/>
              <a:ext cx="17" cy="21"/>
            </a:xfrm>
            <a:custGeom>
              <a:avLst/>
              <a:gdLst>
                <a:gd name="T0" fmla="*/ 4 w 17"/>
                <a:gd name="T1" fmla="*/ 0 h 21"/>
                <a:gd name="T2" fmla="*/ 10 w 17"/>
                <a:gd name="T3" fmla="*/ 0 h 21"/>
                <a:gd name="T4" fmla="*/ 12 w 17"/>
                <a:gd name="T5" fmla="*/ 1 h 21"/>
                <a:gd name="T6" fmla="*/ 14 w 17"/>
                <a:gd name="T7" fmla="*/ 1 h 21"/>
                <a:gd name="T8" fmla="*/ 14 w 17"/>
                <a:gd name="T9" fmla="*/ 2 h 21"/>
                <a:gd name="T10" fmla="*/ 16 w 17"/>
                <a:gd name="T11" fmla="*/ 4 h 21"/>
                <a:gd name="T12" fmla="*/ 16 w 17"/>
                <a:gd name="T13" fmla="*/ 15 h 21"/>
                <a:gd name="T14" fmla="*/ 14 w 17"/>
                <a:gd name="T15" fmla="*/ 17 h 21"/>
                <a:gd name="T16" fmla="*/ 14 w 17"/>
                <a:gd name="T17" fmla="*/ 18 h 21"/>
                <a:gd name="T18" fmla="*/ 12 w 17"/>
                <a:gd name="T19" fmla="*/ 20 h 21"/>
                <a:gd name="T20" fmla="*/ 10 w 17"/>
                <a:gd name="T21" fmla="*/ 20 h 21"/>
                <a:gd name="T22" fmla="*/ 4 w 17"/>
                <a:gd name="T23" fmla="*/ 20 h 21"/>
                <a:gd name="T24" fmla="*/ 1 w 17"/>
                <a:gd name="T25" fmla="*/ 20 h 21"/>
                <a:gd name="T26" fmla="*/ 1 w 17"/>
                <a:gd name="T27" fmla="*/ 18 h 21"/>
                <a:gd name="T28" fmla="*/ 0 w 17"/>
                <a:gd name="T29" fmla="*/ 17 h 21"/>
                <a:gd name="T30" fmla="*/ 0 w 17"/>
                <a:gd name="T31" fmla="*/ 15 h 21"/>
                <a:gd name="T32" fmla="*/ 0 w 17"/>
                <a:gd name="T33" fmla="*/ 4 h 21"/>
                <a:gd name="T34" fmla="*/ 0 w 17"/>
                <a:gd name="T35" fmla="*/ 2 h 21"/>
                <a:gd name="T36" fmla="*/ 1 w 17"/>
                <a:gd name="T37" fmla="*/ 1 h 21"/>
                <a:gd name="T38" fmla="*/ 1 w 17"/>
                <a:gd name="T39" fmla="*/ 1 h 21"/>
                <a:gd name="T40" fmla="*/ 4 w 17"/>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1">
                  <a:moveTo>
                    <a:pt x="4" y="0"/>
                  </a:moveTo>
                  <a:lnTo>
                    <a:pt x="10" y="0"/>
                  </a:lnTo>
                  <a:lnTo>
                    <a:pt x="12" y="1"/>
                  </a:lnTo>
                  <a:lnTo>
                    <a:pt x="14" y="1"/>
                  </a:lnTo>
                  <a:lnTo>
                    <a:pt x="14" y="2"/>
                  </a:lnTo>
                  <a:lnTo>
                    <a:pt x="16" y="4"/>
                  </a:lnTo>
                  <a:lnTo>
                    <a:pt x="16" y="15"/>
                  </a:lnTo>
                  <a:lnTo>
                    <a:pt x="14" y="17"/>
                  </a:lnTo>
                  <a:lnTo>
                    <a:pt x="14" y="18"/>
                  </a:lnTo>
                  <a:lnTo>
                    <a:pt x="12" y="20"/>
                  </a:lnTo>
                  <a:lnTo>
                    <a:pt x="10" y="20"/>
                  </a:lnTo>
                  <a:lnTo>
                    <a:pt x="4" y="20"/>
                  </a:lnTo>
                  <a:lnTo>
                    <a:pt x="1" y="20"/>
                  </a:lnTo>
                  <a:lnTo>
                    <a:pt x="1" y="18"/>
                  </a:lnTo>
                  <a:lnTo>
                    <a:pt x="0" y="17"/>
                  </a:lnTo>
                  <a:lnTo>
                    <a:pt x="0" y="15"/>
                  </a:lnTo>
                  <a:lnTo>
                    <a:pt x="0" y="4"/>
                  </a:lnTo>
                  <a:lnTo>
                    <a:pt x="0" y="2"/>
                  </a:lnTo>
                  <a:lnTo>
                    <a:pt x="1" y="1"/>
                  </a:lnTo>
                  <a:lnTo>
                    <a:pt x="1" y="1"/>
                  </a:lnTo>
                  <a:lnTo>
                    <a:pt x="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6" name="Freeform 24"/>
            <p:cNvSpPr>
              <a:spLocks/>
            </p:cNvSpPr>
            <p:nvPr/>
          </p:nvSpPr>
          <p:spPr bwMode="auto">
            <a:xfrm>
              <a:off x="2170" y="2611"/>
              <a:ext cx="17" cy="21"/>
            </a:xfrm>
            <a:custGeom>
              <a:avLst/>
              <a:gdLst>
                <a:gd name="T0" fmla="*/ 4 w 17"/>
                <a:gd name="T1" fmla="*/ 0 h 21"/>
                <a:gd name="T2" fmla="*/ 11 w 17"/>
                <a:gd name="T3" fmla="*/ 0 h 21"/>
                <a:gd name="T4" fmla="*/ 12 w 17"/>
                <a:gd name="T5" fmla="*/ 1 h 21"/>
                <a:gd name="T6" fmla="*/ 14 w 17"/>
                <a:gd name="T7" fmla="*/ 1 h 21"/>
                <a:gd name="T8" fmla="*/ 15 w 17"/>
                <a:gd name="T9" fmla="*/ 2 h 21"/>
                <a:gd name="T10" fmla="*/ 16 w 17"/>
                <a:gd name="T11" fmla="*/ 4 h 21"/>
                <a:gd name="T12" fmla="*/ 16 w 17"/>
                <a:gd name="T13" fmla="*/ 15 h 21"/>
                <a:gd name="T14" fmla="*/ 15 w 17"/>
                <a:gd name="T15" fmla="*/ 17 h 21"/>
                <a:gd name="T16" fmla="*/ 14 w 17"/>
                <a:gd name="T17" fmla="*/ 18 h 21"/>
                <a:gd name="T18" fmla="*/ 12 w 17"/>
                <a:gd name="T19" fmla="*/ 20 h 21"/>
                <a:gd name="T20" fmla="*/ 11 w 17"/>
                <a:gd name="T21" fmla="*/ 20 h 21"/>
                <a:gd name="T22" fmla="*/ 4 w 17"/>
                <a:gd name="T23" fmla="*/ 20 h 21"/>
                <a:gd name="T24" fmla="*/ 3 w 17"/>
                <a:gd name="T25" fmla="*/ 20 h 21"/>
                <a:gd name="T26" fmla="*/ 1 w 17"/>
                <a:gd name="T27" fmla="*/ 18 h 21"/>
                <a:gd name="T28" fmla="*/ 0 w 17"/>
                <a:gd name="T29" fmla="*/ 17 h 21"/>
                <a:gd name="T30" fmla="*/ 0 w 17"/>
                <a:gd name="T31" fmla="*/ 15 h 21"/>
                <a:gd name="T32" fmla="*/ 0 w 17"/>
                <a:gd name="T33" fmla="*/ 4 h 21"/>
                <a:gd name="T34" fmla="*/ 0 w 17"/>
                <a:gd name="T35" fmla="*/ 2 h 21"/>
                <a:gd name="T36" fmla="*/ 1 w 17"/>
                <a:gd name="T37" fmla="*/ 1 h 21"/>
                <a:gd name="T38" fmla="*/ 3 w 17"/>
                <a:gd name="T39" fmla="*/ 1 h 21"/>
                <a:gd name="T40" fmla="*/ 4 w 17"/>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1">
                  <a:moveTo>
                    <a:pt x="4" y="0"/>
                  </a:moveTo>
                  <a:lnTo>
                    <a:pt x="11" y="0"/>
                  </a:lnTo>
                  <a:lnTo>
                    <a:pt x="12" y="1"/>
                  </a:lnTo>
                  <a:lnTo>
                    <a:pt x="14" y="1"/>
                  </a:lnTo>
                  <a:lnTo>
                    <a:pt x="15" y="2"/>
                  </a:lnTo>
                  <a:lnTo>
                    <a:pt x="16" y="4"/>
                  </a:lnTo>
                  <a:lnTo>
                    <a:pt x="16" y="15"/>
                  </a:lnTo>
                  <a:lnTo>
                    <a:pt x="15" y="17"/>
                  </a:lnTo>
                  <a:lnTo>
                    <a:pt x="14" y="18"/>
                  </a:lnTo>
                  <a:lnTo>
                    <a:pt x="12" y="20"/>
                  </a:lnTo>
                  <a:lnTo>
                    <a:pt x="11" y="20"/>
                  </a:lnTo>
                  <a:lnTo>
                    <a:pt x="4" y="20"/>
                  </a:lnTo>
                  <a:lnTo>
                    <a:pt x="3" y="20"/>
                  </a:lnTo>
                  <a:lnTo>
                    <a:pt x="1" y="18"/>
                  </a:lnTo>
                  <a:lnTo>
                    <a:pt x="0" y="17"/>
                  </a:lnTo>
                  <a:lnTo>
                    <a:pt x="0" y="15"/>
                  </a:lnTo>
                  <a:lnTo>
                    <a:pt x="0" y="4"/>
                  </a:lnTo>
                  <a:lnTo>
                    <a:pt x="0" y="2"/>
                  </a:lnTo>
                  <a:lnTo>
                    <a:pt x="1" y="1"/>
                  </a:lnTo>
                  <a:lnTo>
                    <a:pt x="3" y="1"/>
                  </a:lnTo>
                  <a:lnTo>
                    <a:pt x="4"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7" name="Freeform 25"/>
            <p:cNvSpPr>
              <a:spLocks/>
            </p:cNvSpPr>
            <p:nvPr/>
          </p:nvSpPr>
          <p:spPr bwMode="auto">
            <a:xfrm>
              <a:off x="2175" y="2611"/>
              <a:ext cx="17" cy="21"/>
            </a:xfrm>
            <a:custGeom>
              <a:avLst/>
              <a:gdLst>
                <a:gd name="T0" fmla="*/ 4 w 17"/>
                <a:gd name="T1" fmla="*/ 0 h 21"/>
                <a:gd name="T2" fmla="*/ 11 w 17"/>
                <a:gd name="T3" fmla="*/ 0 h 21"/>
                <a:gd name="T4" fmla="*/ 11 w 17"/>
                <a:gd name="T5" fmla="*/ 1 h 21"/>
                <a:gd name="T6" fmla="*/ 16 w 17"/>
                <a:gd name="T7" fmla="*/ 1 h 21"/>
                <a:gd name="T8" fmla="*/ 16 w 17"/>
                <a:gd name="T9" fmla="*/ 2 h 21"/>
                <a:gd name="T10" fmla="*/ 16 w 17"/>
                <a:gd name="T11" fmla="*/ 4 h 21"/>
                <a:gd name="T12" fmla="*/ 16 w 17"/>
                <a:gd name="T13" fmla="*/ 15 h 21"/>
                <a:gd name="T14" fmla="*/ 16 w 17"/>
                <a:gd name="T15" fmla="*/ 17 h 21"/>
                <a:gd name="T16" fmla="*/ 16 w 17"/>
                <a:gd name="T17" fmla="*/ 18 h 21"/>
                <a:gd name="T18" fmla="*/ 11 w 17"/>
                <a:gd name="T19" fmla="*/ 20 h 21"/>
                <a:gd name="T20" fmla="*/ 4 w 17"/>
                <a:gd name="T21" fmla="*/ 20 h 21"/>
                <a:gd name="T22" fmla="*/ 1 w 17"/>
                <a:gd name="T23" fmla="*/ 20 h 21"/>
                <a:gd name="T24" fmla="*/ 1 w 17"/>
                <a:gd name="T25" fmla="*/ 18 h 21"/>
                <a:gd name="T26" fmla="*/ 0 w 17"/>
                <a:gd name="T27" fmla="*/ 17 h 21"/>
                <a:gd name="T28" fmla="*/ 0 w 17"/>
                <a:gd name="T29" fmla="*/ 15 h 21"/>
                <a:gd name="T30" fmla="*/ 0 w 17"/>
                <a:gd name="T31" fmla="*/ 4 h 21"/>
                <a:gd name="T32" fmla="*/ 0 w 17"/>
                <a:gd name="T33" fmla="*/ 2 h 21"/>
                <a:gd name="T34" fmla="*/ 1 w 17"/>
                <a:gd name="T35" fmla="*/ 1 h 21"/>
                <a:gd name="T36" fmla="*/ 1 w 17"/>
                <a:gd name="T37" fmla="*/ 1 h 21"/>
                <a:gd name="T38" fmla="*/ 4 w 17"/>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21">
                  <a:moveTo>
                    <a:pt x="4" y="0"/>
                  </a:moveTo>
                  <a:lnTo>
                    <a:pt x="11" y="0"/>
                  </a:lnTo>
                  <a:lnTo>
                    <a:pt x="11" y="1"/>
                  </a:lnTo>
                  <a:lnTo>
                    <a:pt x="16" y="1"/>
                  </a:lnTo>
                  <a:lnTo>
                    <a:pt x="16" y="2"/>
                  </a:lnTo>
                  <a:lnTo>
                    <a:pt x="16" y="4"/>
                  </a:lnTo>
                  <a:lnTo>
                    <a:pt x="16" y="15"/>
                  </a:lnTo>
                  <a:lnTo>
                    <a:pt x="16" y="17"/>
                  </a:lnTo>
                  <a:lnTo>
                    <a:pt x="16" y="18"/>
                  </a:lnTo>
                  <a:lnTo>
                    <a:pt x="11" y="20"/>
                  </a:lnTo>
                  <a:lnTo>
                    <a:pt x="4" y="20"/>
                  </a:lnTo>
                  <a:lnTo>
                    <a:pt x="1" y="20"/>
                  </a:lnTo>
                  <a:lnTo>
                    <a:pt x="1" y="18"/>
                  </a:lnTo>
                  <a:lnTo>
                    <a:pt x="0" y="17"/>
                  </a:lnTo>
                  <a:lnTo>
                    <a:pt x="0" y="15"/>
                  </a:lnTo>
                  <a:lnTo>
                    <a:pt x="0" y="4"/>
                  </a:lnTo>
                  <a:lnTo>
                    <a:pt x="0" y="2"/>
                  </a:lnTo>
                  <a:lnTo>
                    <a:pt x="1" y="1"/>
                  </a:lnTo>
                  <a:lnTo>
                    <a:pt x="1" y="1"/>
                  </a:lnTo>
                  <a:lnTo>
                    <a:pt x="4"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8" name="Freeform 26"/>
            <p:cNvSpPr>
              <a:spLocks/>
            </p:cNvSpPr>
            <p:nvPr/>
          </p:nvSpPr>
          <p:spPr bwMode="auto">
            <a:xfrm>
              <a:off x="2219" y="2611"/>
              <a:ext cx="17" cy="21"/>
            </a:xfrm>
            <a:custGeom>
              <a:avLst/>
              <a:gdLst>
                <a:gd name="T0" fmla="*/ 2 w 17"/>
                <a:gd name="T1" fmla="*/ 0 h 21"/>
                <a:gd name="T2" fmla="*/ 10 w 17"/>
                <a:gd name="T3" fmla="*/ 0 h 21"/>
                <a:gd name="T4" fmla="*/ 11 w 17"/>
                <a:gd name="T5" fmla="*/ 1 h 21"/>
                <a:gd name="T6" fmla="*/ 13 w 17"/>
                <a:gd name="T7" fmla="*/ 1 h 21"/>
                <a:gd name="T8" fmla="*/ 16 w 17"/>
                <a:gd name="T9" fmla="*/ 2 h 21"/>
                <a:gd name="T10" fmla="*/ 16 w 17"/>
                <a:gd name="T11" fmla="*/ 4 h 21"/>
                <a:gd name="T12" fmla="*/ 16 w 17"/>
                <a:gd name="T13" fmla="*/ 15 h 21"/>
                <a:gd name="T14" fmla="*/ 16 w 17"/>
                <a:gd name="T15" fmla="*/ 17 h 21"/>
                <a:gd name="T16" fmla="*/ 13 w 17"/>
                <a:gd name="T17" fmla="*/ 18 h 21"/>
                <a:gd name="T18" fmla="*/ 11 w 17"/>
                <a:gd name="T19" fmla="*/ 20 h 21"/>
                <a:gd name="T20" fmla="*/ 10 w 17"/>
                <a:gd name="T21" fmla="*/ 20 h 21"/>
                <a:gd name="T22" fmla="*/ 2 w 17"/>
                <a:gd name="T23" fmla="*/ 20 h 21"/>
                <a:gd name="T24" fmla="*/ 1 w 17"/>
                <a:gd name="T25" fmla="*/ 18 h 21"/>
                <a:gd name="T26" fmla="*/ 0 w 17"/>
                <a:gd name="T27" fmla="*/ 17 h 21"/>
                <a:gd name="T28" fmla="*/ 0 w 17"/>
                <a:gd name="T29" fmla="*/ 15 h 21"/>
                <a:gd name="T30" fmla="*/ 0 w 17"/>
                <a:gd name="T31" fmla="*/ 4 h 21"/>
                <a:gd name="T32" fmla="*/ 0 w 17"/>
                <a:gd name="T33" fmla="*/ 2 h 21"/>
                <a:gd name="T34" fmla="*/ 1 w 17"/>
                <a:gd name="T35" fmla="*/ 1 h 21"/>
                <a:gd name="T36" fmla="*/ 2 w 17"/>
                <a:gd name="T37" fmla="*/ 1 h 21"/>
                <a:gd name="T38" fmla="*/ 2 w 17"/>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21">
                  <a:moveTo>
                    <a:pt x="2" y="0"/>
                  </a:moveTo>
                  <a:lnTo>
                    <a:pt x="10" y="0"/>
                  </a:lnTo>
                  <a:lnTo>
                    <a:pt x="11" y="1"/>
                  </a:lnTo>
                  <a:lnTo>
                    <a:pt x="13" y="1"/>
                  </a:lnTo>
                  <a:lnTo>
                    <a:pt x="16" y="2"/>
                  </a:lnTo>
                  <a:lnTo>
                    <a:pt x="16" y="4"/>
                  </a:lnTo>
                  <a:lnTo>
                    <a:pt x="16" y="15"/>
                  </a:lnTo>
                  <a:lnTo>
                    <a:pt x="16" y="17"/>
                  </a:lnTo>
                  <a:lnTo>
                    <a:pt x="13" y="18"/>
                  </a:lnTo>
                  <a:lnTo>
                    <a:pt x="11" y="20"/>
                  </a:lnTo>
                  <a:lnTo>
                    <a:pt x="10" y="20"/>
                  </a:lnTo>
                  <a:lnTo>
                    <a:pt x="2" y="20"/>
                  </a:lnTo>
                  <a:lnTo>
                    <a:pt x="1" y="18"/>
                  </a:lnTo>
                  <a:lnTo>
                    <a:pt x="0" y="17"/>
                  </a:lnTo>
                  <a:lnTo>
                    <a:pt x="0" y="15"/>
                  </a:lnTo>
                  <a:lnTo>
                    <a:pt x="0" y="4"/>
                  </a:lnTo>
                  <a:lnTo>
                    <a:pt x="0" y="2"/>
                  </a:lnTo>
                  <a:lnTo>
                    <a:pt x="1" y="1"/>
                  </a:lnTo>
                  <a:lnTo>
                    <a:pt x="2" y="1"/>
                  </a:lnTo>
                  <a:lnTo>
                    <a:pt x="2"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9" name="Freeform 27"/>
            <p:cNvSpPr>
              <a:spLocks/>
            </p:cNvSpPr>
            <p:nvPr/>
          </p:nvSpPr>
          <p:spPr bwMode="auto">
            <a:xfrm>
              <a:off x="2264" y="2611"/>
              <a:ext cx="17" cy="21"/>
            </a:xfrm>
            <a:custGeom>
              <a:avLst/>
              <a:gdLst>
                <a:gd name="T0" fmla="*/ 5 w 17"/>
                <a:gd name="T1" fmla="*/ 0 h 21"/>
                <a:gd name="T2" fmla="*/ 12 w 17"/>
                <a:gd name="T3" fmla="*/ 0 h 21"/>
                <a:gd name="T4" fmla="*/ 14 w 17"/>
                <a:gd name="T5" fmla="*/ 1 h 21"/>
                <a:gd name="T6" fmla="*/ 16 w 17"/>
                <a:gd name="T7" fmla="*/ 1 h 21"/>
                <a:gd name="T8" fmla="*/ 16 w 17"/>
                <a:gd name="T9" fmla="*/ 2 h 21"/>
                <a:gd name="T10" fmla="*/ 16 w 17"/>
                <a:gd name="T11" fmla="*/ 4 h 21"/>
                <a:gd name="T12" fmla="*/ 16 w 17"/>
                <a:gd name="T13" fmla="*/ 15 h 21"/>
                <a:gd name="T14" fmla="*/ 16 w 17"/>
                <a:gd name="T15" fmla="*/ 17 h 21"/>
                <a:gd name="T16" fmla="*/ 16 w 17"/>
                <a:gd name="T17" fmla="*/ 18 h 21"/>
                <a:gd name="T18" fmla="*/ 14 w 17"/>
                <a:gd name="T19" fmla="*/ 20 h 21"/>
                <a:gd name="T20" fmla="*/ 12 w 17"/>
                <a:gd name="T21" fmla="*/ 20 h 21"/>
                <a:gd name="T22" fmla="*/ 5 w 17"/>
                <a:gd name="T23" fmla="*/ 20 h 21"/>
                <a:gd name="T24" fmla="*/ 3 w 17"/>
                <a:gd name="T25" fmla="*/ 20 h 21"/>
                <a:gd name="T26" fmla="*/ 1 w 17"/>
                <a:gd name="T27" fmla="*/ 18 h 21"/>
                <a:gd name="T28" fmla="*/ 0 w 17"/>
                <a:gd name="T29" fmla="*/ 17 h 21"/>
                <a:gd name="T30" fmla="*/ 0 w 17"/>
                <a:gd name="T31" fmla="*/ 15 h 21"/>
                <a:gd name="T32" fmla="*/ 0 w 17"/>
                <a:gd name="T33" fmla="*/ 4 h 21"/>
                <a:gd name="T34" fmla="*/ 0 w 17"/>
                <a:gd name="T35" fmla="*/ 2 h 21"/>
                <a:gd name="T36" fmla="*/ 1 w 17"/>
                <a:gd name="T37" fmla="*/ 1 h 21"/>
                <a:gd name="T38" fmla="*/ 3 w 17"/>
                <a:gd name="T39" fmla="*/ 1 h 21"/>
                <a:gd name="T40" fmla="*/ 5 w 17"/>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1">
                  <a:moveTo>
                    <a:pt x="5" y="0"/>
                  </a:moveTo>
                  <a:lnTo>
                    <a:pt x="12" y="0"/>
                  </a:lnTo>
                  <a:lnTo>
                    <a:pt x="14" y="1"/>
                  </a:lnTo>
                  <a:lnTo>
                    <a:pt x="16" y="1"/>
                  </a:lnTo>
                  <a:lnTo>
                    <a:pt x="16" y="2"/>
                  </a:lnTo>
                  <a:lnTo>
                    <a:pt x="16" y="4"/>
                  </a:lnTo>
                  <a:lnTo>
                    <a:pt x="16" y="15"/>
                  </a:lnTo>
                  <a:lnTo>
                    <a:pt x="16" y="17"/>
                  </a:lnTo>
                  <a:lnTo>
                    <a:pt x="16" y="18"/>
                  </a:lnTo>
                  <a:lnTo>
                    <a:pt x="14" y="20"/>
                  </a:lnTo>
                  <a:lnTo>
                    <a:pt x="12" y="20"/>
                  </a:lnTo>
                  <a:lnTo>
                    <a:pt x="5" y="20"/>
                  </a:lnTo>
                  <a:lnTo>
                    <a:pt x="3" y="20"/>
                  </a:lnTo>
                  <a:lnTo>
                    <a:pt x="1" y="18"/>
                  </a:lnTo>
                  <a:lnTo>
                    <a:pt x="0" y="17"/>
                  </a:lnTo>
                  <a:lnTo>
                    <a:pt x="0" y="15"/>
                  </a:lnTo>
                  <a:lnTo>
                    <a:pt x="0" y="4"/>
                  </a:lnTo>
                  <a:lnTo>
                    <a:pt x="0" y="2"/>
                  </a:lnTo>
                  <a:lnTo>
                    <a:pt x="1" y="1"/>
                  </a:lnTo>
                  <a:lnTo>
                    <a:pt x="3" y="1"/>
                  </a:lnTo>
                  <a:lnTo>
                    <a:pt x="5"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0" name="Freeform 28"/>
            <p:cNvSpPr>
              <a:spLocks/>
            </p:cNvSpPr>
            <p:nvPr/>
          </p:nvSpPr>
          <p:spPr bwMode="auto">
            <a:xfrm>
              <a:off x="2308" y="2611"/>
              <a:ext cx="17" cy="21"/>
            </a:xfrm>
            <a:custGeom>
              <a:avLst/>
              <a:gdLst>
                <a:gd name="T0" fmla="*/ 5 w 17"/>
                <a:gd name="T1" fmla="*/ 0 h 21"/>
                <a:gd name="T2" fmla="*/ 10 w 17"/>
                <a:gd name="T3" fmla="*/ 0 h 21"/>
                <a:gd name="T4" fmla="*/ 13 w 17"/>
                <a:gd name="T5" fmla="*/ 1 h 21"/>
                <a:gd name="T6" fmla="*/ 14 w 17"/>
                <a:gd name="T7" fmla="*/ 1 h 21"/>
                <a:gd name="T8" fmla="*/ 16 w 17"/>
                <a:gd name="T9" fmla="*/ 2 h 21"/>
                <a:gd name="T10" fmla="*/ 16 w 17"/>
                <a:gd name="T11" fmla="*/ 4 h 21"/>
                <a:gd name="T12" fmla="*/ 16 w 17"/>
                <a:gd name="T13" fmla="*/ 15 h 21"/>
                <a:gd name="T14" fmla="*/ 16 w 17"/>
                <a:gd name="T15" fmla="*/ 17 h 21"/>
                <a:gd name="T16" fmla="*/ 14 w 17"/>
                <a:gd name="T17" fmla="*/ 18 h 21"/>
                <a:gd name="T18" fmla="*/ 13 w 17"/>
                <a:gd name="T19" fmla="*/ 20 h 21"/>
                <a:gd name="T20" fmla="*/ 10 w 17"/>
                <a:gd name="T21" fmla="*/ 20 h 21"/>
                <a:gd name="T22" fmla="*/ 5 w 17"/>
                <a:gd name="T23" fmla="*/ 20 h 21"/>
                <a:gd name="T24" fmla="*/ 4 w 17"/>
                <a:gd name="T25" fmla="*/ 20 h 21"/>
                <a:gd name="T26" fmla="*/ 1 w 17"/>
                <a:gd name="T27" fmla="*/ 18 h 21"/>
                <a:gd name="T28" fmla="*/ 0 w 17"/>
                <a:gd name="T29" fmla="*/ 17 h 21"/>
                <a:gd name="T30" fmla="*/ 0 w 17"/>
                <a:gd name="T31" fmla="*/ 15 h 21"/>
                <a:gd name="T32" fmla="*/ 0 w 17"/>
                <a:gd name="T33" fmla="*/ 4 h 21"/>
                <a:gd name="T34" fmla="*/ 0 w 17"/>
                <a:gd name="T35" fmla="*/ 2 h 21"/>
                <a:gd name="T36" fmla="*/ 1 w 17"/>
                <a:gd name="T37" fmla="*/ 1 h 21"/>
                <a:gd name="T38" fmla="*/ 4 w 17"/>
                <a:gd name="T39" fmla="*/ 1 h 21"/>
                <a:gd name="T40" fmla="*/ 5 w 17"/>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1">
                  <a:moveTo>
                    <a:pt x="5" y="0"/>
                  </a:moveTo>
                  <a:lnTo>
                    <a:pt x="10" y="0"/>
                  </a:lnTo>
                  <a:lnTo>
                    <a:pt x="13" y="1"/>
                  </a:lnTo>
                  <a:lnTo>
                    <a:pt x="14" y="1"/>
                  </a:lnTo>
                  <a:lnTo>
                    <a:pt x="16" y="2"/>
                  </a:lnTo>
                  <a:lnTo>
                    <a:pt x="16" y="4"/>
                  </a:lnTo>
                  <a:lnTo>
                    <a:pt x="16" y="15"/>
                  </a:lnTo>
                  <a:lnTo>
                    <a:pt x="16" y="17"/>
                  </a:lnTo>
                  <a:lnTo>
                    <a:pt x="14" y="18"/>
                  </a:lnTo>
                  <a:lnTo>
                    <a:pt x="13" y="20"/>
                  </a:lnTo>
                  <a:lnTo>
                    <a:pt x="10" y="20"/>
                  </a:lnTo>
                  <a:lnTo>
                    <a:pt x="5" y="20"/>
                  </a:lnTo>
                  <a:lnTo>
                    <a:pt x="4" y="20"/>
                  </a:lnTo>
                  <a:lnTo>
                    <a:pt x="1" y="18"/>
                  </a:lnTo>
                  <a:lnTo>
                    <a:pt x="0" y="17"/>
                  </a:lnTo>
                  <a:lnTo>
                    <a:pt x="0" y="15"/>
                  </a:lnTo>
                  <a:lnTo>
                    <a:pt x="0" y="4"/>
                  </a:lnTo>
                  <a:lnTo>
                    <a:pt x="0" y="2"/>
                  </a:lnTo>
                  <a:lnTo>
                    <a:pt x="1" y="1"/>
                  </a:lnTo>
                  <a:lnTo>
                    <a:pt x="4" y="1"/>
                  </a:lnTo>
                  <a:lnTo>
                    <a:pt x="5"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1" name="Freeform 29"/>
            <p:cNvSpPr>
              <a:spLocks/>
            </p:cNvSpPr>
            <p:nvPr/>
          </p:nvSpPr>
          <p:spPr bwMode="auto">
            <a:xfrm>
              <a:off x="2353" y="2611"/>
              <a:ext cx="17" cy="21"/>
            </a:xfrm>
            <a:custGeom>
              <a:avLst/>
              <a:gdLst>
                <a:gd name="T0" fmla="*/ 5 w 17"/>
                <a:gd name="T1" fmla="*/ 0 h 21"/>
                <a:gd name="T2" fmla="*/ 11 w 17"/>
                <a:gd name="T3" fmla="*/ 0 h 21"/>
                <a:gd name="T4" fmla="*/ 11 w 17"/>
                <a:gd name="T5" fmla="*/ 1 h 21"/>
                <a:gd name="T6" fmla="*/ 13 w 17"/>
                <a:gd name="T7" fmla="*/ 1 h 21"/>
                <a:gd name="T8" fmla="*/ 16 w 17"/>
                <a:gd name="T9" fmla="*/ 2 h 21"/>
                <a:gd name="T10" fmla="*/ 16 w 17"/>
                <a:gd name="T11" fmla="*/ 4 h 21"/>
                <a:gd name="T12" fmla="*/ 16 w 17"/>
                <a:gd name="T13" fmla="*/ 15 h 21"/>
                <a:gd name="T14" fmla="*/ 16 w 17"/>
                <a:gd name="T15" fmla="*/ 17 h 21"/>
                <a:gd name="T16" fmla="*/ 13 w 17"/>
                <a:gd name="T17" fmla="*/ 18 h 21"/>
                <a:gd name="T18" fmla="*/ 11 w 17"/>
                <a:gd name="T19" fmla="*/ 20 h 21"/>
                <a:gd name="T20" fmla="*/ 5 w 17"/>
                <a:gd name="T21" fmla="*/ 20 h 21"/>
                <a:gd name="T22" fmla="*/ 2 w 17"/>
                <a:gd name="T23" fmla="*/ 20 h 21"/>
                <a:gd name="T24" fmla="*/ 1 w 17"/>
                <a:gd name="T25" fmla="*/ 18 h 21"/>
                <a:gd name="T26" fmla="*/ 0 w 17"/>
                <a:gd name="T27" fmla="*/ 17 h 21"/>
                <a:gd name="T28" fmla="*/ 0 w 17"/>
                <a:gd name="T29" fmla="*/ 15 h 21"/>
                <a:gd name="T30" fmla="*/ 0 w 17"/>
                <a:gd name="T31" fmla="*/ 4 h 21"/>
                <a:gd name="T32" fmla="*/ 0 w 17"/>
                <a:gd name="T33" fmla="*/ 2 h 21"/>
                <a:gd name="T34" fmla="*/ 1 w 17"/>
                <a:gd name="T35" fmla="*/ 1 h 21"/>
                <a:gd name="T36" fmla="*/ 2 w 17"/>
                <a:gd name="T37" fmla="*/ 1 h 21"/>
                <a:gd name="T38" fmla="*/ 5 w 17"/>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21">
                  <a:moveTo>
                    <a:pt x="5" y="0"/>
                  </a:moveTo>
                  <a:lnTo>
                    <a:pt x="11" y="0"/>
                  </a:lnTo>
                  <a:lnTo>
                    <a:pt x="11" y="1"/>
                  </a:lnTo>
                  <a:lnTo>
                    <a:pt x="13" y="1"/>
                  </a:lnTo>
                  <a:lnTo>
                    <a:pt x="16" y="2"/>
                  </a:lnTo>
                  <a:lnTo>
                    <a:pt x="16" y="4"/>
                  </a:lnTo>
                  <a:lnTo>
                    <a:pt x="16" y="15"/>
                  </a:lnTo>
                  <a:lnTo>
                    <a:pt x="16" y="17"/>
                  </a:lnTo>
                  <a:lnTo>
                    <a:pt x="13" y="18"/>
                  </a:lnTo>
                  <a:lnTo>
                    <a:pt x="11" y="20"/>
                  </a:lnTo>
                  <a:lnTo>
                    <a:pt x="5" y="20"/>
                  </a:lnTo>
                  <a:lnTo>
                    <a:pt x="2" y="20"/>
                  </a:lnTo>
                  <a:lnTo>
                    <a:pt x="1" y="18"/>
                  </a:lnTo>
                  <a:lnTo>
                    <a:pt x="0" y="17"/>
                  </a:lnTo>
                  <a:lnTo>
                    <a:pt x="0" y="15"/>
                  </a:lnTo>
                  <a:lnTo>
                    <a:pt x="0" y="4"/>
                  </a:lnTo>
                  <a:lnTo>
                    <a:pt x="0" y="2"/>
                  </a:lnTo>
                  <a:lnTo>
                    <a:pt x="1" y="1"/>
                  </a:lnTo>
                  <a:lnTo>
                    <a:pt x="2" y="1"/>
                  </a:lnTo>
                  <a:lnTo>
                    <a:pt x="5"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2" name="Freeform 30"/>
            <p:cNvSpPr>
              <a:spLocks/>
            </p:cNvSpPr>
            <p:nvPr/>
          </p:nvSpPr>
          <p:spPr bwMode="auto">
            <a:xfrm>
              <a:off x="2396" y="2611"/>
              <a:ext cx="17" cy="21"/>
            </a:xfrm>
            <a:custGeom>
              <a:avLst/>
              <a:gdLst>
                <a:gd name="T0" fmla="*/ 5 w 17"/>
                <a:gd name="T1" fmla="*/ 0 h 21"/>
                <a:gd name="T2" fmla="*/ 13 w 17"/>
                <a:gd name="T3" fmla="*/ 0 h 21"/>
                <a:gd name="T4" fmla="*/ 14 w 17"/>
                <a:gd name="T5" fmla="*/ 1 h 21"/>
                <a:gd name="T6" fmla="*/ 14 w 17"/>
                <a:gd name="T7" fmla="*/ 1 h 21"/>
                <a:gd name="T8" fmla="*/ 16 w 17"/>
                <a:gd name="T9" fmla="*/ 2 h 21"/>
                <a:gd name="T10" fmla="*/ 16 w 17"/>
                <a:gd name="T11" fmla="*/ 4 h 21"/>
                <a:gd name="T12" fmla="*/ 16 w 17"/>
                <a:gd name="T13" fmla="*/ 15 h 21"/>
                <a:gd name="T14" fmla="*/ 16 w 17"/>
                <a:gd name="T15" fmla="*/ 17 h 21"/>
                <a:gd name="T16" fmla="*/ 14 w 17"/>
                <a:gd name="T17" fmla="*/ 18 h 21"/>
                <a:gd name="T18" fmla="*/ 14 w 17"/>
                <a:gd name="T19" fmla="*/ 20 h 21"/>
                <a:gd name="T20" fmla="*/ 13 w 17"/>
                <a:gd name="T21" fmla="*/ 20 h 21"/>
                <a:gd name="T22" fmla="*/ 5 w 17"/>
                <a:gd name="T23" fmla="*/ 20 h 21"/>
                <a:gd name="T24" fmla="*/ 4 w 17"/>
                <a:gd name="T25" fmla="*/ 20 h 21"/>
                <a:gd name="T26" fmla="*/ 2 w 17"/>
                <a:gd name="T27" fmla="*/ 18 h 21"/>
                <a:gd name="T28" fmla="*/ 0 w 17"/>
                <a:gd name="T29" fmla="*/ 17 h 21"/>
                <a:gd name="T30" fmla="*/ 0 w 17"/>
                <a:gd name="T31" fmla="*/ 15 h 21"/>
                <a:gd name="T32" fmla="*/ 0 w 17"/>
                <a:gd name="T33" fmla="*/ 4 h 21"/>
                <a:gd name="T34" fmla="*/ 0 w 17"/>
                <a:gd name="T35" fmla="*/ 2 h 21"/>
                <a:gd name="T36" fmla="*/ 2 w 17"/>
                <a:gd name="T37" fmla="*/ 1 h 21"/>
                <a:gd name="T38" fmla="*/ 4 w 17"/>
                <a:gd name="T39" fmla="*/ 1 h 21"/>
                <a:gd name="T40" fmla="*/ 5 w 17"/>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1">
                  <a:moveTo>
                    <a:pt x="5" y="0"/>
                  </a:moveTo>
                  <a:lnTo>
                    <a:pt x="13" y="0"/>
                  </a:lnTo>
                  <a:lnTo>
                    <a:pt x="14" y="1"/>
                  </a:lnTo>
                  <a:lnTo>
                    <a:pt x="14" y="1"/>
                  </a:lnTo>
                  <a:lnTo>
                    <a:pt x="16" y="2"/>
                  </a:lnTo>
                  <a:lnTo>
                    <a:pt x="16" y="4"/>
                  </a:lnTo>
                  <a:lnTo>
                    <a:pt x="16" y="15"/>
                  </a:lnTo>
                  <a:lnTo>
                    <a:pt x="16" y="17"/>
                  </a:lnTo>
                  <a:lnTo>
                    <a:pt x="14" y="18"/>
                  </a:lnTo>
                  <a:lnTo>
                    <a:pt x="14" y="20"/>
                  </a:lnTo>
                  <a:lnTo>
                    <a:pt x="13" y="20"/>
                  </a:lnTo>
                  <a:lnTo>
                    <a:pt x="5" y="20"/>
                  </a:lnTo>
                  <a:lnTo>
                    <a:pt x="4" y="20"/>
                  </a:lnTo>
                  <a:lnTo>
                    <a:pt x="2" y="18"/>
                  </a:lnTo>
                  <a:lnTo>
                    <a:pt x="0" y="17"/>
                  </a:lnTo>
                  <a:lnTo>
                    <a:pt x="0" y="15"/>
                  </a:lnTo>
                  <a:lnTo>
                    <a:pt x="0" y="4"/>
                  </a:lnTo>
                  <a:lnTo>
                    <a:pt x="0" y="2"/>
                  </a:lnTo>
                  <a:lnTo>
                    <a:pt x="2" y="1"/>
                  </a:lnTo>
                  <a:lnTo>
                    <a:pt x="4" y="1"/>
                  </a:lnTo>
                  <a:lnTo>
                    <a:pt x="5"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3" name="Freeform 31"/>
            <p:cNvSpPr>
              <a:spLocks/>
            </p:cNvSpPr>
            <p:nvPr/>
          </p:nvSpPr>
          <p:spPr bwMode="auto">
            <a:xfrm>
              <a:off x="2441" y="2611"/>
              <a:ext cx="17" cy="21"/>
            </a:xfrm>
            <a:custGeom>
              <a:avLst/>
              <a:gdLst>
                <a:gd name="T0" fmla="*/ 7 w 17"/>
                <a:gd name="T1" fmla="*/ 0 h 21"/>
                <a:gd name="T2" fmla="*/ 13 w 17"/>
                <a:gd name="T3" fmla="*/ 0 h 21"/>
                <a:gd name="T4" fmla="*/ 14 w 17"/>
                <a:gd name="T5" fmla="*/ 1 h 21"/>
                <a:gd name="T6" fmla="*/ 14 w 17"/>
                <a:gd name="T7" fmla="*/ 1 h 21"/>
                <a:gd name="T8" fmla="*/ 16 w 17"/>
                <a:gd name="T9" fmla="*/ 2 h 21"/>
                <a:gd name="T10" fmla="*/ 16 w 17"/>
                <a:gd name="T11" fmla="*/ 4 h 21"/>
                <a:gd name="T12" fmla="*/ 16 w 17"/>
                <a:gd name="T13" fmla="*/ 15 h 21"/>
                <a:gd name="T14" fmla="*/ 16 w 17"/>
                <a:gd name="T15" fmla="*/ 17 h 21"/>
                <a:gd name="T16" fmla="*/ 14 w 17"/>
                <a:gd name="T17" fmla="*/ 18 h 21"/>
                <a:gd name="T18" fmla="*/ 14 w 17"/>
                <a:gd name="T19" fmla="*/ 20 h 21"/>
                <a:gd name="T20" fmla="*/ 13 w 17"/>
                <a:gd name="T21" fmla="*/ 20 h 21"/>
                <a:gd name="T22" fmla="*/ 7 w 17"/>
                <a:gd name="T23" fmla="*/ 20 h 21"/>
                <a:gd name="T24" fmla="*/ 5 w 17"/>
                <a:gd name="T25" fmla="*/ 20 h 21"/>
                <a:gd name="T26" fmla="*/ 1 w 17"/>
                <a:gd name="T27" fmla="*/ 18 h 21"/>
                <a:gd name="T28" fmla="*/ 0 w 17"/>
                <a:gd name="T29" fmla="*/ 17 h 21"/>
                <a:gd name="T30" fmla="*/ 0 w 17"/>
                <a:gd name="T31" fmla="*/ 15 h 21"/>
                <a:gd name="T32" fmla="*/ 0 w 17"/>
                <a:gd name="T33" fmla="*/ 4 h 21"/>
                <a:gd name="T34" fmla="*/ 0 w 17"/>
                <a:gd name="T35" fmla="*/ 2 h 21"/>
                <a:gd name="T36" fmla="*/ 1 w 17"/>
                <a:gd name="T37" fmla="*/ 1 h 21"/>
                <a:gd name="T38" fmla="*/ 5 w 17"/>
                <a:gd name="T39" fmla="*/ 1 h 21"/>
                <a:gd name="T40" fmla="*/ 7 w 17"/>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1">
                  <a:moveTo>
                    <a:pt x="7" y="0"/>
                  </a:moveTo>
                  <a:lnTo>
                    <a:pt x="13" y="0"/>
                  </a:lnTo>
                  <a:lnTo>
                    <a:pt x="14" y="1"/>
                  </a:lnTo>
                  <a:lnTo>
                    <a:pt x="14" y="1"/>
                  </a:lnTo>
                  <a:lnTo>
                    <a:pt x="16" y="2"/>
                  </a:lnTo>
                  <a:lnTo>
                    <a:pt x="16" y="4"/>
                  </a:lnTo>
                  <a:lnTo>
                    <a:pt x="16" y="15"/>
                  </a:lnTo>
                  <a:lnTo>
                    <a:pt x="16" y="17"/>
                  </a:lnTo>
                  <a:lnTo>
                    <a:pt x="14" y="18"/>
                  </a:lnTo>
                  <a:lnTo>
                    <a:pt x="14" y="20"/>
                  </a:lnTo>
                  <a:lnTo>
                    <a:pt x="13" y="20"/>
                  </a:lnTo>
                  <a:lnTo>
                    <a:pt x="7" y="20"/>
                  </a:lnTo>
                  <a:lnTo>
                    <a:pt x="5" y="20"/>
                  </a:lnTo>
                  <a:lnTo>
                    <a:pt x="1" y="18"/>
                  </a:lnTo>
                  <a:lnTo>
                    <a:pt x="0" y="17"/>
                  </a:lnTo>
                  <a:lnTo>
                    <a:pt x="0" y="15"/>
                  </a:lnTo>
                  <a:lnTo>
                    <a:pt x="0" y="4"/>
                  </a:lnTo>
                  <a:lnTo>
                    <a:pt x="0" y="2"/>
                  </a:lnTo>
                  <a:lnTo>
                    <a:pt x="1" y="1"/>
                  </a:lnTo>
                  <a:lnTo>
                    <a:pt x="5" y="1"/>
                  </a:lnTo>
                  <a:lnTo>
                    <a:pt x="7"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4" name="Freeform 32"/>
            <p:cNvSpPr>
              <a:spLocks/>
            </p:cNvSpPr>
            <p:nvPr/>
          </p:nvSpPr>
          <p:spPr bwMode="auto">
            <a:xfrm>
              <a:off x="2486" y="2611"/>
              <a:ext cx="17" cy="21"/>
            </a:xfrm>
            <a:custGeom>
              <a:avLst/>
              <a:gdLst>
                <a:gd name="T0" fmla="*/ 6 w 17"/>
                <a:gd name="T1" fmla="*/ 0 h 21"/>
                <a:gd name="T2" fmla="*/ 11 w 17"/>
                <a:gd name="T3" fmla="*/ 0 h 21"/>
                <a:gd name="T4" fmla="*/ 12 w 17"/>
                <a:gd name="T5" fmla="*/ 1 h 21"/>
                <a:gd name="T6" fmla="*/ 16 w 17"/>
                <a:gd name="T7" fmla="*/ 1 h 21"/>
                <a:gd name="T8" fmla="*/ 16 w 17"/>
                <a:gd name="T9" fmla="*/ 2 h 21"/>
                <a:gd name="T10" fmla="*/ 16 w 17"/>
                <a:gd name="T11" fmla="*/ 4 h 21"/>
                <a:gd name="T12" fmla="*/ 16 w 17"/>
                <a:gd name="T13" fmla="*/ 15 h 21"/>
                <a:gd name="T14" fmla="*/ 16 w 17"/>
                <a:gd name="T15" fmla="*/ 17 h 21"/>
                <a:gd name="T16" fmla="*/ 16 w 17"/>
                <a:gd name="T17" fmla="*/ 18 h 21"/>
                <a:gd name="T18" fmla="*/ 12 w 17"/>
                <a:gd name="T19" fmla="*/ 20 h 21"/>
                <a:gd name="T20" fmla="*/ 11 w 17"/>
                <a:gd name="T21" fmla="*/ 20 h 21"/>
                <a:gd name="T22" fmla="*/ 6 w 17"/>
                <a:gd name="T23" fmla="*/ 20 h 21"/>
                <a:gd name="T24" fmla="*/ 3 w 17"/>
                <a:gd name="T25" fmla="*/ 20 h 21"/>
                <a:gd name="T26" fmla="*/ 0 w 17"/>
                <a:gd name="T27" fmla="*/ 18 h 21"/>
                <a:gd name="T28" fmla="*/ 0 w 17"/>
                <a:gd name="T29" fmla="*/ 17 h 21"/>
                <a:gd name="T30" fmla="*/ 0 w 17"/>
                <a:gd name="T31" fmla="*/ 15 h 21"/>
                <a:gd name="T32" fmla="*/ 0 w 17"/>
                <a:gd name="T33" fmla="*/ 4 h 21"/>
                <a:gd name="T34" fmla="*/ 0 w 17"/>
                <a:gd name="T35" fmla="*/ 2 h 21"/>
                <a:gd name="T36" fmla="*/ 0 w 17"/>
                <a:gd name="T37" fmla="*/ 1 h 21"/>
                <a:gd name="T38" fmla="*/ 3 w 17"/>
                <a:gd name="T39" fmla="*/ 1 h 21"/>
                <a:gd name="T40" fmla="*/ 6 w 17"/>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1">
                  <a:moveTo>
                    <a:pt x="6" y="0"/>
                  </a:moveTo>
                  <a:lnTo>
                    <a:pt x="11" y="0"/>
                  </a:lnTo>
                  <a:lnTo>
                    <a:pt x="12" y="1"/>
                  </a:lnTo>
                  <a:lnTo>
                    <a:pt x="16" y="1"/>
                  </a:lnTo>
                  <a:lnTo>
                    <a:pt x="16" y="2"/>
                  </a:lnTo>
                  <a:lnTo>
                    <a:pt x="16" y="4"/>
                  </a:lnTo>
                  <a:lnTo>
                    <a:pt x="16" y="15"/>
                  </a:lnTo>
                  <a:lnTo>
                    <a:pt x="16" y="17"/>
                  </a:lnTo>
                  <a:lnTo>
                    <a:pt x="16" y="18"/>
                  </a:lnTo>
                  <a:lnTo>
                    <a:pt x="12" y="20"/>
                  </a:lnTo>
                  <a:lnTo>
                    <a:pt x="11" y="20"/>
                  </a:lnTo>
                  <a:lnTo>
                    <a:pt x="6" y="20"/>
                  </a:lnTo>
                  <a:lnTo>
                    <a:pt x="3" y="20"/>
                  </a:lnTo>
                  <a:lnTo>
                    <a:pt x="0" y="18"/>
                  </a:lnTo>
                  <a:lnTo>
                    <a:pt x="0" y="17"/>
                  </a:lnTo>
                  <a:lnTo>
                    <a:pt x="0" y="15"/>
                  </a:lnTo>
                  <a:lnTo>
                    <a:pt x="0" y="4"/>
                  </a:lnTo>
                  <a:lnTo>
                    <a:pt x="0" y="2"/>
                  </a:lnTo>
                  <a:lnTo>
                    <a:pt x="0" y="1"/>
                  </a:lnTo>
                  <a:lnTo>
                    <a:pt x="3" y="1"/>
                  </a:lnTo>
                  <a:lnTo>
                    <a:pt x="6"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5" name="Freeform 33"/>
            <p:cNvSpPr>
              <a:spLocks/>
            </p:cNvSpPr>
            <p:nvPr/>
          </p:nvSpPr>
          <p:spPr bwMode="auto">
            <a:xfrm>
              <a:off x="2531" y="2611"/>
              <a:ext cx="17" cy="21"/>
            </a:xfrm>
            <a:custGeom>
              <a:avLst/>
              <a:gdLst>
                <a:gd name="T0" fmla="*/ 4 w 17"/>
                <a:gd name="T1" fmla="*/ 0 h 21"/>
                <a:gd name="T2" fmla="*/ 11 w 17"/>
                <a:gd name="T3" fmla="*/ 0 h 21"/>
                <a:gd name="T4" fmla="*/ 12 w 17"/>
                <a:gd name="T5" fmla="*/ 1 h 21"/>
                <a:gd name="T6" fmla="*/ 14 w 17"/>
                <a:gd name="T7" fmla="*/ 1 h 21"/>
                <a:gd name="T8" fmla="*/ 16 w 17"/>
                <a:gd name="T9" fmla="*/ 2 h 21"/>
                <a:gd name="T10" fmla="*/ 16 w 17"/>
                <a:gd name="T11" fmla="*/ 4 h 21"/>
                <a:gd name="T12" fmla="*/ 16 w 17"/>
                <a:gd name="T13" fmla="*/ 15 h 21"/>
                <a:gd name="T14" fmla="*/ 16 w 17"/>
                <a:gd name="T15" fmla="*/ 17 h 21"/>
                <a:gd name="T16" fmla="*/ 14 w 17"/>
                <a:gd name="T17" fmla="*/ 18 h 21"/>
                <a:gd name="T18" fmla="*/ 12 w 17"/>
                <a:gd name="T19" fmla="*/ 20 h 21"/>
                <a:gd name="T20" fmla="*/ 11 w 17"/>
                <a:gd name="T21" fmla="*/ 20 h 21"/>
                <a:gd name="T22" fmla="*/ 4 w 17"/>
                <a:gd name="T23" fmla="*/ 20 h 21"/>
                <a:gd name="T24" fmla="*/ 3 w 17"/>
                <a:gd name="T25" fmla="*/ 20 h 21"/>
                <a:gd name="T26" fmla="*/ 1 w 17"/>
                <a:gd name="T27" fmla="*/ 18 h 21"/>
                <a:gd name="T28" fmla="*/ 0 w 17"/>
                <a:gd name="T29" fmla="*/ 17 h 21"/>
                <a:gd name="T30" fmla="*/ 0 w 17"/>
                <a:gd name="T31" fmla="*/ 15 h 21"/>
                <a:gd name="T32" fmla="*/ 0 w 17"/>
                <a:gd name="T33" fmla="*/ 4 h 21"/>
                <a:gd name="T34" fmla="*/ 0 w 17"/>
                <a:gd name="T35" fmla="*/ 2 h 21"/>
                <a:gd name="T36" fmla="*/ 1 w 17"/>
                <a:gd name="T37" fmla="*/ 1 h 21"/>
                <a:gd name="T38" fmla="*/ 3 w 17"/>
                <a:gd name="T39" fmla="*/ 1 h 21"/>
                <a:gd name="T40" fmla="*/ 4 w 17"/>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1">
                  <a:moveTo>
                    <a:pt x="4" y="0"/>
                  </a:moveTo>
                  <a:lnTo>
                    <a:pt x="11" y="0"/>
                  </a:lnTo>
                  <a:lnTo>
                    <a:pt x="12" y="1"/>
                  </a:lnTo>
                  <a:lnTo>
                    <a:pt x="14" y="1"/>
                  </a:lnTo>
                  <a:lnTo>
                    <a:pt x="16" y="2"/>
                  </a:lnTo>
                  <a:lnTo>
                    <a:pt x="16" y="4"/>
                  </a:lnTo>
                  <a:lnTo>
                    <a:pt x="16" y="15"/>
                  </a:lnTo>
                  <a:lnTo>
                    <a:pt x="16" y="17"/>
                  </a:lnTo>
                  <a:lnTo>
                    <a:pt x="14" y="18"/>
                  </a:lnTo>
                  <a:lnTo>
                    <a:pt x="12" y="20"/>
                  </a:lnTo>
                  <a:lnTo>
                    <a:pt x="11" y="20"/>
                  </a:lnTo>
                  <a:lnTo>
                    <a:pt x="4" y="20"/>
                  </a:lnTo>
                  <a:lnTo>
                    <a:pt x="3" y="20"/>
                  </a:lnTo>
                  <a:lnTo>
                    <a:pt x="1" y="18"/>
                  </a:lnTo>
                  <a:lnTo>
                    <a:pt x="0" y="17"/>
                  </a:lnTo>
                  <a:lnTo>
                    <a:pt x="0" y="15"/>
                  </a:lnTo>
                  <a:lnTo>
                    <a:pt x="0" y="4"/>
                  </a:lnTo>
                  <a:lnTo>
                    <a:pt x="0" y="2"/>
                  </a:lnTo>
                  <a:lnTo>
                    <a:pt x="1" y="1"/>
                  </a:lnTo>
                  <a:lnTo>
                    <a:pt x="3" y="1"/>
                  </a:lnTo>
                  <a:lnTo>
                    <a:pt x="4"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6" name="Freeform 34"/>
            <p:cNvSpPr>
              <a:spLocks/>
            </p:cNvSpPr>
            <p:nvPr/>
          </p:nvSpPr>
          <p:spPr bwMode="auto">
            <a:xfrm>
              <a:off x="2199" y="2654"/>
              <a:ext cx="18" cy="405"/>
            </a:xfrm>
            <a:custGeom>
              <a:avLst/>
              <a:gdLst>
                <a:gd name="T0" fmla="*/ 5 w 18"/>
                <a:gd name="T1" fmla="*/ 0 h 405"/>
                <a:gd name="T2" fmla="*/ 12 w 18"/>
                <a:gd name="T3" fmla="*/ 0 h 405"/>
                <a:gd name="T4" fmla="*/ 15 w 18"/>
                <a:gd name="T5" fmla="*/ 0 h 405"/>
                <a:gd name="T6" fmla="*/ 15 w 18"/>
                <a:gd name="T7" fmla="*/ 2 h 405"/>
                <a:gd name="T8" fmla="*/ 17 w 18"/>
                <a:gd name="T9" fmla="*/ 5 h 405"/>
                <a:gd name="T10" fmla="*/ 17 w 18"/>
                <a:gd name="T11" fmla="*/ 9 h 405"/>
                <a:gd name="T12" fmla="*/ 17 w 18"/>
                <a:gd name="T13" fmla="*/ 394 h 405"/>
                <a:gd name="T14" fmla="*/ 17 w 18"/>
                <a:gd name="T15" fmla="*/ 398 h 405"/>
                <a:gd name="T16" fmla="*/ 15 w 18"/>
                <a:gd name="T17" fmla="*/ 401 h 405"/>
                <a:gd name="T18" fmla="*/ 15 w 18"/>
                <a:gd name="T19" fmla="*/ 403 h 405"/>
                <a:gd name="T20" fmla="*/ 12 w 18"/>
                <a:gd name="T21" fmla="*/ 404 h 405"/>
                <a:gd name="T22" fmla="*/ 5 w 18"/>
                <a:gd name="T23" fmla="*/ 404 h 405"/>
                <a:gd name="T24" fmla="*/ 3 w 18"/>
                <a:gd name="T25" fmla="*/ 403 h 405"/>
                <a:gd name="T26" fmla="*/ 1 w 18"/>
                <a:gd name="T27" fmla="*/ 401 h 405"/>
                <a:gd name="T28" fmla="*/ 0 w 18"/>
                <a:gd name="T29" fmla="*/ 398 h 405"/>
                <a:gd name="T30" fmla="*/ 0 w 18"/>
                <a:gd name="T31" fmla="*/ 394 h 405"/>
                <a:gd name="T32" fmla="*/ 0 w 18"/>
                <a:gd name="T33" fmla="*/ 9 h 405"/>
                <a:gd name="T34" fmla="*/ 0 w 18"/>
                <a:gd name="T35" fmla="*/ 5 h 405"/>
                <a:gd name="T36" fmla="*/ 1 w 18"/>
                <a:gd name="T37" fmla="*/ 2 h 405"/>
                <a:gd name="T38" fmla="*/ 3 w 18"/>
                <a:gd name="T39" fmla="*/ 0 h 405"/>
                <a:gd name="T40" fmla="*/ 5 w 18"/>
                <a:gd name="T4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405">
                  <a:moveTo>
                    <a:pt x="5" y="0"/>
                  </a:moveTo>
                  <a:lnTo>
                    <a:pt x="12" y="0"/>
                  </a:lnTo>
                  <a:lnTo>
                    <a:pt x="15" y="0"/>
                  </a:lnTo>
                  <a:lnTo>
                    <a:pt x="15" y="2"/>
                  </a:lnTo>
                  <a:lnTo>
                    <a:pt x="17" y="5"/>
                  </a:lnTo>
                  <a:lnTo>
                    <a:pt x="17" y="9"/>
                  </a:lnTo>
                  <a:lnTo>
                    <a:pt x="17" y="394"/>
                  </a:lnTo>
                  <a:lnTo>
                    <a:pt x="17" y="398"/>
                  </a:lnTo>
                  <a:lnTo>
                    <a:pt x="15" y="401"/>
                  </a:lnTo>
                  <a:lnTo>
                    <a:pt x="15" y="403"/>
                  </a:lnTo>
                  <a:lnTo>
                    <a:pt x="12" y="404"/>
                  </a:lnTo>
                  <a:lnTo>
                    <a:pt x="5" y="404"/>
                  </a:lnTo>
                  <a:lnTo>
                    <a:pt x="3" y="403"/>
                  </a:lnTo>
                  <a:lnTo>
                    <a:pt x="1" y="401"/>
                  </a:lnTo>
                  <a:lnTo>
                    <a:pt x="0" y="398"/>
                  </a:lnTo>
                  <a:lnTo>
                    <a:pt x="0" y="394"/>
                  </a:lnTo>
                  <a:lnTo>
                    <a:pt x="0" y="9"/>
                  </a:lnTo>
                  <a:lnTo>
                    <a:pt x="0" y="5"/>
                  </a:lnTo>
                  <a:lnTo>
                    <a:pt x="1" y="2"/>
                  </a:lnTo>
                  <a:lnTo>
                    <a:pt x="3" y="0"/>
                  </a:lnTo>
                  <a:lnTo>
                    <a:pt x="5"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7" name="Freeform 35"/>
            <p:cNvSpPr>
              <a:spLocks/>
            </p:cNvSpPr>
            <p:nvPr/>
          </p:nvSpPr>
          <p:spPr bwMode="auto">
            <a:xfrm>
              <a:off x="2296" y="2654"/>
              <a:ext cx="20" cy="405"/>
            </a:xfrm>
            <a:custGeom>
              <a:avLst/>
              <a:gdLst>
                <a:gd name="T0" fmla="*/ 5 w 20"/>
                <a:gd name="T1" fmla="*/ 0 h 405"/>
                <a:gd name="T2" fmla="*/ 12 w 20"/>
                <a:gd name="T3" fmla="*/ 0 h 405"/>
                <a:gd name="T4" fmla="*/ 15 w 20"/>
                <a:gd name="T5" fmla="*/ 0 h 405"/>
                <a:gd name="T6" fmla="*/ 16 w 20"/>
                <a:gd name="T7" fmla="*/ 2 h 405"/>
                <a:gd name="T8" fmla="*/ 18 w 20"/>
                <a:gd name="T9" fmla="*/ 5 h 405"/>
                <a:gd name="T10" fmla="*/ 19 w 20"/>
                <a:gd name="T11" fmla="*/ 9 h 405"/>
                <a:gd name="T12" fmla="*/ 19 w 20"/>
                <a:gd name="T13" fmla="*/ 394 h 405"/>
                <a:gd name="T14" fmla="*/ 18 w 20"/>
                <a:gd name="T15" fmla="*/ 398 h 405"/>
                <a:gd name="T16" fmla="*/ 16 w 20"/>
                <a:gd name="T17" fmla="*/ 401 h 405"/>
                <a:gd name="T18" fmla="*/ 15 w 20"/>
                <a:gd name="T19" fmla="*/ 403 h 405"/>
                <a:gd name="T20" fmla="*/ 12 w 20"/>
                <a:gd name="T21" fmla="*/ 404 h 405"/>
                <a:gd name="T22" fmla="*/ 5 w 20"/>
                <a:gd name="T23" fmla="*/ 404 h 405"/>
                <a:gd name="T24" fmla="*/ 3 w 20"/>
                <a:gd name="T25" fmla="*/ 403 h 405"/>
                <a:gd name="T26" fmla="*/ 1 w 20"/>
                <a:gd name="T27" fmla="*/ 401 h 405"/>
                <a:gd name="T28" fmla="*/ 0 w 20"/>
                <a:gd name="T29" fmla="*/ 398 h 405"/>
                <a:gd name="T30" fmla="*/ 0 w 20"/>
                <a:gd name="T31" fmla="*/ 394 h 405"/>
                <a:gd name="T32" fmla="*/ 0 w 20"/>
                <a:gd name="T33" fmla="*/ 9 h 405"/>
                <a:gd name="T34" fmla="*/ 0 w 20"/>
                <a:gd name="T35" fmla="*/ 5 h 405"/>
                <a:gd name="T36" fmla="*/ 1 w 20"/>
                <a:gd name="T37" fmla="*/ 2 h 405"/>
                <a:gd name="T38" fmla="*/ 3 w 20"/>
                <a:gd name="T39" fmla="*/ 0 h 405"/>
                <a:gd name="T40" fmla="*/ 5 w 20"/>
                <a:gd name="T4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405">
                  <a:moveTo>
                    <a:pt x="5" y="0"/>
                  </a:moveTo>
                  <a:lnTo>
                    <a:pt x="12" y="0"/>
                  </a:lnTo>
                  <a:lnTo>
                    <a:pt x="15" y="0"/>
                  </a:lnTo>
                  <a:lnTo>
                    <a:pt x="16" y="2"/>
                  </a:lnTo>
                  <a:lnTo>
                    <a:pt x="18" y="5"/>
                  </a:lnTo>
                  <a:lnTo>
                    <a:pt x="19" y="9"/>
                  </a:lnTo>
                  <a:lnTo>
                    <a:pt x="19" y="394"/>
                  </a:lnTo>
                  <a:lnTo>
                    <a:pt x="18" y="398"/>
                  </a:lnTo>
                  <a:lnTo>
                    <a:pt x="16" y="401"/>
                  </a:lnTo>
                  <a:lnTo>
                    <a:pt x="15" y="403"/>
                  </a:lnTo>
                  <a:lnTo>
                    <a:pt x="12" y="404"/>
                  </a:lnTo>
                  <a:lnTo>
                    <a:pt x="5" y="404"/>
                  </a:lnTo>
                  <a:lnTo>
                    <a:pt x="3" y="403"/>
                  </a:lnTo>
                  <a:lnTo>
                    <a:pt x="1" y="401"/>
                  </a:lnTo>
                  <a:lnTo>
                    <a:pt x="0" y="398"/>
                  </a:lnTo>
                  <a:lnTo>
                    <a:pt x="0" y="394"/>
                  </a:lnTo>
                  <a:lnTo>
                    <a:pt x="0" y="9"/>
                  </a:lnTo>
                  <a:lnTo>
                    <a:pt x="0" y="5"/>
                  </a:lnTo>
                  <a:lnTo>
                    <a:pt x="1" y="2"/>
                  </a:lnTo>
                  <a:lnTo>
                    <a:pt x="3" y="0"/>
                  </a:lnTo>
                  <a:lnTo>
                    <a:pt x="5"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8" name="Freeform 36"/>
            <p:cNvSpPr>
              <a:spLocks/>
            </p:cNvSpPr>
            <p:nvPr/>
          </p:nvSpPr>
          <p:spPr bwMode="auto">
            <a:xfrm>
              <a:off x="2385" y="2654"/>
              <a:ext cx="20" cy="405"/>
            </a:xfrm>
            <a:custGeom>
              <a:avLst/>
              <a:gdLst>
                <a:gd name="T0" fmla="*/ 5 w 20"/>
                <a:gd name="T1" fmla="*/ 0 h 405"/>
                <a:gd name="T2" fmla="*/ 13 w 20"/>
                <a:gd name="T3" fmla="*/ 0 h 405"/>
                <a:gd name="T4" fmla="*/ 15 w 20"/>
                <a:gd name="T5" fmla="*/ 0 h 405"/>
                <a:gd name="T6" fmla="*/ 17 w 20"/>
                <a:gd name="T7" fmla="*/ 2 h 405"/>
                <a:gd name="T8" fmla="*/ 18 w 20"/>
                <a:gd name="T9" fmla="*/ 5 h 405"/>
                <a:gd name="T10" fmla="*/ 19 w 20"/>
                <a:gd name="T11" fmla="*/ 9 h 405"/>
                <a:gd name="T12" fmla="*/ 19 w 20"/>
                <a:gd name="T13" fmla="*/ 394 h 405"/>
                <a:gd name="T14" fmla="*/ 18 w 20"/>
                <a:gd name="T15" fmla="*/ 398 h 405"/>
                <a:gd name="T16" fmla="*/ 17 w 20"/>
                <a:gd name="T17" fmla="*/ 401 h 405"/>
                <a:gd name="T18" fmla="*/ 15 w 20"/>
                <a:gd name="T19" fmla="*/ 403 h 405"/>
                <a:gd name="T20" fmla="*/ 13 w 20"/>
                <a:gd name="T21" fmla="*/ 404 h 405"/>
                <a:gd name="T22" fmla="*/ 5 w 20"/>
                <a:gd name="T23" fmla="*/ 404 h 405"/>
                <a:gd name="T24" fmla="*/ 4 w 20"/>
                <a:gd name="T25" fmla="*/ 403 h 405"/>
                <a:gd name="T26" fmla="*/ 1 w 20"/>
                <a:gd name="T27" fmla="*/ 401 h 405"/>
                <a:gd name="T28" fmla="*/ 0 w 20"/>
                <a:gd name="T29" fmla="*/ 398 h 405"/>
                <a:gd name="T30" fmla="*/ 0 w 20"/>
                <a:gd name="T31" fmla="*/ 394 h 405"/>
                <a:gd name="T32" fmla="*/ 0 w 20"/>
                <a:gd name="T33" fmla="*/ 9 h 405"/>
                <a:gd name="T34" fmla="*/ 0 w 20"/>
                <a:gd name="T35" fmla="*/ 5 h 405"/>
                <a:gd name="T36" fmla="*/ 1 w 20"/>
                <a:gd name="T37" fmla="*/ 2 h 405"/>
                <a:gd name="T38" fmla="*/ 4 w 20"/>
                <a:gd name="T39" fmla="*/ 0 h 405"/>
                <a:gd name="T40" fmla="*/ 5 w 20"/>
                <a:gd name="T4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405">
                  <a:moveTo>
                    <a:pt x="5" y="0"/>
                  </a:moveTo>
                  <a:lnTo>
                    <a:pt x="13" y="0"/>
                  </a:lnTo>
                  <a:lnTo>
                    <a:pt x="15" y="0"/>
                  </a:lnTo>
                  <a:lnTo>
                    <a:pt x="17" y="2"/>
                  </a:lnTo>
                  <a:lnTo>
                    <a:pt x="18" y="5"/>
                  </a:lnTo>
                  <a:lnTo>
                    <a:pt x="19" y="9"/>
                  </a:lnTo>
                  <a:lnTo>
                    <a:pt x="19" y="394"/>
                  </a:lnTo>
                  <a:lnTo>
                    <a:pt x="18" y="398"/>
                  </a:lnTo>
                  <a:lnTo>
                    <a:pt x="17" y="401"/>
                  </a:lnTo>
                  <a:lnTo>
                    <a:pt x="15" y="403"/>
                  </a:lnTo>
                  <a:lnTo>
                    <a:pt x="13" y="404"/>
                  </a:lnTo>
                  <a:lnTo>
                    <a:pt x="5" y="404"/>
                  </a:lnTo>
                  <a:lnTo>
                    <a:pt x="4" y="403"/>
                  </a:lnTo>
                  <a:lnTo>
                    <a:pt x="1" y="401"/>
                  </a:lnTo>
                  <a:lnTo>
                    <a:pt x="0" y="398"/>
                  </a:lnTo>
                  <a:lnTo>
                    <a:pt x="0" y="394"/>
                  </a:lnTo>
                  <a:lnTo>
                    <a:pt x="0" y="9"/>
                  </a:lnTo>
                  <a:lnTo>
                    <a:pt x="0" y="5"/>
                  </a:lnTo>
                  <a:lnTo>
                    <a:pt x="1" y="2"/>
                  </a:lnTo>
                  <a:lnTo>
                    <a:pt x="4" y="0"/>
                  </a:lnTo>
                  <a:lnTo>
                    <a:pt x="5"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9" name="Freeform 37"/>
            <p:cNvSpPr>
              <a:spLocks/>
            </p:cNvSpPr>
            <p:nvPr/>
          </p:nvSpPr>
          <p:spPr bwMode="auto">
            <a:xfrm>
              <a:off x="2483" y="2654"/>
              <a:ext cx="20" cy="405"/>
            </a:xfrm>
            <a:custGeom>
              <a:avLst/>
              <a:gdLst>
                <a:gd name="T0" fmla="*/ 5 w 20"/>
                <a:gd name="T1" fmla="*/ 0 h 405"/>
                <a:gd name="T2" fmla="*/ 13 w 20"/>
                <a:gd name="T3" fmla="*/ 0 h 405"/>
                <a:gd name="T4" fmla="*/ 15 w 20"/>
                <a:gd name="T5" fmla="*/ 0 h 405"/>
                <a:gd name="T6" fmla="*/ 17 w 20"/>
                <a:gd name="T7" fmla="*/ 2 h 405"/>
                <a:gd name="T8" fmla="*/ 18 w 20"/>
                <a:gd name="T9" fmla="*/ 5 h 405"/>
                <a:gd name="T10" fmla="*/ 19 w 20"/>
                <a:gd name="T11" fmla="*/ 9 h 405"/>
                <a:gd name="T12" fmla="*/ 19 w 20"/>
                <a:gd name="T13" fmla="*/ 394 h 405"/>
                <a:gd name="T14" fmla="*/ 18 w 20"/>
                <a:gd name="T15" fmla="*/ 398 h 405"/>
                <a:gd name="T16" fmla="*/ 17 w 20"/>
                <a:gd name="T17" fmla="*/ 401 h 405"/>
                <a:gd name="T18" fmla="*/ 15 w 20"/>
                <a:gd name="T19" fmla="*/ 403 h 405"/>
                <a:gd name="T20" fmla="*/ 13 w 20"/>
                <a:gd name="T21" fmla="*/ 404 h 405"/>
                <a:gd name="T22" fmla="*/ 5 w 20"/>
                <a:gd name="T23" fmla="*/ 404 h 405"/>
                <a:gd name="T24" fmla="*/ 3 w 20"/>
                <a:gd name="T25" fmla="*/ 403 h 405"/>
                <a:gd name="T26" fmla="*/ 1 w 20"/>
                <a:gd name="T27" fmla="*/ 401 h 405"/>
                <a:gd name="T28" fmla="*/ 1 w 20"/>
                <a:gd name="T29" fmla="*/ 398 h 405"/>
                <a:gd name="T30" fmla="*/ 0 w 20"/>
                <a:gd name="T31" fmla="*/ 394 h 405"/>
                <a:gd name="T32" fmla="*/ 0 w 20"/>
                <a:gd name="T33" fmla="*/ 9 h 405"/>
                <a:gd name="T34" fmla="*/ 1 w 20"/>
                <a:gd name="T35" fmla="*/ 5 h 405"/>
                <a:gd name="T36" fmla="*/ 1 w 20"/>
                <a:gd name="T37" fmla="*/ 2 h 405"/>
                <a:gd name="T38" fmla="*/ 3 w 20"/>
                <a:gd name="T39" fmla="*/ 0 h 405"/>
                <a:gd name="T40" fmla="*/ 5 w 20"/>
                <a:gd name="T4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405">
                  <a:moveTo>
                    <a:pt x="5" y="0"/>
                  </a:moveTo>
                  <a:lnTo>
                    <a:pt x="13" y="0"/>
                  </a:lnTo>
                  <a:lnTo>
                    <a:pt x="15" y="0"/>
                  </a:lnTo>
                  <a:lnTo>
                    <a:pt x="17" y="2"/>
                  </a:lnTo>
                  <a:lnTo>
                    <a:pt x="18" y="5"/>
                  </a:lnTo>
                  <a:lnTo>
                    <a:pt x="19" y="9"/>
                  </a:lnTo>
                  <a:lnTo>
                    <a:pt x="19" y="394"/>
                  </a:lnTo>
                  <a:lnTo>
                    <a:pt x="18" y="398"/>
                  </a:lnTo>
                  <a:lnTo>
                    <a:pt x="17" y="401"/>
                  </a:lnTo>
                  <a:lnTo>
                    <a:pt x="15" y="403"/>
                  </a:lnTo>
                  <a:lnTo>
                    <a:pt x="13" y="404"/>
                  </a:lnTo>
                  <a:lnTo>
                    <a:pt x="5" y="404"/>
                  </a:lnTo>
                  <a:lnTo>
                    <a:pt x="3" y="403"/>
                  </a:lnTo>
                  <a:lnTo>
                    <a:pt x="1" y="401"/>
                  </a:lnTo>
                  <a:lnTo>
                    <a:pt x="1" y="398"/>
                  </a:lnTo>
                  <a:lnTo>
                    <a:pt x="0" y="394"/>
                  </a:lnTo>
                  <a:lnTo>
                    <a:pt x="0" y="9"/>
                  </a:lnTo>
                  <a:lnTo>
                    <a:pt x="1" y="5"/>
                  </a:lnTo>
                  <a:lnTo>
                    <a:pt x="1" y="2"/>
                  </a:lnTo>
                  <a:lnTo>
                    <a:pt x="3" y="0"/>
                  </a:lnTo>
                  <a:lnTo>
                    <a:pt x="5" y="0"/>
                  </a:lnTo>
                </a:path>
              </a:pathLst>
            </a:custGeom>
            <a:solidFill>
              <a:srgbClr val="CCFF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grpSp>
      <p:grpSp>
        <p:nvGrpSpPr>
          <p:cNvPr id="40" name="Group 38"/>
          <p:cNvGrpSpPr>
            <a:grpSpLocks/>
          </p:cNvGrpSpPr>
          <p:nvPr/>
        </p:nvGrpSpPr>
        <p:grpSpPr bwMode="auto">
          <a:xfrm>
            <a:off x="4978400" y="2285673"/>
            <a:ext cx="609600" cy="812800"/>
            <a:chOff x="3024" y="1152"/>
            <a:chExt cx="288" cy="384"/>
          </a:xfrm>
        </p:grpSpPr>
        <p:sp>
          <p:nvSpPr>
            <p:cNvPr id="41" name="Freeform 39"/>
            <p:cNvSpPr>
              <a:spLocks/>
            </p:cNvSpPr>
            <p:nvPr/>
          </p:nvSpPr>
          <p:spPr bwMode="auto">
            <a:xfrm flipV="1">
              <a:off x="3168" y="1248"/>
              <a:ext cx="85" cy="63"/>
            </a:xfrm>
            <a:custGeom>
              <a:avLst/>
              <a:gdLst>
                <a:gd name="T0" fmla="*/ 0 w 77"/>
                <a:gd name="T1" fmla="*/ 35 h 35"/>
                <a:gd name="T2" fmla="*/ 19 w 77"/>
                <a:gd name="T3" fmla="*/ 16 h 35"/>
                <a:gd name="T4" fmla="*/ 24 w 77"/>
                <a:gd name="T5" fmla="*/ 11 h 35"/>
                <a:gd name="T6" fmla="*/ 28 w 77"/>
                <a:gd name="T7" fmla="*/ 10 h 35"/>
                <a:gd name="T8" fmla="*/ 32 w 77"/>
                <a:gd name="T9" fmla="*/ 8 h 35"/>
                <a:gd name="T10" fmla="*/ 37 w 77"/>
                <a:gd name="T11" fmla="*/ 4 h 35"/>
                <a:gd name="T12" fmla="*/ 41 w 77"/>
                <a:gd name="T13" fmla="*/ 3 h 35"/>
                <a:gd name="T14" fmla="*/ 45 w 77"/>
                <a:gd name="T15" fmla="*/ 1 h 35"/>
                <a:gd name="T16" fmla="*/ 49 w 77"/>
                <a:gd name="T17" fmla="*/ 0 h 35"/>
                <a:gd name="T18" fmla="*/ 55 w 77"/>
                <a:gd name="T19" fmla="*/ 0 h 35"/>
                <a:gd name="T20" fmla="*/ 59 w 77"/>
                <a:gd name="T21" fmla="*/ 0 h 35"/>
                <a:gd name="T22" fmla="*/ 62 w 77"/>
                <a:gd name="T23" fmla="*/ 0 h 35"/>
                <a:gd name="T24" fmla="*/ 66 w 77"/>
                <a:gd name="T25" fmla="*/ 1 h 35"/>
                <a:gd name="T26" fmla="*/ 68 w 77"/>
                <a:gd name="T27" fmla="*/ 3 h 35"/>
                <a:gd name="T28" fmla="*/ 72 w 77"/>
                <a:gd name="T29" fmla="*/ 6 h 35"/>
                <a:gd name="T30" fmla="*/ 75 w 77"/>
                <a:gd name="T31" fmla="*/ 10 h 35"/>
                <a:gd name="T32" fmla="*/ 76 w 77"/>
                <a:gd name="T33" fmla="*/ 12 h 35"/>
                <a:gd name="T34" fmla="*/ 77 w 77"/>
                <a:gd name="T35" fmla="*/ 18 h 35"/>
                <a:gd name="T36" fmla="*/ 76 w 77"/>
                <a:gd name="T37" fmla="*/ 24 h 35"/>
                <a:gd name="T38" fmla="*/ 75 w 77"/>
                <a:gd name="T39" fmla="*/ 27 h 35"/>
                <a:gd name="T40" fmla="*/ 72 w 77"/>
                <a:gd name="T41" fmla="*/ 30 h 35"/>
                <a:gd name="T42" fmla="*/ 67 w 77"/>
                <a:gd name="T43" fmla="*/ 32 h 35"/>
                <a:gd name="T44" fmla="*/ 62 w 77"/>
                <a:gd name="T45" fmla="*/ 34 h 35"/>
                <a:gd name="T46" fmla="*/ 55 w 77"/>
                <a:gd name="T47" fmla="*/ 34 h 35"/>
                <a:gd name="T48" fmla="*/ 49 w 77"/>
                <a:gd name="T49" fmla="*/ 31 h 35"/>
                <a:gd name="T50" fmla="*/ 41 w 77"/>
                <a:gd name="T51" fmla="*/ 29 h 35"/>
                <a:gd name="T52" fmla="*/ 35 w 77"/>
                <a:gd name="T53" fmla="*/ 29 h 35"/>
                <a:gd name="T54" fmla="*/ 26 w 77"/>
                <a:gd name="T55" fmla="*/ 29 h 35"/>
                <a:gd name="T56" fmla="*/ 16 w 77"/>
                <a:gd name="T57" fmla="*/ 30 h 35"/>
                <a:gd name="T58" fmla="*/ 0 w 77"/>
                <a:gd name="T5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7" h="35">
                  <a:moveTo>
                    <a:pt x="0" y="35"/>
                  </a:moveTo>
                  <a:lnTo>
                    <a:pt x="19" y="16"/>
                  </a:lnTo>
                  <a:lnTo>
                    <a:pt x="24" y="11"/>
                  </a:lnTo>
                  <a:lnTo>
                    <a:pt x="28" y="10"/>
                  </a:lnTo>
                  <a:lnTo>
                    <a:pt x="32" y="8"/>
                  </a:lnTo>
                  <a:lnTo>
                    <a:pt x="37" y="4"/>
                  </a:lnTo>
                  <a:lnTo>
                    <a:pt x="41" y="3"/>
                  </a:lnTo>
                  <a:lnTo>
                    <a:pt x="45" y="1"/>
                  </a:lnTo>
                  <a:lnTo>
                    <a:pt x="49" y="0"/>
                  </a:lnTo>
                  <a:lnTo>
                    <a:pt x="55" y="0"/>
                  </a:lnTo>
                  <a:lnTo>
                    <a:pt x="59" y="0"/>
                  </a:lnTo>
                  <a:lnTo>
                    <a:pt x="62" y="0"/>
                  </a:lnTo>
                  <a:lnTo>
                    <a:pt x="66" y="1"/>
                  </a:lnTo>
                  <a:lnTo>
                    <a:pt x="68" y="3"/>
                  </a:lnTo>
                  <a:lnTo>
                    <a:pt x="72" y="6"/>
                  </a:lnTo>
                  <a:lnTo>
                    <a:pt x="75" y="10"/>
                  </a:lnTo>
                  <a:lnTo>
                    <a:pt x="76" y="12"/>
                  </a:lnTo>
                  <a:lnTo>
                    <a:pt x="77" y="18"/>
                  </a:lnTo>
                  <a:lnTo>
                    <a:pt x="76" y="24"/>
                  </a:lnTo>
                  <a:lnTo>
                    <a:pt x="75" y="27"/>
                  </a:lnTo>
                  <a:lnTo>
                    <a:pt x="72" y="30"/>
                  </a:lnTo>
                  <a:lnTo>
                    <a:pt x="67" y="32"/>
                  </a:lnTo>
                  <a:lnTo>
                    <a:pt x="62" y="34"/>
                  </a:lnTo>
                  <a:lnTo>
                    <a:pt x="55" y="34"/>
                  </a:lnTo>
                  <a:lnTo>
                    <a:pt x="49" y="31"/>
                  </a:lnTo>
                  <a:lnTo>
                    <a:pt x="41" y="29"/>
                  </a:lnTo>
                  <a:lnTo>
                    <a:pt x="35" y="29"/>
                  </a:lnTo>
                  <a:lnTo>
                    <a:pt x="26" y="29"/>
                  </a:lnTo>
                  <a:lnTo>
                    <a:pt x="16" y="30"/>
                  </a:lnTo>
                  <a:lnTo>
                    <a:pt x="0" y="35"/>
                  </a:lnTo>
                  <a:close/>
                </a:path>
              </a:pathLst>
            </a:custGeom>
            <a:solidFill>
              <a:srgbClr val="00479C"/>
            </a:solidFill>
            <a:ln w="12700">
              <a:solidFill>
                <a:srgbClr val="000000"/>
              </a:solidFill>
              <a:prstDash val="solid"/>
              <a:round/>
              <a:headEnd/>
              <a:tailEnd/>
            </a:ln>
          </p:spPr>
          <p:txBody>
            <a:bodyP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42" name="Freeform 40"/>
            <p:cNvSpPr>
              <a:spLocks/>
            </p:cNvSpPr>
            <p:nvPr/>
          </p:nvSpPr>
          <p:spPr bwMode="auto">
            <a:xfrm flipV="1">
              <a:off x="3216" y="1370"/>
              <a:ext cx="96" cy="118"/>
            </a:xfrm>
            <a:custGeom>
              <a:avLst/>
              <a:gdLst>
                <a:gd name="T0" fmla="*/ 0 w 87"/>
                <a:gd name="T1" fmla="*/ 66 h 66"/>
                <a:gd name="T2" fmla="*/ 3 w 87"/>
                <a:gd name="T3" fmla="*/ 56 h 66"/>
                <a:gd name="T4" fmla="*/ 7 w 87"/>
                <a:gd name="T5" fmla="*/ 43 h 66"/>
                <a:gd name="T6" fmla="*/ 12 w 87"/>
                <a:gd name="T7" fmla="*/ 33 h 66"/>
                <a:gd name="T8" fmla="*/ 18 w 87"/>
                <a:gd name="T9" fmla="*/ 23 h 66"/>
                <a:gd name="T10" fmla="*/ 24 w 87"/>
                <a:gd name="T11" fmla="*/ 16 h 66"/>
                <a:gd name="T12" fmla="*/ 30 w 87"/>
                <a:gd name="T13" fmla="*/ 10 h 66"/>
                <a:gd name="T14" fmla="*/ 36 w 87"/>
                <a:gd name="T15" fmla="*/ 6 h 66"/>
                <a:gd name="T16" fmla="*/ 44 w 87"/>
                <a:gd name="T17" fmla="*/ 3 h 66"/>
                <a:gd name="T18" fmla="*/ 51 w 87"/>
                <a:gd name="T19" fmla="*/ 0 h 66"/>
                <a:gd name="T20" fmla="*/ 60 w 87"/>
                <a:gd name="T21" fmla="*/ 0 h 66"/>
                <a:gd name="T22" fmla="*/ 69 w 87"/>
                <a:gd name="T23" fmla="*/ 0 h 66"/>
                <a:gd name="T24" fmla="*/ 77 w 87"/>
                <a:gd name="T25" fmla="*/ 1 h 66"/>
                <a:gd name="T26" fmla="*/ 80 w 87"/>
                <a:gd name="T27" fmla="*/ 4 h 66"/>
                <a:gd name="T28" fmla="*/ 84 w 87"/>
                <a:gd name="T29" fmla="*/ 6 h 66"/>
                <a:gd name="T30" fmla="*/ 85 w 87"/>
                <a:gd name="T31" fmla="*/ 9 h 66"/>
                <a:gd name="T32" fmla="*/ 87 w 87"/>
                <a:gd name="T33" fmla="*/ 11 h 66"/>
                <a:gd name="T34" fmla="*/ 87 w 87"/>
                <a:gd name="T35" fmla="*/ 16 h 66"/>
                <a:gd name="T36" fmla="*/ 87 w 87"/>
                <a:gd name="T37" fmla="*/ 21 h 66"/>
                <a:gd name="T38" fmla="*/ 84 w 87"/>
                <a:gd name="T39" fmla="*/ 26 h 66"/>
                <a:gd name="T40" fmla="*/ 83 w 87"/>
                <a:gd name="T41" fmla="*/ 28 h 66"/>
                <a:gd name="T42" fmla="*/ 80 w 87"/>
                <a:gd name="T43" fmla="*/ 31 h 66"/>
                <a:gd name="T44" fmla="*/ 77 w 87"/>
                <a:gd name="T45" fmla="*/ 32 h 66"/>
                <a:gd name="T46" fmla="*/ 73 w 87"/>
                <a:gd name="T47" fmla="*/ 33 h 66"/>
                <a:gd name="T48" fmla="*/ 68 w 87"/>
                <a:gd name="T49" fmla="*/ 34 h 66"/>
                <a:gd name="T50" fmla="*/ 63 w 87"/>
                <a:gd name="T51" fmla="*/ 36 h 66"/>
                <a:gd name="T52" fmla="*/ 58 w 87"/>
                <a:gd name="T53" fmla="*/ 36 h 66"/>
                <a:gd name="T54" fmla="*/ 54 w 87"/>
                <a:gd name="T55" fmla="*/ 34 h 66"/>
                <a:gd name="T56" fmla="*/ 47 w 87"/>
                <a:gd name="T57" fmla="*/ 34 h 66"/>
                <a:gd name="T58" fmla="*/ 40 w 87"/>
                <a:gd name="T59" fmla="*/ 36 h 66"/>
                <a:gd name="T60" fmla="*/ 34 w 87"/>
                <a:gd name="T61" fmla="*/ 37 h 66"/>
                <a:gd name="T62" fmla="*/ 29 w 87"/>
                <a:gd name="T63" fmla="*/ 41 h 66"/>
                <a:gd name="T64" fmla="*/ 23 w 87"/>
                <a:gd name="T65" fmla="*/ 44 h 66"/>
                <a:gd name="T66" fmla="*/ 16 w 87"/>
                <a:gd name="T67" fmla="*/ 49 h 66"/>
                <a:gd name="T68" fmla="*/ 9 w 87"/>
                <a:gd name="T69" fmla="*/ 53 h 66"/>
                <a:gd name="T70" fmla="*/ 6 w 87"/>
                <a:gd name="T71" fmla="*/ 59 h 66"/>
                <a:gd name="T72" fmla="*/ 0 w 87"/>
                <a:gd name="T7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 h="66">
                  <a:moveTo>
                    <a:pt x="0" y="66"/>
                  </a:moveTo>
                  <a:lnTo>
                    <a:pt x="3" y="56"/>
                  </a:lnTo>
                  <a:lnTo>
                    <a:pt x="7" y="43"/>
                  </a:lnTo>
                  <a:lnTo>
                    <a:pt x="12" y="33"/>
                  </a:lnTo>
                  <a:lnTo>
                    <a:pt x="18" y="23"/>
                  </a:lnTo>
                  <a:lnTo>
                    <a:pt x="24" y="16"/>
                  </a:lnTo>
                  <a:lnTo>
                    <a:pt x="30" y="10"/>
                  </a:lnTo>
                  <a:lnTo>
                    <a:pt x="36" y="6"/>
                  </a:lnTo>
                  <a:lnTo>
                    <a:pt x="44" y="3"/>
                  </a:lnTo>
                  <a:lnTo>
                    <a:pt x="51" y="0"/>
                  </a:lnTo>
                  <a:lnTo>
                    <a:pt x="60" y="0"/>
                  </a:lnTo>
                  <a:lnTo>
                    <a:pt x="69" y="0"/>
                  </a:lnTo>
                  <a:lnTo>
                    <a:pt x="77" y="1"/>
                  </a:lnTo>
                  <a:lnTo>
                    <a:pt x="80" y="4"/>
                  </a:lnTo>
                  <a:lnTo>
                    <a:pt x="84" y="6"/>
                  </a:lnTo>
                  <a:lnTo>
                    <a:pt x="85" y="9"/>
                  </a:lnTo>
                  <a:lnTo>
                    <a:pt x="87" y="11"/>
                  </a:lnTo>
                  <a:lnTo>
                    <a:pt x="87" y="16"/>
                  </a:lnTo>
                  <a:lnTo>
                    <a:pt x="87" y="21"/>
                  </a:lnTo>
                  <a:lnTo>
                    <a:pt x="84" y="26"/>
                  </a:lnTo>
                  <a:lnTo>
                    <a:pt x="83" y="28"/>
                  </a:lnTo>
                  <a:lnTo>
                    <a:pt x="80" y="31"/>
                  </a:lnTo>
                  <a:lnTo>
                    <a:pt x="77" y="32"/>
                  </a:lnTo>
                  <a:lnTo>
                    <a:pt x="73" y="33"/>
                  </a:lnTo>
                  <a:lnTo>
                    <a:pt x="68" y="34"/>
                  </a:lnTo>
                  <a:lnTo>
                    <a:pt x="63" y="36"/>
                  </a:lnTo>
                  <a:lnTo>
                    <a:pt x="58" y="36"/>
                  </a:lnTo>
                  <a:lnTo>
                    <a:pt x="54" y="34"/>
                  </a:lnTo>
                  <a:lnTo>
                    <a:pt x="47" y="34"/>
                  </a:lnTo>
                  <a:lnTo>
                    <a:pt x="40" y="36"/>
                  </a:lnTo>
                  <a:lnTo>
                    <a:pt x="34" y="37"/>
                  </a:lnTo>
                  <a:lnTo>
                    <a:pt x="29" y="41"/>
                  </a:lnTo>
                  <a:lnTo>
                    <a:pt x="23" y="44"/>
                  </a:lnTo>
                  <a:lnTo>
                    <a:pt x="16" y="49"/>
                  </a:lnTo>
                  <a:lnTo>
                    <a:pt x="9" y="53"/>
                  </a:lnTo>
                  <a:lnTo>
                    <a:pt x="6" y="59"/>
                  </a:lnTo>
                  <a:lnTo>
                    <a:pt x="0" y="66"/>
                  </a:lnTo>
                  <a:close/>
                </a:path>
              </a:pathLst>
            </a:custGeom>
            <a:solidFill>
              <a:srgbClr val="00479C"/>
            </a:solidFill>
            <a:ln w="12700">
              <a:solidFill>
                <a:srgbClr val="000000"/>
              </a:solidFill>
              <a:prstDash val="solid"/>
              <a:round/>
              <a:headEnd/>
              <a:tailEnd/>
            </a:ln>
          </p:spPr>
          <p:txBody>
            <a:bodyP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43" name="Freeform 41"/>
            <p:cNvSpPr>
              <a:spLocks/>
            </p:cNvSpPr>
            <p:nvPr/>
          </p:nvSpPr>
          <p:spPr bwMode="auto">
            <a:xfrm flipV="1">
              <a:off x="3070" y="1417"/>
              <a:ext cx="97" cy="119"/>
            </a:xfrm>
            <a:custGeom>
              <a:avLst/>
              <a:gdLst>
                <a:gd name="T0" fmla="*/ 87 w 87"/>
                <a:gd name="T1" fmla="*/ 66 h 66"/>
                <a:gd name="T2" fmla="*/ 83 w 87"/>
                <a:gd name="T3" fmla="*/ 57 h 66"/>
                <a:gd name="T4" fmla="*/ 80 w 87"/>
                <a:gd name="T5" fmla="*/ 43 h 66"/>
                <a:gd name="T6" fmla="*/ 76 w 87"/>
                <a:gd name="T7" fmla="*/ 33 h 66"/>
                <a:gd name="T8" fmla="*/ 69 w 87"/>
                <a:gd name="T9" fmla="*/ 25 h 66"/>
                <a:gd name="T10" fmla="*/ 62 w 87"/>
                <a:gd name="T11" fmla="*/ 16 h 66"/>
                <a:gd name="T12" fmla="*/ 56 w 87"/>
                <a:gd name="T13" fmla="*/ 11 h 66"/>
                <a:gd name="T14" fmla="*/ 50 w 87"/>
                <a:gd name="T15" fmla="*/ 6 h 66"/>
                <a:gd name="T16" fmla="*/ 43 w 87"/>
                <a:gd name="T17" fmla="*/ 4 h 66"/>
                <a:gd name="T18" fmla="*/ 36 w 87"/>
                <a:gd name="T19" fmla="*/ 1 h 66"/>
                <a:gd name="T20" fmla="*/ 27 w 87"/>
                <a:gd name="T21" fmla="*/ 0 h 66"/>
                <a:gd name="T22" fmla="*/ 17 w 87"/>
                <a:gd name="T23" fmla="*/ 0 h 66"/>
                <a:gd name="T24" fmla="*/ 10 w 87"/>
                <a:gd name="T25" fmla="*/ 3 h 66"/>
                <a:gd name="T26" fmla="*/ 6 w 87"/>
                <a:gd name="T27" fmla="*/ 4 h 66"/>
                <a:gd name="T28" fmla="*/ 2 w 87"/>
                <a:gd name="T29" fmla="*/ 6 h 66"/>
                <a:gd name="T30" fmla="*/ 1 w 87"/>
                <a:gd name="T31" fmla="*/ 9 h 66"/>
                <a:gd name="T32" fmla="*/ 0 w 87"/>
                <a:gd name="T33" fmla="*/ 12 h 66"/>
                <a:gd name="T34" fmla="*/ 0 w 87"/>
                <a:gd name="T35" fmla="*/ 16 h 66"/>
                <a:gd name="T36" fmla="*/ 0 w 87"/>
                <a:gd name="T37" fmla="*/ 21 h 66"/>
                <a:gd name="T38" fmla="*/ 2 w 87"/>
                <a:gd name="T39" fmla="*/ 26 h 66"/>
                <a:gd name="T40" fmla="*/ 4 w 87"/>
                <a:gd name="T41" fmla="*/ 28 h 66"/>
                <a:gd name="T42" fmla="*/ 6 w 87"/>
                <a:gd name="T43" fmla="*/ 31 h 66"/>
                <a:gd name="T44" fmla="*/ 10 w 87"/>
                <a:gd name="T45" fmla="*/ 32 h 66"/>
                <a:gd name="T46" fmla="*/ 14 w 87"/>
                <a:gd name="T47" fmla="*/ 34 h 66"/>
                <a:gd name="T48" fmla="*/ 18 w 87"/>
                <a:gd name="T49" fmla="*/ 34 h 66"/>
                <a:gd name="T50" fmla="*/ 23 w 87"/>
                <a:gd name="T51" fmla="*/ 36 h 66"/>
                <a:gd name="T52" fmla="*/ 28 w 87"/>
                <a:gd name="T53" fmla="*/ 36 h 66"/>
                <a:gd name="T54" fmla="*/ 33 w 87"/>
                <a:gd name="T55" fmla="*/ 36 h 66"/>
                <a:gd name="T56" fmla="*/ 39 w 87"/>
                <a:gd name="T57" fmla="*/ 34 h 66"/>
                <a:gd name="T58" fmla="*/ 47 w 87"/>
                <a:gd name="T59" fmla="*/ 36 h 66"/>
                <a:gd name="T60" fmla="*/ 53 w 87"/>
                <a:gd name="T61" fmla="*/ 38 h 66"/>
                <a:gd name="T62" fmla="*/ 59 w 87"/>
                <a:gd name="T63" fmla="*/ 41 h 66"/>
                <a:gd name="T64" fmla="*/ 64 w 87"/>
                <a:gd name="T65" fmla="*/ 44 h 66"/>
                <a:gd name="T66" fmla="*/ 71 w 87"/>
                <a:gd name="T67" fmla="*/ 49 h 66"/>
                <a:gd name="T68" fmla="*/ 77 w 87"/>
                <a:gd name="T69" fmla="*/ 54 h 66"/>
                <a:gd name="T70" fmla="*/ 81 w 87"/>
                <a:gd name="T71" fmla="*/ 59 h 66"/>
                <a:gd name="T72" fmla="*/ 87 w 87"/>
                <a:gd name="T7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 h="66">
                  <a:moveTo>
                    <a:pt x="87" y="66"/>
                  </a:moveTo>
                  <a:lnTo>
                    <a:pt x="83" y="57"/>
                  </a:lnTo>
                  <a:lnTo>
                    <a:pt x="80" y="43"/>
                  </a:lnTo>
                  <a:lnTo>
                    <a:pt x="76" y="33"/>
                  </a:lnTo>
                  <a:lnTo>
                    <a:pt x="69" y="25"/>
                  </a:lnTo>
                  <a:lnTo>
                    <a:pt x="62" y="16"/>
                  </a:lnTo>
                  <a:lnTo>
                    <a:pt x="56" y="11"/>
                  </a:lnTo>
                  <a:lnTo>
                    <a:pt x="50" y="6"/>
                  </a:lnTo>
                  <a:lnTo>
                    <a:pt x="43" y="4"/>
                  </a:lnTo>
                  <a:lnTo>
                    <a:pt x="36" y="1"/>
                  </a:lnTo>
                  <a:lnTo>
                    <a:pt x="27" y="0"/>
                  </a:lnTo>
                  <a:lnTo>
                    <a:pt x="17" y="0"/>
                  </a:lnTo>
                  <a:lnTo>
                    <a:pt x="10" y="3"/>
                  </a:lnTo>
                  <a:lnTo>
                    <a:pt x="6" y="4"/>
                  </a:lnTo>
                  <a:lnTo>
                    <a:pt x="2" y="6"/>
                  </a:lnTo>
                  <a:lnTo>
                    <a:pt x="1" y="9"/>
                  </a:lnTo>
                  <a:lnTo>
                    <a:pt x="0" y="12"/>
                  </a:lnTo>
                  <a:lnTo>
                    <a:pt x="0" y="16"/>
                  </a:lnTo>
                  <a:lnTo>
                    <a:pt x="0" y="21"/>
                  </a:lnTo>
                  <a:lnTo>
                    <a:pt x="2" y="26"/>
                  </a:lnTo>
                  <a:lnTo>
                    <a:pt x="4" y="28"/>
                  </a:lnTo>
                  <a:lnTo>
                    <a:pt x="6" y="31"/>
                  </a:lnTo>
                  <a:lnTo>
                    <a:pt x="10" y="32"/>
                  </a:lnTo>
                  <a:lnTo>
                    <a:pt x="14" y="34"/>
                  </a:lnTo>
                  <a:lnTo>
                    <a:pt x="18" y="34"/>
                  </a:lnTo>
                  <a:lnTo>
                    <a:pt x="23" y="36"/>
                  </a:lnTo>
                  <a:lnTo>
                    <a:pt x="28" y="36"/>
                  </a:lnTo>
                  <a:lnTo>
                    <a:pt x="33" y="36"/>
                  </a:lnTo>
                  <a:lnTo>
                    <a:pt x="39" y="34"/>
                  </a:lnTo>
                  <a:lnTo>
                    <a:pt x="47" y="36"/>
                  </a:lnTo>
                  <a:lnTo>
                    <a:pt x="53" y="38"/>
                  </a:lnTo>
                  <a:lnTo>
                    <a:pt x="59" y="41"/>
                  </a:lnTo>
                  <a:lnTo>
                    <a:pt x="64" y="44"/>
                  </a:lnTo>
                  <a:lnTo>
                    <a:pt x="71" y="49"/>
                  </a:lnTo>
                  <a:lnTo>
                    <a:pt x="77" y="54"/>
                  </a:lnTo>
                  <a:lnTo>
                    <a:pt x="81" y="59"/>
                  </a:lnTo>
                  <a:lnTo>
                    <a:pt x="87" y="66"/>
                  </a:lnTo>
                  <a:close/>
                </a:path>
              </a:pathLst>
            </a:custGeom>
            <a:solidFill>
              <a:srgbClr val="00479C"/>
            </a:solidFill>
            <a:ln w="12700">
              <a:solidFill>
                <a:srgbClr val="000000"/>
              </a:solidFill>
              <a:prstDash val="solid"/>
              <a:round/>
              <a:headEnd/>
              <a:tailEnd/>
            </a:ln>
          </p:spPr>
          <p:txBody>
            <a:bodyP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44" name="Freeform 42"/>
            <p:cNvSpPr>
              <a:spLocks/>
            </p:cNvSpPr>
            <p:nvPr/>
          </p:nvSpPr>
          <p:spPr bwMode="auto">
            <a:xfrm flipV="1">
              <a:off x="3024" y="1152"/>
              <a:ext cx="85" cy="63"/>
            </a:xfrm>
            <a:custGeom>
              <a:avLst/>
              <a:gdLst>
                <a:gd name="T0" fmla="*/ 0 w 77"/>
                <a:gd name="T1" fmla="*/ 35 h 35"/>
                <a:gd name="T2" fmla="*/ 19 w 77"/>
                <a:gd name="T3" fmla="*/ 16 h 35"/>
                <a:gd name="T4" fmla="*/ 24 w 77"/>
                <a:gd name="T5" fmla="*/ 11 h 35"/>
                <a:gd name="T6" fmla="*/ 28 w 77"/>
                <a:gd name="T7" fmla="*/ 10 h 35"/>
                <a:gd name="T8" fmla="*/ 32 w 77"/>
                <a:gd name="T9" fmla="*/ 8 h 35"/>
                <a:gd name="T10" fmla="*/ 37 w 77"/>
                <a:gd name="T11" fmla="*/ 4 h 35"/>
                <a:gd name="T12" fmla="*/ 41 w 77"/>
                <a:gd name="T13" fmla="*/ 3 h 35"/>
                <a:gd name="T14" fmla="*/ 45 w 77"/>
                <a:gd name="T15" fmla="*/ 1 h 35"/>
                <a:gd name="T16" fmla="*/ 49 w 77"/>
                <a:gd name="T17" fmla="*/ 0 h 35"/>
                <a:gd name="T18" fmla="*/ 55 w 77"/>
                <a:gd name="T19" fmla="*/ 0 h 35"/>
                <a:gd name="T20" fmla="*/ 59 w 77"/>
                <a:gd name="T21" fmla="*/ 0 h 35"/>
                <a:gd name="T22" fmla="*/ 62 w 77"/>
                <a:gd name="T23" fmla="*/ 0 h 35"/>
                <a:gd name="T24" fmla="*/ 66 w 77"/>
                <a:gd name="T25" fmla="*/ 1 h 35"/>
                <a:gd name="T26" fmla="*/ 68 w 77"/>
                <a:gd name="T27" fmla="*/ 3 h 35"/>
                <a:gd name="T28" fmla="*/ 72 w 77"/>
                <a:gd name="T29" fmla="*/ 6 h 35"/>
                <a:gd name="T30" fmla="*/ 75 w 77"/>
                <a:gd name="T31" fmla="*/ 10 h 35"/>
                <a:gd name="T32" fmla="*/ 76 w 77"/>
                <a:gd name="T33" fmla="*/ 12 h 35"/>
                <a:gd name="T34" fmla="*/ 77 w 77"/>
                <a:gd name="T35" fmla="*/ 18 h 35"/>
                <a:gd name="T36" fmla="*/ 76 w 77"/>
                <a:gd name="T37" fmla="*/ 24 h 35"/>
                <a:gd name="T38" fmla="*/ 75 w 77"/>
                <a:gd name="T39" fmla="*/ 27 h 35"/>
                <a:gd name="T40" fmla="*/ 72 w 77"/>
                <a:gd name="T41" fmla="*/ 30 h 35"/>
                <a:gd name="T42" fmla="*/ 67 w 77"/>
                <a:gd name="T43" fmla="*/ 32 h 35"/>
                <a:gd name="T44" fmla="*/ 62 w 77"/>
                <a:gd name="T45" fmla="*/ 34 h 35"/>
                <a:gd name="T46" fmla="*/ 55 w 77"/>
                <a:gd name="T47" fmla="*/ 34 h 35"/>
                <a:gd name="T48" fmla="*/ 49 w 77"/>
                <a:gd name="T49" fmla="*/ 31 h 35"/>
                <a:gd name="T50" fmla="*/ 41 w 77"/>
                <a:gd name="T51" fmla="*/ 29 h 35"/>
                <a:gd name="T52" fmla="*/ 35 w 77"/>
                <a:gd name="T53" fmla="*/ 29 h 35"/>
                <a:gd name="T54" fmla="*/ 26 w 77"/>
                <a:gd name="T55" fmla="*/ 29 h 35"/>
                <a:gd name="T56" fmla="*/ 16 w 77"/>
                <a:gd name="T57" fmla="*/ 30 h 35"/>
                <a:gd name="T58" fmla="*/ 0 w 77"/>
                <a:gd name="T5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7" h="35">
                  <a:moveTo>
                    <a:pt x="0" y="35"/>
                  </a:moveTo>
                  <a:lnTo>
                    <a:pt x="19" y="16"/>
                  </a:lnTo>
                  <a:lnTo>
                    <a:pt x="24" y="11"/>
                  </a:lnTo>
                  <a:lnTo>
                    <a:pt x="28" y="10"/>
                  </a:lnTo>
                  <a:lnTo>
                    <a:pt x="32" y="8"/>
                  </a:lnTo>
                  <a:lnTo>
                    <a:pt x="37" y="4"/>
                  </a:lnTo>
                  <a:lnTo>
                    <a:pt x="41" y="3"/>
                  </a:lnTo>
                  <a:lnTo>
                    <a:pt x="45" y="1"/>
                  </a:lnTo>
                  <a:lnTo>
                    <a:pt x="49" y="0"/>
                  </a:lnTo>
                  <a:lnTo>
                    <a:pt x="55" y="0"/>
                  </a:lnTo>
                  <a:lnTo>
                    <a:pt x="59" y="0"/>
                  </a:lnTo>
                  <a:lnTo>
                    <a:pt x="62" y="0"/>
                  </a:lnTo>
                  <a:lnTo>
                    <a:pt x="66" y="1"/>
                  </a:lnTo>
                  <a:lnTo>
                    <a:pt x="68" y="3"/>
                  </a:lnTo>
                  <a:lnTo>
                    <a:pt x="72" y="6"/>
                  </a:lnTo>
                  <a:lnTo>
                    <a:pt x="75" y="10"/>
                  </a:lnTo>
                  <a:lnTo>
                    <a:pt x="76" y="12"/>
                  </a:lnTo>
                  <a:lnTo>
                    <a:pt x="77" y="18"/>
                  </a:lnTo>
                  <a:lnTo>
                    <a:pt x="76" y="24"/>
                  </a:lnTo>
                  <a:lnTo>
                    <a:pt x="75" y="27"/>
                  </a:lnTo>
                  <a:lnTo>
                    <a:pt x="72" y="30"/>
                  </a:lnTo>
                  <a:lnTo>
                    <a:pt x="67" y="32"/>
                  </a:lnTo>
                  <a:lnTo>
                    <a:pt x="62" y="34"/>
                  </a:lnTo>
                  <a:lnTo>
                    <a:pt x="55" y="34"/>
                  </a:lnTo>
                  <a:lnTo>
                    <a:pt x="49" y="31"/>
                  </a:lnTo>
                  <a:lnTo>
                    <a:pt x="41" y="29"/>
                  </a:lnTo>
                  <a:lnTo>
                    <a:pt x="35" y="29"/>
                  </a:lnTo>
                  <a:lnTo>
                    <a:pt x="26" y="29"/>
                  </a:lnTo>
                  <a:lnTo>
                    <a:pt x="16" y="30"/>
                  </a:lnTo>
                  <a:lnTo>
                    <a:pt x="0" y="35"/>
                  </a:lnTo>
                  <a:close/>
                </a:path>
              </a:pathLst>
            </a:custGeom>
            <a:solidFill>
              <a:srgbClr val="00479C"/>
            </a:solidFill>
            <a:ln w="12700">
              <a:solidFill>
                <a:srgbClr val="000000"/>
              </a:solidFill>
              <a:prstDash val="solid"/>
              <a:round/>
              <a:headEnd/>
              <a:tailEnd/>
            </a:ln>
          </p:spPr>
          <p:txBody>
            <a:bodyP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45" name="Freeform 43"/>
            <p:cNvSpPr>
              <a:spLocks/>
            </p:cNvSpPr>
            <p:nvPr/>
          </p:nvSpPr>
          <p:spPr bwMode="auto">
            <a:xfrm flipV="1">
              <a:off x="3072" y="1274"/>
              <a:ext cx="96" cy="118"/>
            </a:xfrm>
            <a:custGeom>
              <a:avLst/>
              <a:gdLst>
                <a:gd name="T0" fmla="*/ 0 w 87"/>
                <a:gd name="T1" fmla="*/ 66 h 66"/>
                <a:gd name="T2" fmla="*/ 3 w 87"/>
                <a:gd name="T3" fmla="*/ 56 h 66"/>
                <a:gd name="T4" fmla="*/ 7 w 87"/>
                <a:gd name="T5" fmla="*/ 43 h 66"/>
                <a:gd name="T6" fmla="*/ 12 w 87"/>
                <a:gd name="T7" fmla="*/ 33 h 66"/>
                <a:gd name="T8" fmla="*/ 18 w 87"/>
                <a:gd name="T9" fmla="*/ 23 h 66"/>
                <a:gd name="T10" fmla="*/ 24 w 87"/>
                <a:gd name="T11" fmla="*/ 16 h 66"/>
                <a:gd name="T12" fmla="*/ 30 w 87"/>
                <a:gd name="T13" fmla="*/ 10 h 66"/>
                <a:gd name="T14" fmla="*/ 36 w 87"/>
                <a:gd name="T15" fmla="*/ 6 h 66"/>
                <a:gd name="T16" fmla="*/ 44 w 87"/>
                <a:gd name="T17" fmla="*/ 3 h 66"/>
                <a:gd name="T18" fmla="*/ 51 w 87"/>
                <a:gd name="T19" fmla="*/ 0 h 66"/>
                <a:gd name="T20" fmla="*/ 60 w 87"/>
                <a:gd name="T21" fmla="*/ 0 h 66"/>
                <a:gd name="T22" fmla="*/ 69 w 87"/>
                <a:gd name="T23" fmla="*/ 0 h 66"/>
                <a:gd name="T24" fmla="*/ 77 w 87"/>
                <a:gd name="T25" fmla="*/ 1 h 66"/>
                <a:gd name="T26" fmla="*/ 80 w 87"/>
                <a:gd name="T27" fmla="*/ 4 h 66"/>
                <a:gd name="T28" fmla="*/ 84 w 87"/>
                <a:gd name="T29" fmla="*/ 6 h 66"/>
                <a:gd name="T30" fmla="*/ 85 w 87"/>
                <a:gd name="T31" fmla="*/ 9 h 66"/>
                <a:gd name="T32" fmla="*/ 87 w 87"/>
                <a:gd name="T33" fmla="*/ 11 h 66"/>
                <a:gd name="T34" fmla="*/ 87 w 87"/>
                <a:gd name="T35" fmla="*/ 16 h 66"/>
                <a:gd name="T36" fmla="*/ 87 w 87"/>
                <a:gd name="T37" fmla="*/ 21 h 66"/>
                <a:gd name="T38" fmla="*/ 84 w 87"/>
                <a:gd name="T39" fmla="*/ 26 h 66"/>
                <a:gd name="T40" fmla="*/ 83 w 87"/>
                <a:gd name="T41" fmla="*/ 28 h 66"/>
                <a:gd name="T42" fmla="*/ 80 w 87"/>
                <a:gd name="T43" fmla="*/ 31 h 66"/>
                <a:gd name="T44" fmla="*/ 77 w 87"/>
                <a:gd name="T45" fmla="*/ 32 h 66"/>
                <a:gd name="T46" fmla="*/ 73 w 87"/>
                <a:gd name="T47" fmla="*/ 33 h 66"/>
                <a:gd name="T48" fmla="*/ 68 w 87"/>
                <a:gd name="T49" fmla="*/ 34 h 66"/>
                <a:gd name="T50" fmla="*/ 63 w 87"/>
                <a:gd name="T51" fmla="*/ 36 h 66"/>
                <a:gd name="T52" fmla="*/ 58 w 87"/>
                <a:gd name="T53" fmla="*/ 36 h 66"/>
                <a:gd name="T54" fmla="*/ 54 w 87"/>
                <a:gd name="T55" fmla="*/ 34 h 66"/>
                <a:gd name="T56" fmla="*/ 47 w 87"/>
                <a:gd name="T57" fmla="*/ 34 h 66"/>
                <a:gd name="T58" fmla="*/ 40 w 87"/>
                <a:gd name="T59" fmla="*/ 36 h 66"/>
                <a:gd name="T60" fmla="*/ 34 w 87"/>
                <a:gd name="T61" fmla="*/ 37 h 66"/>
                <a:gd name="T62" fmla="*/ 29 w 87"/>
                <a:gd name="T63" fmla="*/ 41 h 66"/>
                <a:gd name="T64" fmla="*/ 23 w 87"/>
                <a:gd name="T65" fmla="*/ 44 h 66"/>
                <a:gd name="T66" fmla="*/ 16 w 87"/>
                <a:gd name="T67" fmla="*/ 49 h 66"/>
                <a:gd name="T68" fmla="*/ 9 w 87"/>
                <a:gd name="T69" fmla="*/ 53 h 66"/>
                <a:gd name="T70" fmla="*/ 6 w 87"/>
                <a:gd name="T71" fmla="*/ 59 h 66"/>
                <a:gd name="T72" fmla="*/ 0 w 87"/>
                <a:gd name="T7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 h="66">
                  <a:moveTo>
                    <a:pt x="0" y="66"/>
                  </a:moveTo>
                  <a:lnTo>
                    <a:pt x="3" y="56"/>
                  </a:lnTo>
                  <a:lnTo>
                    <a:pt x="7" y="43"/>
                  </a:lnTo>
                  <a:lnTo>
                    <a:pt x="12" y="33"/>
                  </a:lnTo>
                  <a:lnTo>
                    <a:pt x="18" y="23"/>
                  </a:lnTo>
                  <a:lnTo>
                    <a:pt x="24" y="16"/>
                  </a:lnTo>
                  <a:lnTo>
                    <a:pt x="30" y="10"/>
                  </a:lnTo>
                  <a:lnTo>
                    <a:pt x="36" y="6"/>
                  </a:lnTo>
                  <a:lnTo>
                    <a:pt x="44" y="3"/>
                  </a:lnTo>
                  <a:lnTo>
                    <a:pt x="51" y="0"/>
                  </a:lnTo>
                  <a:lnTo>
                    <a:pt x="60" y="0"/>
                  </a:lnTo>
                  <a:lnTo>
                    <a:pt x="69" y="0"/>
                  </a:lnTo>
                  <a:lnTo>
                    <a:pt x="77" y="1"/>
                  </a:lnTo>
                  <a:lnTo>
                    <a:pt x="80" y="4"/>
                  </a:lnTo>
                  <a:lnTo>
                    <a:pt x="84" y="6"/>
                  </a:lnTo>
                  <a:lnTo>
                    <a:pt x="85" y="9"/>
                  </a:lnTo>
                  <a:lnTo>
                    <a:pt x="87" y="11"/>
                  </a:lnTo>
                  <a:lnTo>
                    <a:pt x="87" y="16"/>
                  </a:lnTo>
                  <a:lnTo>
                    <a:pt x="87" y="21"/>
                  </a:lnTo>
                  <a:lnTo>
                    <a:pt x="84" y="26"/>
                  </a:lnTo>
                  <a:lnTo>
                    <a:pt x="83" y="28"/>
                  </a:lnTo>
                  <a:lnTo>
                    <a:pt x="80" y="31"/>
                  </a:lnTo>
                  <a:lnTo>
                    <a:pt x="77" y="32"/>
                  </a:lnTo>
                  <a:lnTo>
                    <a:pt x="73" y="33"/>
                  </a:lnTo>
                  <a:lnTo>
                    <a:pt x="68" y="34"/>
                  </a:lnTo>
                  <a:lnTo>
                    <a:pt x="63" y="36"/>
                  </a:lnTo>
                  <a:lnTo>
                    <a:pt x="58" y="36"/>
                  </a:lnTo>
                  <a:lnTo>
                    <a:pt x="54" y="34"/>
                  </a:lnTo>
                  <a:lnTo>
                    <a:pt x="47" y="34"/>
                  </a:lnTo>
                  <a:lnTo>
                    <a:pt x="40" y="36"/>
                  </a:lnTo>
                  <a:lnTo>
                    <a:pt x="34" y="37"/>
                  </a:lnTo>
                  <a:lnTo>
                    <a:pt x="29" y="41"/>
                  </a:lnTo>
                  <a:lnTo>
                    <a:pt x="23" y="44"/>
                  </a:lnTo>
                  <a:lnTo>
                    <a:pt x="16" y="49"/>
                  </a:lnTo>
                  <a:lnTo>
                    <a:pt x="9" y="53"/>
                  </a:lnTo>
                  <a:lnTo>
                    <a:pt x="6" y="59"/>
                  </a:lnTo>
                  <a:lnTo>
                    <a:pt x="0" y="66"/>
                  </a:lnTo>
                  <a:close/>
                </a:path>
              </a:pathLst>
            </a:custGeom>
            <a:solidFill>
              <a:srgbClr val="00479C"/>
            </a:solidFill>
            <a:ln w="12700">
              <a:solidFill>
                <a:srgbClr val="000000"/>
              </a:solidFill>
              <a:prstDash val="solid"/>
              <a:round/>
              <a:headEnd/>
              <a:tailEnd/>
            </a:ln>
          </p:spPr>
          <p:txBody>
            <a:bodyPr/>
            <a:lstStyle/>
            <a:p>
              <a:pPr defTabSz="1219170" fontAlgn="base">
                <a:spcBef>
                  <a:spcPct val="0"/>
                </a:spcBef>
                <a:spcAft>
                  <a:spcPct val="0"/>
                </a:spcAft>
                <a:defRPr/>
              </a:pPr>
              <a:endParaRPr lang="en-US" sz="3200" b="1" kern="0">
                <a:solidFill>
                  <a:srgbClr val="000000"/>
                </a:solidFill>
                <a:latin typeface="Comic Sans MS" pitchFamily="66" charset="0"/>
              </a:endParaRPr>
            </a:p>
          </p:txBody>
        </p:sp>
      </p:grpSp>
      <p:sp>
        <p:nvSpPr>
          <p:cNvPr id="46" name="Line 44"/>
          <p:cNvSpPr>
            <a:spLocks noChangeShapeType="1"/>
          </p:cNvSpPr>
          <p:nvPr/>
        </p:nvSpPr>
        <p:spPr bwMode="auto">
          <a:xfrm>
            <a:off x="2743200" y="4825673"/>
            <a:ext cx="2844800" cy="0"/>
          </a:xfrm>
          <a:prstGeom prst="line">
            <a:avLst/>
          </a:prstGeom>
          <a:noFill/>
          <a:ln w="25400">
            <a:solidFill>
              <a:srgbClr val="000000"/>
            </a:solidFill>
            <a:round/>
            <a:headEnd type="none" w="sm" len="sm"/>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47" name="AutoShape 45"/>
          <p:cNvSpPr>
            <a:spLocks noChangeArrowheads="1"/>
          </p:cNvSpPr>
          <p:nvPr/>
        </p:nvSpPr>
        <p:spPr bwMode="auto">
          <a:xfrm>
            <a:off x="6604000" y="5740073"/>
            <a:ext cx="812800" cy="406400"/>
          </a:xfrm>
          <a:prstGeom prst="flowChartPunchedTape">
            <a:avLst/>
          </a:prstGeom>
          <a:solidFill>
            <a:srgbClr val="00479C"/>
          </a:solidFill>
          <a:ln>
            <a:noFill/>
          </a:ln>
          <a:effectLst/>
          <a:extLst>
            <a:ext uri="{91240B29-F687-4F45-9708-019B960494DF}">
              <a14:hiddenLine xmlns:a14="http://schemas.microsoft.com/office/drawing/2010/main" w="50800">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48" name="AutoShape 46"/>
          <p:cNvSpPr>
            <a:spLocks noChangeArrowheads="1"/>
          </p:cNvSpPr>
          <p:nvPr/>
        </p:nvSpPr>
        <p:spPr bwMode="auto">
          <a:xfrm>
            <a:off x="7416800" y="5740073"/>
            <a:ext cx="812800" cy="406400"/>
          </a:xfrm>
          <a:prstGeom prst="flowChartPunchedTape">
            <a:avLst/>
          </a:prstGeom>
          <a:solidFill>
            <a:srgbClr val="00479C"/>
          </a:solidFill>
          <a:ln>
            <a:noFill/>
          </a:ln>
          <a:effectLst/>
          <a:extLst>
            <a:ext uri="{91240B29-F687-4F45-9708-019B960494DF}">
              <a14:hiddenLine xmlns:a14="http://schemas.microsoft.com/office/drawing/2010/main" w="50800">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49" name="AutoShape 47" descr="Horizontale Steine"/>
          <p:cNvSpPr>
            <a:spLocks noChangeArrowheads="1"/>
          </p:cNvSpPr>
          <p:nvPr/>
        </p:nvSpPr>
        <p:spPr bwMode="auto">
          <a:xfrm>
            <a:off x="8331200" y="4825673"/>
            <a:ext cx="711200" cy="1727200"/>
          </a:xfrm>
          <a:prstGeom prst="rtTriangle">
            <a:avLst/>
          </a:prstGeom>
          <a:pattFill prst="horzBrick">
            <a:fgClr>
              <a:srgbClr val="000000"/>
            </a:fgClr>
            <a:bgClr>
              <a:srgbClr val="FF0000"/>
            </a:bgClr>
          </a:pattFill>
          <a:ln>
            <a:noFill/>
          </a:ln>
          <a:effectLst/>
          <a:extLs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50" name="AutoShape 48"/>
          <p:cNvSpPr>
            <a:spLocks noChangeArrowheads="1"/>
          </p:cNvSpPr>
          <p:nvPr/>
        </p:nvSpPr>
        <p:spPr bwMode="auto">
          <a:xfrm>
            <a:off x="8229600" y="5740073"/>
            <a:ext cx="812800" cy="406400"/>
          </a:xfrm>
          <a:prstGeom prst="flowChartPunchedTape">
            <a:avLst/>
          </a:prstGeom>
          <a:solidFill>
            <a:srgbClr val="00479C"/>
          </a:solidFill>
          <a:ln>
            <a:noFill/>
          </a:ln>
          <a:effectLst/>
          <a:extLst>
            <a:ext uri="{91240B29-F687-4F45-9708-019B960494DF}">
              <a14:hiddenLine xmlns:a14="http://schemas.microsoft.com/office/drawing/2010/main" w="50800">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51" name="AutoShape 49"/>
          <p:cNvSpPr>
            <a:spLocks noChangeArrowheads="1"/>
          </p:cNvSpPr>
          <p:nvPr/>
        </p:nvSpPr>
        <p:spPr bwMode="auto">
          <a:xfrm>
            <a:off x="9042400" y="5740073"/>
            <a:ext cx="812800" cy="406400"/>
          </a:xfrm>
          <a:prstGeom prst="flowChartPunchedTape">
            <a:avLst/>
          </a:prstGeom>
          <a:solidFill>
            <a:srgbClr val="00479C"/>
          </a:solidFill>
          <a:ln>
            <a:noFill/>
          </a:ln>
          <a:effectLst/>
          <a:extLst>
            <a:ext uri="{91240B29-F687-4F45-9708-019B960494DF}">
              <a14:hiddenLine xmlns:a14="http://schemas.microsoft.com/office/drawing/2010/main" w="50800">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52" name="Line 50"/>
          <p:cNvSpPr>
            <a:spLocks noChangeShapeType="1"/>
          </p:cNvSpPr>
          <p:nvPr/>
        </p:nvSpPr>
        <p:spPr bwMode="auto">
          <a:xfrm>
            <a:off x="7518400" y="3504873"/>
            <a:ext cx="609600" cy="0"/>
          </a:xfrm>
          <a:prstGeom prst="line">
            <a:avLst/>
          </a:prstGeom>
          <a:noFill/>
          <a:ln w="38100">
            <a:solidFill>
              <a:srgbClr val="00479C"/>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53" name="Line 51"/>
          <p:cNvSpPr>
            <a:spLocks noChangeShapeType="1"/>
          </p:cNvSpPr>
          <p:nvPr/>
        </p:nvSpPr>
        <p:spPr bwMode="auto">
          <a:xfrm>
            <a:off x="8636000" y="4012873"/>
            <a:ext cx="711200" cy="812800"/>
          </a:xfrm>
          <a:prstGeom prst="line">
            <a:avLst/>
          </a:prstGeom>
          <a:noFill/>
          <a:ln w="38100">
            <a:solidFill>
              <a:srgbClr val="00479C"/>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54" name="Line 52"/>
          <p:cNvSpPr>
            <a:spLocks noChangeShapeType="1"/>
          </p:cNvSpPr>
          <p:nvPr/>
        </p:nvSpPr>
        <p:spPr bwMode="auto">
          <a:xfrm>
            <a:off x="9753600" y="3403273"/>
            <a:ext cx="914400" cy="1219200"/>
          </a:xfrm>
          <a:prstGeom prst="line">
            <a:avLst/>
          </a:prstGeom>
          <a:noFill/>
          <a:ln w="38100">
            <a:solidFill>
              <a:srgbClr val="00479C"/>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55" name="Line 53"/>
          <p:cNvSpPr>
            <a:spLocks noChangeShapeType="1"/>
          </p:cNvSpPr>
          <p:nvPr/>
        </p:nvSpPr>
        <p:spPr bwMode="auto">
          <a:xfrm flipV="1">
            <a:off x="9430871" y="1189500"/>
            <a:ext cx="1186342" cy="779419"/>
          </a:xfrm>
          <a:prstGeom prst="line">
            <a:avLst/>
          </a:prstGeom>
          <a:noFill/>
          <a:ln w="38100">
            <a:solidFill>
              <a:srgbClr val="00479C"/>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56" name="AutoShape 54"/>
          <p:cNvSpPr>
            <a:spLocks noChangeArrowheads="1"/>
          </p:cNvSpPr>
          <p:nvPr/>
        </p:nvSpPr>
        <p:spPr bwMode="auto">
          <a:xfrm>
            <a:off x="3352800" y="5740073"/>
            <a:ext cx="812800" cy="406400"/>
          </a:xfrm>
          <a:prstGeom prst="flowChartPunchedTape">
            <a:avLst/>
          </a:prstGeom>
          <a:solidFill>
            <a:srgbClr val="00479C"/>
          </a:solidFill>
          <a:ln>
            <a:noFill/>
          </a:ln>
          <a:effectLst/>
          <a:extLst>
            <a:ext uri="{91240B29-F687-4F45-9708-019B960494DF}">
              <a14:hiddenLine xmlns:a14="http://schemas.microsoft.com/office/drawing/2010/main" w="50800">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57" name="AutoShape 55"/>
          <p:cNvSpPr>
            <a:spLocks noChangeArrowheads="1"/>
          </p:cNvSpPr>
          <p:nvPr/>
        </p:nvSpPr>
        <p:spPr bwMode="auto">
          <a:xfrm>
            <a:off x="4165600" y="5740073"/>
            <a:ext cx="812800" cy="406400"/>
          </a:xfrm>
          <a:prstGeom prst="flowChartPunchedTape">
            <a:avLst/>
          </a:prstGeom>
          <a:solidFill>
            <a:srgbClr val="00479C"/>
          </a:solidFill>
          <a:ln>
            <a:noFill/>
          </a:ln>
          <a:effectLst/>
          <a:extLst>
            <a:ext uri="{91240B29-F687-4F45-9708-019B960494DF}">
              <a14:hiddenLine xmlns:a14="http://schemas.microsoft.com/office/drawing/2010/main" w="50800">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58" name="AutoShape 56"/>
          <p:cNvSpPr>
            <a:spLocks noChangeArrowheads="1"/>
          </p:cNvSpPr>
          <p:nvPr/>
        </p:nvSpPr>
        <p:spPr bwMode="auto">
          <a:xfrm>
            <a:off x="4978400" y="5740073"/>
            <a:ext cx="812800" cy="406400"/>
          </a:xfrm>
          <a:prstGeom prst="flowChartPunchedTape">
            <a:avLst/>
          </a:prstGeom>
          <a:solidFill>
            <a:srgbClr val="00479C"/>
          </a:solidFill>
          <a:ln>
            <a:noFill/>
          </a:ln>
          <a:effectLst/>
          <a:extLst>
            <a:ext uri="{91240B29-F687-4F45-9708-019B960494DF}">
              <a14:hiddenLine xmlns:a14="http://schemas.microsoft.com/office/drawing/2010/main" w="50800">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59" name="AutoShape 57"/>
          <p:cNvSpPr>
            <a:spLocks noChangeArrowheads="1"/>
          </p:cNvSpPr>
          <p:nvPr/>
        </p:nvSpPr>
        <p:spPr bwMode="auto">
          <a:xfrm>
            <a:off x="5791200" y="5740073"/>
            <a:ext cx="812800" cy="406400"/>
          </a:xfrm>
          <a:prstGeom prst="flowChartPunchedTape">
            <a:avLst/>
          </a:prstGeom>
          <a:solidFill>
            <a:srgbClr val="00479C"/>
          </a:solidFill>
          <a:ln>
            <a:noFill/>
          </a:ln>
          <a:effectLst/>
          <a:extLst>
            <a:ext uri="{91240B29-F687-4F45-9708-019B960494DF}">
              <a14:hiddenLine xmlns:a14="http://schemas.microsoft.com/office/drawing/2010/main" w="50800">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60" name="Rectangle 58"/>
          <p:cNvSpPr>
            <a:spLocks noChangeArrowheads="1"/>
          </p:cNvSpPr>
          <p:nvPr/>
        </p:nvSpPr>
        <p:spPr bwMode="auto">
          <a:xfrm>
            <a:off x="8832852" y="103392"/>
            <a:ext cx="4233" cy="4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1" name="Rectangle 59"/>
          <p:cNvSpPr>
            <a:spLocks noChangeArrowheads="1"/>
          </p:cNvSpPr>
          <p:nvPr/>
        </p:nvSpPr>
        <p:spPr bwMode="auto">
          <a:xfrm>
            <a:off x="8731252" y="399725"/>
            <a:ext cx="4233" cy="4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2" name="Rectangle 60"/>
          <p:cNvSpPr>
            <a:spLocks noChangeArrowheads="1"/>
          </p:cNvSpPr>
          <p:nvPr/>
        </p:nvSpPr>
        <p:spPr bwMode="auto">
          <a:xfrm>
            <a:off x="8413752" y="1318358"/>
            <a:ext cx="4233" cy="4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3" name="Freeform 61" descr="Diagonal dunkel nach unten"/>
          <p:cNvSpPr>
            <a:spLocks/>
          </p:cNvSpPr>
          <p:nvPr/>
        </p:nvSpPr>
        <p:spPr bwMode="auto">
          <a:xfrm>
            <a:off x="5568951" y="4825673"/>
            <a:ext cx="2171700" cy="812800"/>
          </a:xfrm>
          <a:custGeom>
            <a:avLst/>
            <a:gdLst>
              <a:gd name="T0" fmla="*/ 8 w 1026"/>
              <a:gd name="T1" fmla="*/ 18 h 384"/>
              <a:gd name="T2" fmla="*/ 15 w 1026"/>
              <a:gd name="T3" fmla="*/ 34 h 384"/>
              <a:gd name="T4" fmla="*/ 23 w 1026"/>
              <a:gd name="T5" fmla="*/ 51 h 384"/>
              <a:gd name="T6" fmla="*/ 31 w 1026"/>
              <a:gd name="T7" fmla="*/ 67 h 384"/>
              <a:gd name="T8" fmla="*/ 38 w 1026"/>
              <a:gd name="T9" fmla="*/ 84 h 384"/>
              <a:gd name="T10" fmla="*/ 46 w 1026"/>
              <a:gd name="T11" fmla="*/ 101 h 384"/>
              <a:gd name="T12" fmla="*/ 54 w 1026"/>
              <a:gd name="T13" fmla="*/ 117 h 384"/>
              <a:gd name="T14" fmla="*/ 62 w 1026"/>
              <a:gd name="T15" fmla="*/ 134 h 384"/>
              <a:gd name="T16" fmla="*/ 70 w 1026"/>
              <a:gd name="T17" fmla="*/ 151 h 384"/>
              <a:gd name="T18" fmla="*/ 77 w 1026"/>
              <a:gd name="T19" fmla="*/ 166 h 384"/>
              <a:gd name="T20" fmla="*/ 86 w 1026"/>
              <a:gd name="T21" fmla="*/ 184 h 384"/>
              <a:gd name="T22" fmla="*/ 93 w 1026"/>
              <a:gd name="T23" fmla="*/ 200 h 384"/>
              <a:gd name="T24" fmla="*/ 101 w 1026"/>
              <a:gd name="T25" fmla="*/ 217 h 384"/>
              <a:gd name="T26" fmla="*/ 109 w 1026"/>
              <a:gd name="T27" fmla="*/ 234 h 384"/>
              <a:gd name="T28" fmla="*/ 116 w 1026"/>
              <a:gd name="T29" fmla="*/ 250 h 384"/>
              <a:gd name="T30" fmla="*/ 124 w 1026"/>
              <a:gd name="T31" fmla="*/ 267 h 384"/>
              <a:gd name="T32" fmla="*/ 132 w 1026"/>
              <a:gd name="T33" fmla="*/ 283 h 384"/>
              <a:gd name="T34" fmla="*/ 140 w 1026"/>
              <a:gd name="T35" fmla="*/ 300 h 384"/>
              <a:gd name="T36" fmla="*/ 147 w 1026"/>
              <a:gd name="T37" fmla="*/ 316 h 384"/>
              <a:gd name="T38" fmla="*/ 155 w 1026"/>
              <a:gd name="T39" fmla="*/ 332 h 384"/>
              <a:gd name="T40" fmla="*/ 163 w 1026"/>
              <a:gd name="T41" fmla="*/ 350 h 384"/>
              <a:gd name="T42" fmla="*/ 171 w 1026"/>
              <a:gd name="T43" fmla="*/ 367 h 384"/>
              <a:gd name="T44" fmla="*/ 178 w 1026"/>
              <a:gd name="T45" fmla="*/ 383 h 384"/>
              <a:gd name="T46" fmla="*/ 838 w 1026"/>
              <a:gd name="T47" fmla="*/ 375 h 384"/>
              <a:gd name="T48" fmla="*/ 843 w 1026"/>
              <a:gd name="T49" fmla="*/ 365 h 384"/>
              <a:gd name="T50" fmla="*/ 848 w 1026"/>
              <a:gd name="T51" fmla="*/ 354 h 384"/>
              <a:gd name="T52" fmla="*/ 853 w 1026"/>
              <a:gd name="T53" fmla="*/ 344 h 384"/>
              <a:gd name="T54" fmla="*/ 858 w 1026"/>
              <a:gd name="T55" fmla="*/ 334 h 384"/>
              <a:gd name="T56" fmla="*/ 863 w 1026"/>
              <a:gd name="T57" fmla="*/ 324 h 384"/>
              <a:gd name="T58" fmla="*/ 868 w 1026"/>
              <a:gd name="T59" fmla="*/ 314 h 384"/>
              <a:gd name="T60" fmla="*/ 873 w 1026"/>
              <a:gd name="T61" fmla="*/ 304 h 384"/>
              <a:gd name="T62" fmla="*/ 878 w 1026"/>
              <a:gd name="T63" fmla="*/ 294 h 384"/>
              <a:gd name="T64" fmla="*/ 884 w 1026"/>
              <a:gd name="T65" fmla="*/ 283 h 384"/>
              <a:gd name="T66" fmla="*/ 889 w 1026"/>
              <a:gd name="T67" fmla="*/ 273 h 384"/>
              <a:gd name="T68" fmla="*/ 894 w 1026"/>
              <a:gd name="T69" fmla="*/ 263 h 384"/>
              <a:gd name="T70" fmla="*/ 899 w 1026"/>
              <a:gd name="T71" fmla="*/ 253 h 384"/>
              <a:gd name="T72" fmla="*/ 904 w 1026"/>
              <a:gd name="T73" fmla="*/ 243 h 384"/>
              <a:gd name="T74" fmla="*/ 909 w 1026"/>
              <a:gd name="T75" fmla="*/ 233 h 384"/>
              <a:gd name="T76" fmla="*/ 914 w 1026"/>
              <a:gd name="T77" fmla="*/ 223 h 384"/>
              <a:gd name="T78" fmla="*/ 919 w 1026"/>
              <a:gd name="T79" fmla="*/ 212 h 384"/>
              <a:gd name="T80" fmla="*/ 925 w 1026"/>
              <a:gd name="T81" fmla="*/ 202 h 384"/>
              <a:gd name="T82" fmla="*/ 929 w 1026"/>
              <a:gd name="T83" fmla="*/ 193 h 384"/>
              <a:gd name="T84" fmla="*/ 934 w 1026"/>
              <a:gd name="T85" fmla="*/ 182 h 384"/>
              <a:gd name="T86" fmla="*/ 940 w 1026"/>
              <a:gd name="T87" fmla="*/ 172 h 384"/>
              <a:gd name="T88" fmla="*/ 945 w 1026"/>
              <a:gd name="T89" fmla="*/ 162 h 384"/>
              <a:gd name="T90" fmla="*/ 950 w 1026"/>
              <a:gd name="T91" fmla="*/ 152 h 384"/>
              <a:gd name="T92" fmla="*/ 955 w 1026"/>
              <a:gd name="T93" fmla="*/ 141 h 384"/>
              <a:gd name="T94" fmla="*/ 960 w 1026"/>
              <a:gd name="T95" fmla="*/ 131 h 384"/>
              <a:gd name="T96" fmla="*/ 965 w 1026"/>
              <a:gd name="T97" fmla="*/ 121 h 384"/>
              <a:gd name="T98" fmla="*/ 970 w 1026"/>
              <a:gd name="T99" fmla="*/ 111 h 384"/>
              <a:gd name="T100" fmla="*/ 975 w 1026"/>
              <a:gd name="T101" fmla="*/ 101 h 384"/>
              <a:gd name="T102" fmla="*/ 980 w 1026"/>
              <a:gd name="T103" fmla="*/ 91 h 384"/>
              <a:gd name="T104" fmla="*/ 986 w 1026"/>
              <a:gd name="T105" fmla="*/ 81 h 384"/>
              <a:gd name="T106" fmla="*/ 991 w 1026"/>
              <a:gd name="T107" fmla="*/ 70 h 384"/>
              <a:gd name="T108" fmla="*/ 995 w 1026"/>
              <a:gd name="T109" fmla="*/ 61 h 384"/>
              <a:gd name="T110" fmla="*/ 1001 w 1026"/>
              <a:gd name="T111" fmla="*/ 51 h 384"/>
              <a:gd name="T112" fmla="*/ 1006 w 1026"/>
              <a:gd name="T113" fmla="*/ 40 h 384"/>
              <a:gd name="T114" fmla="*/ 1011 w 1026"/>
              <a:gd name="T115" fmla="*/ 30 h 384"/>
              <a:gd name="T116" fmla="*/ 1016 w 1026"/>
              <a:gd name="T117" fmla="*/ 20 h 384"/>
              <a:gd name="T118" fmla="*/ 1021 w 1026"/>
              <a:gd name="T119" fmla="*/ 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6" h="384">
                <a:moveTo>
                  <a:pt x="0" y="0"/>
                </a:moveTo>
                <a:lnTo>
                  <a:pt x="0" y="2"/>
                </a:lnTo>
                <a:lnTo>
                  <a:pt x="1" y="2"/>
                </a:lnTo>
                <a:lnTo>
                  <a:pt x="1" y="5"/>
                </a:lnTo>
                <a:lnTo>
                  <a:pt x="2" y="5"/>
                </a:lnTo>
                <a:lnTo>
                  <a:pt x="3" y="7"/>
                </a:lnTo>
                <a:lnTo>
                  <a:pt x="3" y="7"/>
                </a:lnTo>
                <a:lnTo>
                  <a:pt x="4" y="9"/>
                </a:lnTo>
                <a:lnTo>
                  <a:pt x="4" y="9"/>
                </a:lnTo>
                <a:lnTo>
                  <a:pt x="4" y="11"/>
                </a:lnTo>
                <a:lnTo>
                  <a:pt x="5" y="11"/>
                </a:lnTo>
                <a:lnTo>
                  <a:pt x="6" y="13"/>
                </a:lnTo>
                <a:lnTo>
                  <a:pt x="6" y="13"/>
                </a:lnTo>
                <a:lnTo>
                  <a:pt x="7" y="16"/>
                </a:lnTo>
                <a:lnTo>
                  <a:pt x="7" y="16"/>
                </a:lnTo>
                <a:lnTo>
                  <a:pt x="8" y="18"/>
                </a:lnTo>
                <a:lnTo>
                  <a:pt x="8" y="18"/>
                </a:lnTo>
                <a:lnTo>
                  <a:pt x="8" y="19"/>
                </a:lnTo>
                <a:lnTo>
                  <a:pt x="9" y="19"/>
                </a:lnTo>
                <a:lnTo>
                  <a:pt x="9" y="21"/>
                </a:lnTo>
                <a:lnTo>
                  <a:pt x="10" y="21"/>
                </a:lnTo>
                <a:lnTo>
                  <a:pt x="10" y="23"/>
                </a:lnTo>
                <a:lnTo>
                  <a:pt x="11" y="23"/>
                </a:lnTo>
                <a:lnTo>
                  <a:pt x="11" y="26"/>
                </a:lnTo>
                <a:lnTo>
                  <a:pt x="12" y="26"/>
                </a:lnTo>
                <a:lnTo>
                  <a:pt x="13" y="28"/>
                </a:lnTo>
                <a:lnTo>
                  <a:pt x="13" y="28"/>
                </a:lnTo>
                <a:lnTo>
                  <a:pt x="14" y="30"/>
                </a:lnTo>
                <a:lnTo>
                  <a:pt x="14" y="30"/>
                </a:lnTo>
                <a:lnTo>
                  <a:pt x="14" y="32"/>
                </a:lnTo>
                <a:lnTo>
                  <a:pt x="15" y="32"/>
                </a:lnTo>
                <a:lnTo>
                  <a:pt x="15" y="34"/>
                </a:lnTo>
                <a:lnTo>
                  <a:pt x="16" y="34"/>
                </a:lnTo>
                <a:lnTo>
                  <a:pt x="16" y="37"/>
                </a:lnTo>
                <a:lnTo>
                  <a:pt x="17" y="37"/>
                </a:lnTo>
                <a:lnTo>
                  <a:pt x="18" y="39"/>
                </a:lnTo>
                <a:lnTo>
                  <a:pt x="18" y="39"/>
                </a:lnTo>
                <a:lnTo>
                  <a:pt x="18" y="40"/>
                </a:lnTo>
                <a:lnTo>
                  <a:pt x="19" y="40"/>
                </a:lnTo>
                <a:lnTo>
                  <a:pt x="19" y="42"/>
                </a:lnTo>
                <a:lnTo>
                  <a:pt x="19" y="42"/>
                </a:lnTo>
                <a:lnTo>
                  <a:pt x="20" y="44"/>
                </a:lnTo>
                <a:lnTo>
                  <a:pt x="21" y="44"/>
                </a:lnTo>
                <a:lnTo>
                  <a:pt x="21" y="47"/>
                </a:lnTo>
                <a:lnTo>
                  <a:pt x="22" y="47"/>
                </a:lnTo>
                <a:lnTo>
                  <a:pt x="22" y="49"/>
                </a:lnTo>
                <a:lnTo>
                  <a:pt x="23" y="49"/>
                </a:lnTo>
                <a:lnTo>
                  <a:pt x="23" y="51"/>
                </a:lnTo>
                <a:lnTo>
                  <a:pt x="24" y="51"/>
                </a:lnTo>
                <a:lnTo>
                  <a:pt x="24" y="53"/>
                </a:lnTo>
                <a:lnTo>
                  <a:pt x="25" y="53"/>
                </a:lnTo>
                <a:lnTo>
                  <a:pt x="25" y="55"/>
                </a:lnTo>
                <a:lnTo>
                  <a:pt x="26" y="55"/>
                </a:lnTo>
                <a:lnTo>
                  <a:pt x="26" y="58"/>
                </a:lnTo>
                <a:lnTo>
                  <a:pt x="27" y="58"/>
                </a:lnTo>
                <a:lnTo>
                  <a:pt x="28" y="60"/>
                </a:lnTo>
                <a:lnTo>
                  <a:pt x="28" y="60"/>
                </a:lnTo>
                <a:lnTo>
                  <a:pt x="28" y="61"/>
                </a:lnTo>
                <a:lnTo>
                  <a:pt x="29" y="61"/>
                </a:lnTo>
                <a:lnTo>
                  <a:pt x="29" y="63"/>
                </a:lnTo>
                <a:lnTo>
                  <a:pt x="29" y="63"/>
                </a:lnTo>
                <a:lnTo>
                  <a:pt x="30" y="65"/>
                </a:lnTo>
                <a:lnTo>
                  <a:pt x="30" y="65"/>
                </a:lnTo>
                <a:lnTo>
                  <a:pt x="31" y="67"/>
                </a:lnTo>
                <a:lnTo>
                  <a:pt x="31" y="67"/>
                </a:lnTo>
                <a:lnTo>
                  <a:pt x="32" y="70"/>
                </a:lnTo>
                <a:lnTo>
                  <a:pt x="33" y="70"/>
                </a:lnTo>
                <a:lnTo>
                  <a:pt x="33" y="72"/>
                </a:lnTo>
                <a:lnTo>
                  <a:pt x="34" y="72"/>
                </a:lnTo>
                <a:lnTo>
                  <a:pt x="34" y="74"/>
                </a:lnTo>
                <a:lnTo>
                  <a:pt x="34" y="74"/>
                </a:lnTo>
                <a:lnTo>
                  <a:pt x="35" y="76"/>
                </a:lnTo>
                <a:lnTo>
                  <a:pt x="36" y="76"/>
                </a:lnTo>
                <a:lnTo>
                  <a:pt x="36" y="79"/>
                </a:lnTo>
                <a:lnTo>
                  <a:pt x="37" y="79"/>
                </a:lnTo>
                <a:lnTo>
                  <a:pt x="37" y="81"/>
                </a:lnTo>
                <a:lnTo>
                  <a:pt x="38" y="81"/>
                </a:lnTo>
                <a:lnTo>
                  <a:pt x="38" y="82"/>
                </a:lnTo>
                <a:lnTo>
                  <a:pt x="38" y="82"/>
                </a:lnTo>
                <a:lnTo>
                  <a:pt x="38" y="84"/>
                </a:lnTo>
                <a:lnTo>
                  <a:pt x="39" y="84"/>
                </a:lnTo>
                <a:lnTo>
                  <a:pt x="40" y="86"/>
                </a:lnTo>
                <a:lnTo>
                  <a:pt x="40" y="86"/>
                </a:lnTo>
                <a:lnTo>
                  <a:pt x="41" y="88"/>
                </a:lnTo>
                <a:lnTo>
                  <a:pt x="41" y="88"/>
                </a:lnTo>
                <a:lnTo>
                  <a:pt x="42" y="91"/>
                </a:lnTo>
                <a:lnTo>
                  <a:pt x="43" y="91"/>
                </a:lnTo>
                <a:lnTo>
                  <a:pt x="43" y="92"/>
                </a:lnTo>
                <a:lnTo>
                  <a:pt x="43" y="92"/>
                </a:lnTo>
                <a:lnTo>
                  <a:pt x="43" y="94"/>
                </a:lnTo>
                <a:lnTo>
                  <a:pt x="43" y="94"/>
                </a:lnTo>
                <a:lnTo>
                  <a:pt x="44" y="96"/>
                </a:lnTo>
                <a:lnTo>
                  <a:pt x="45" y="96"/>
                </a:lnTo>
                <a:lnTo>
                  <a:pt x="45" y="98"/>
                </a:lnTo>
                <a:lnTo>
                  <a:pt x="46" y="98"/>
                </a:lnTo>
                <a:lnTo>
                  <a:pt x="46" y="101"/>
                </a:lnTo>
                <a:lnTo>
                  <a:pt x="47" y="101"/>
                </a:lnTo>
                <a:lnTo>
                  <a:pt x="48" y="103"/>
                </a:lnTo>
                <a:lnTo>
                  <a:pt x="48" y="103"/>
                </a:lnTo>
                <a:lnTo>
                  <a:pt x="48" y="105"/>
                </a:lnTo>
                <a:lnTo>
                  <a:pt x="49" y="105"/>
                </a:lnTo>
                <a:lnTo>
                  <a:pt x="49" y="107"/>
                </a:lnTo>
                <a:lnTo>
                  <a:pt x="50" y="107"/>
                </a:lnTo>
                <a:lnTo>
                  <a:pt x="51" y="109"/>
                </a:lnTo>
                <a:lnTo>
                  <a:pt x="51" y="109"/>
                </a:lnTo>
                <a:lnTo>
                  <a:pt x="52" y="112"/>
                </a:lnTo>
                <a:lnTo>
                  <a:pt x="52" y="112"/>
                </a:lnTo>
                <a:lnTo>
                  <a:pt x="52" y="113"/>
                </a:lnTo>
                <a:lnTo>
                  <a:pt x="53" y="113"/>
                </a:lnTo>
                <a:lnTo>
                  <a:pt x="53" y="115"/>
                </a:lnTo>
                <a:lnTo>
                  <a:pt x="53" y="115"/>
                </a:lnTo>
                <a:lnTo>
                  <a:pt x="54" y="117"/>
                </a:lnTo>
                <a:lnTo>
                  <a:pt x="55" y="117"/>
                </a:lnTo>
                <a:lnTo>
                  <a:pt x="55" y="119"/>
                </a:lnTo>
                <a:lnTo>
                  <a:pt x="56" y="119"/>
                </a:lnTo>
                <a:lnTo>
                  <a:pt x="56" y="121"/>
                </a:lnTo>
                <a:lnTo>
                  <a:pt x="57" y="121"/>
                </a:lnTo>
                <a:lnTo>
                  <a:pt x="58" y="124"/>
                </a:lnTo>
                <a:lnTo>
                  <a:pt x="58" y="124"/>
                </a:lnTo>
                <a:lnTo>
                  <a:pt x="58" y="126"/>
                </a:lnTo>
                <a:lnTo>
                  <a:pt x="58" y="126"/>
                </a:lnTo>
                <a:lnTo>
                  <a:pt x="59" y="128"/>
                </a:lnTo>
                <a:lnTo>
                  <a:pt x="60" y="128"/>
                </a:lnTo>
                <a:lnTo>
                  <a:pt x="60" y="130"/>
                </a:lnTo>
                <a:lnTo>
                  <a:pt x="61" y="130"/>
                </a:lnTo>
                <a:lnTo>
                  <a:pt x="61" y="133"/>
                </a:lnTo>
                <a:lnTo>
                  <a:pt x="62" y="133"/>
                </a:lnTo>
                <a:lnTo>
                  <a:pt x="62" y="134"/>
                </a:lnTo>
                <a:lnTo>
                  <a:pt x="63" y="134"/>
                </a:lnTo>
                <a:lnTo>
                  <a:pt x="63" y="135"/>
                </a:lnTo>
                <a:lnTo>
                  <a:pt x="63" y="135"/>
                </a:lnTo>
                <a:lnTo>
                  <a:pt x="64" y="138"/>
                </a:lnTo>
                <a:lnTo>
                  <a:pt x="64" y="138"/>
                </a:lnTo>
                <a:lnTo>
                  <a:pt x="65" y="140"/>
                </a:lnTo>
                <a:lnTo>
                  <a:pt x="65" y="140"/>
                </a:lnTo>
                <a:lnTo>
                  <a:pt x="66" y="142"/>
                </a:lnTo>
                <a:lnTo>
                  <a:pt x="67" y="142"/>
                </a:lnTo>
                <a:lnTo>
                  <a:pt x="67" y="145"/>
                </a:lnTo>
                <a:lnTo>
                  <a:pt x="68" y="145"/>
                </a:lnTo>
                <a:lnTo>
                  <a:pt x="68" y="146"/>
                </a:lnTo>
                <a:lnTo>
                  <a:pt x="68" y="146"/>
                </a:lnTo>
                <a:lnTo>
                  <a:pt x="69" y="149"/>
                </a:lnTo>
                <a:lnTo>
                  <a:pt x="70" y="149"/>
                </a:lnTo>
                <a:lnTo>
                  <a:pt x="70" y="151"/>
                </a:lnTo>
                <a:lnTo>
                  <a:pt x="71" y="151"/>
                </a:lnTo>
                <a:lnTo>
                  <a:pt x="71" y="154"/>
                </a:lnTo>
                <a:lnTo>
                  <a:pt x="72" y="154"/>
                </a:lnTo>
                <a:lnTo>
                  <a:pt x="72" y="155"/>
                </a:lnTo>
                <a:lnTo>
                  <a:pt x="72" y="155"/>
                </a:lnTo>
                <a:lnTo>
                  <a:pt x="72" y="156"/>
                </a:lnTo>
                <a:lnTo>
                  <a:pt x="73" y="156"/>
                </a:lnTo>
                <a:lnTo>
                  <a:pt x="73" y="159"/>
                </a:lnTo>
                <a:lnTo>
                  <a:pt x="74" y="159"/>
                </a:lnTo>
                <a:lnTo>
                  <a:pt x="75" y="161"/>
                </a:lnTo>
                <a:lnTo>
                  <a:pt x="75" y="161"/>
                </a:lnTo>
                <a:lnTo>
                  <a:pt x="76" y="163"/>
                </a:lnTo>
                <a:lnTo>
                  <a:pt x="76" y="163"/>
                </a:lnTo>
                <a:lnTo>
                  <a:pt x="76" y="165"/>
                </a:lnTo>
                <a:lnTo>
                  <a:pt x="77" y="165"/>
                </a:lnTo>
                <a:lnTo>
                  <a:pt x="77" y="166"/>
                </a:lnTo>
                <a:lnTo>
                  <a:pt x="78" y="166"/>
                </a:lnTo>
                <a:lnTo>
                  <a:pt x="78" y="169"/>
                </a:lnTo>
                <a:lnTo>
                  <a:pt x="79" y="169"/>
                </a:lnTo>
                <a:lnTo>
                  <a:pt x="79" y="171"/>
                </a:lnTo>
                <a:lnTo>
                  <a:pt x="80" y="171"/>
                </a:lnTo>
                <a:lnTo>
                  <a:pt x="80" y="173"/>
                </a:lnTo>
                <a:lnTo>
                  <a:pt x="81" y="173"/>
                </a:lnTo>
                <a:lnTo>
                  <a:pt x="82" y="176"/>
                </a:lnTo>
                <a:lnTo>
                  <a:pt x="82" y="176"/>
                </a:lnTo>
                <a:lnTo>
                  <a:pt x="82" y="177"/>
                </a:lnTo>
                <a:lnTo>
                  <a:pt x="83" y="177"/>
                </a:lnTo>
                <a:lnTo>
                  <a:pt x="83" y="180"/>
                </a:lnTo>
                <a:lnTo>
                  <a:pt x="84" y="180"/>
                </a:lnTo>
                <a:lnTo>
                  <a:pt x="85" y="182"/>
                </a:lnTo>
                <a:lnTo>
                  <a:pt x="85" y="182"/>
                </a:lnTo>
                <a:lnTo>
                  <a:pt x="86" y="184"/>
                </a:lnTo>
                <a:lnTo>
                  <a:pt x="86" y="184"/>
                </a:lnTo>
                <a:lnTo>
                  <a:pt x="86" y="186"/>
                </a:lnTo>
                <a:lnTo>
                  <a:pt x="87" y="186"/>
                </a:lnTo>
                <a:lnTo>
                  <a:pt x="87" y="187"/>
                </a:lnTo>
                <a:lnTo>
                  <a:pt x="87" y="187"/>
                </a:lnTo>
                <a:lnTo>
                  <a:pt x="88" y="190"/>
                </a:lnTo>
                <a:lnTo>
                  <a:pt x="88" y="190"/>
                </a:lnTo>
                <a:lnTo>
                  <a:pt x="89" y="192"/>
                </a:lnTo>
                <a:lnTo>
                  <a:pt x="90" y="192"/>
                </a:lnTo>
                <a:lnTo>
                  <a:pt x="90" y="194"/>
                </a:lnTo>
                <a:lnTo>
                  <a:pt x="91" y="194"/>
                </a:lnTo>
                <a:lnTo>
                  <a:pt x="91" y="197"/>
                </a:lnTo>
                <a:lnTo>
                  <a:pt x="92" y="197"/>
                </a:lnTo>
                <a:lnTo>
                  <a:pt x="92" y="198"/>
                </a:lnTo>
                <a:lnTo>
                  <a:pt x="93" y="198"/>
                </a:lnTo>
                <a:lnTo>
                  <a:pt x="93" y="200"/>
                </a:lnTo>
                <a:lnTo>
                  <a:pt x="94" y="200"/>
                </a:lnTo>
                <a:lnTo>
                  <a:pt x="94" y="203"/>
                </a:lnTo>
                <a:lnTo>
                  <a:pt x="95" y="203"/>
                </a:lnTo>
                <a:lnTo>
                  <a:pt x="95" y="205"/>
                </a:lnTo>
                <a:lnTo>
                  <a:pt x="96" y="205"/>
                </a:lnTo>
                <a:lnTo>
                  <a:pt x="96" y="206"/>
                </a:lnTo>
                <a:lnTo>
                  <a:pt x="97" y="206"/>
                </a:lnTo>
                <a:lnTo>
                  <a:pt x="97" y="208"/>
                </a:lnTo>
                <a:lnTo>
                  <a:pt x="97" y="208"/>
                </a:lnTo>
                <a:lnTo>
                  <a:pt x="98" y="210"/>
                </a:lnTo>
                <a:lnTo>
                  <a:pt x="98" y="210"/>
                </a:lnTo>
                <a:lnTo>
                  <a:pt x="99" y="213"/>
                </a:lnTo>
                <a:lnTo>
                  <a:pt x="100" y="213"/>
                </a:lnTo>
                <a:lnTo>
                  <a:pt x="100" y="215"/>
                </a:lnTo>
                <a:lnTo>
                  <a:pt x="101" y="215"/>
                </a:lnTo>
                <a:lnTo>
                  <a:pt x="101" y="217"/>
                </a:lnTo>
                <a:lnTo>
                  <a:pt x="102" y="217"/>
                </a:lnTo>
                <a:lnTo>
                  <a:pt x="102" y="219"/>
                </a:lnTo>
                <a:lnTo>
                  <a:pt x="102" y="219"/>
                </a:lnTo>
                <a:lnTo>
                  <a:pt x="103" y="221"/>
                </a:lnTo>
                <a:lnTo>
                  <a:pt x="103" y="221"/>
                </a:lnTo>
                <a:lnTo>
                  <a:pt x="104" y="224"/>
                </a:lnTo>
                <a:lnTo>
                  <a:pt x="105" y="224"/>
                </a:lnTo>
                <a:lnTo>
                  <a:pt x="105" y="226"/>
                </a:lnTo>
                <a:lnTo>
                  <a:pt x="106" y="226"/>
                </a:lnTo>
                <a:lnTo>
                  <a:pt x="106" y="227"/>
                </a:lnTo>
                <a:lnTo>
                  <a:pt x="106" y="227"/>
                </a:lnTo>
                <a:lnTo>
                  <a:pt x="106" y="229"/>
                </a:lnTo>
                <a:lnTo>
                  <a:pt x="107" y="229"/>
                </a:lnTo>
                <a:lnTo>
                  <a:pt x="108" y="231"/>
                </a:lnTo>
                <a:lnTo>
                  <a:pt x="108" y="231"/>
                </a:lnTo>
                <a:lnTo>
                  <a:pt x="109" y="234"/>
                </a:lnTo>
                <a:lnTo>
                  <a:pt x="109" y="234"/>
                </a:lnTo>
                <a:lnTo>
                  <a:pt x="110" y="236"/>
                </a:lnTo>
                <a:lnTo>
                  <a:pt x="110" y="236"/>
                </a:lnTo>
                <a:lnTo>
                  <a:pt x="110" y="237"/>
                </a:lnTo>
                <a:lnTo>
                  <a:pt x="111" y="237"/>
                </a:lnTo>
                <a:lnTo>
                  <a:pt x="111" y="239"/>
                </a:lnTo>
                <a:lnTo>
                  <a:pt x="112" y="239"/>
                </a:lnTo>
                <a:lnTo>
                  <a:pt x="112" y="241"/>
                </a:lnTo>
                <a:lnTo>
                  <a:pt x="113" y="241"/>
                </a:lnTo>
                <a:lnTo>
                  <a:pt x="113" y="244"/>
                </a:lnTo>
                <a:lnTo>
                  <a:pt x="114" y="244"/>
                </a:lnTo>
                <a:lnTo>
                  <a:pt x="115" y="246"/>
                </a:lnTo>
                <a:lnTo>
                  <a:pt x="115" y="246"/>
                </a:lnTo>
                <a:lnTo>
                  <a:pt x="116" y="248"/>
                </a:lnTo>
                <a:lnTo>
                  <a:pt x="116" y="248"/>
                </a:lnTo>
                <a:lnTo>
                  <a:pt x="116" y="250"/>
                </a:lnTo>
                <a:lnTo>
                  <a:pt x="117" y="250"/>
                </a:lnTo>
                <a:lnTo>
                  <a:pt x="117" y="252"/>
                </a:lnTo>
                <a:lnTo>
                  <a:pt x="118" y="252"/>
                </a:lnTo>
                <a:lnTo>
                  <a:pt x="118" y="255"/>
                </a:lnTo>
                <a:lnTo>
                  <a:pt x="119" y="255"/>
                </a:lnTo>
                <a:lnTo>
                  <a:pt x="120" y="257"/>
                </a:lnTo>
                <a:lnTo>
                  <a:pt x="120" y="257"/>
                </a:lnTo>
                <a:lnTo>
                  <a:pt x="120" y="258"/>
                </a:lnTo>
                <a:lnTo>
                  <a:pt x="121" y="258"/>
                </a:lnTo>
                <a:lnTo>
                  <a:pt x="121" y="260"/>
                </a:lnTo>
                <a:lnTo>
                  <a:pt x="121" y="260"/>
                </a:lnTo>
                <a:lnTo>
                  <a:pt x="122" y="262"/>
                </a:lnTo>
                <a:lnTo>
                  <a:pt x="123" y="262"/>
                </a:lnTo>
                <a:lnTo>
                  <a:pt x="123" y="265"/>
                </a:lnTo>
                <a:lnTo>
                  <a:pt x="124" y="265"/>
                </a:lnTo>
                <a:lnTo>
                  <a:pt x="124" y="267"/>
                </a:lnTo>
                <a:lnTo>
                  <a:pt x="125" y="267"/>
                </a:lnTo>
                <a:lnTo>
                  <a:pt x="125" y="269"/>
                </a:lnTo>
                <a:lnTo>
                  <a:pt x="126" y="269"/>
                </a:lnTo>
                <a:lnTo>
                  <a:pt x="126" y="271"/>
                </a:lnTo>
                <a:lnTo>
                  <a:pt x="127" y="271"/>
                </a:lnTo>
                <a:lnTo>
                  <a:pt x="127" y="273"/>
                </a:lnTo>
                <a:lnTo>
                  <a:pt x="128" y="273"/>
                </a:lnTo>
                <a:lnTo>
                  <a:pt x="128" y="275"/>
                </a:lnTo>
                <a:lnTo>
                  <a:pt x="129" y="275"/>
                </a:lnTo>
                <a:lnTo>
                  <a:pt x="130" y="278"/>
                </a:lnTo>
                <a:lnTo>
                  <a:pt x="130" y="278"/>
                </a:lnTo>
                <a:lnTo>
                  <a:pt x="130" y="279"/>
                </a:lnTo>
                <a:lnTo>
                  <a:pt x="130" y="279"/>
                </a:lnTo>
                <a:lnTo>
                  <a:pt x="130" y="281"/>
                </a:lnTo>
                <a:lnTo>
                  <a:pt x="131" y="281"/>
                </a:lnTo>
                <a:lnTo>
                  <a:pt x="132" y="283"/>
                </a:lnTo>
                <a:lnTo>
                  <a:pt x="132" y="283"/>
                </a:lnTo>
                <a:lnTo>
                  <a:pt x="133" y="285"/>
                </a:lnTo>
                <a:lnTo>
                  <a:pt x="133" y="285"/>
                </a:lnTo>
                <a:lnTo>
                  <a:pt x="134" y="288"/>
                </a:lnTo>
                <a:lnTo>
                  <a:pt x="135" y="288"/>
                </a:lnTo>
                <a:lnTo>
                  <a:pt x="135" y="290"/>
                </a:lnTo>
                <a:lnTo>
                  <a:pt x="136" y="290"/>
                </a:lnTo>
                <a:lnTo>
                  <a:pt x="136" y="292"/>
                </a:lnTo>
                <a:lnTo>
                  <a:pt x="136" y="292"/>
                </a:lnTo>
                <a:lnTo>
                  <a:pt x="137" y="294"/>
                </a:lnTo>
                <a:lnTo>
                  <a:pt x="137" y="294"/>
                </a:lnTo>
                <a:lnTo>
                  <a:pt x="138" y="296"/>
                </a:lnTo>
                <a:lnTo>
                  <a:pt x="139" y="296"/>
                </a:lnTo>
                <a:lnTo>
                  <a:pt x="139" y="299"/>
                </a:lnTo>
                <a:lnTo>
                  <a:pt x="140" y="299"/>
                </a:lnTo>
                <a:lnTo>
                  <a:pt x="140" y="300"/>
                </a:lnTo>
                <a:lnTo>
                  <a:pt x="140" y="300"/>
                </a:lnTo>
                <a:lnTo>
                  <a:pt x="140" y="302"/>
                </a:lnTo>
                <a:lnTo>
                  <a:pt x="141" y="302"/>
                </a:lnTo>
                <a:lnTo>
                  <a:pt x="142" y="304"/>
                </a:lnTo>
                <a:lnTo>
                  <a:pt x="142" y="304"/>
                </a:lnTo>
                <a:lnTo>
                  <a:pt x="143" y="306"/>
                </a:lnTo>
                <a:lnTo>
                  <a:pt x="143" y="306"/>
                </a:lnTo>
                <a:lnTo>
                  <a:pt x="144" y="309"/>
                </a:lnTo>
                <a:lnTo>
                  <a:pt x="145" y="309"/>
                </a:lnTo>
                <a:lnTo>
                  <a:pt x="145" y="310"/>
                </a:lnTo>
                <a:lnTo>
                  <a:pt x="145" y="310"/>
                </a:lnTo>
                <a:lnTo>
                  <a:pt x="145" y="311"/>
                </a:lnTo>
                <a:lnTo>
                  <a:pt x="145" y="311"/>
                </a:lnTo>
                <a:lnTo>
                  <a:pt x="146" y="314"/>
                </a:lnTo>
                <a:lnTo>
                  <a:pt x="147" y="314"/>
                </a:lnTo>
                <a:lnTo>
                  <a:pt x="147" y="316"/>
                </a:lnTo>
                <a:lnTo>
                  <a:pt x="148" y="316"/>
                </a:lnTo>
                <a:lnTo>
                  <a:pt x="148" y="319"/>
                </a:lnTo>
                <a:lnTo>
                  <a:pt x="149" y="319"/>
                </a:lnTo>
                <a:lnTo>
                  <a:pt x="150" y="321"/>
                </a:lnTo>
                <a:lnTo>
                  <a:pt x="150" y="321"/>
                </a:lnTo>
                <a:lnTo>
                  <a:pt x="150" y="323"/>
                </a:lnTo>
                <a:lnTo>
                  <a:pt x="151" y="323"/>
                </a:lnTo>
                <a:lnTo>
                  <a:pt x="151" y="325"/>
                </a:lnTo>
                <a:lnTo>
                  <a:pt x="152" y="325"/>
                </a:lnTo>
                <a:lnTo>
                  <a:pt x="152" y="327"/>
                </a:lnTo>
                <a:lnTo>
                  <a:pt x="153" y="327"/>
                </a:lnTo>
                <a:lnTo>
                  <a:pt x="154" y="330"/>
                </a:lnTo>
                <a:lnTo>
                  <a:pt x="154" y="330"/>
                </a:lnTo>
                <a:lnTo>
                  <a:pt x="154" y="331"/>
                </a:lnTo>
                <a:lnTo>
                  <a:pt x="155" y="331"/>
                </a:lnTo>
                <a:lnTo>
                  <a:pt x="155" y="332"/>
                </a:lnTo>
                <a:lnTo>
                  <a:pt x="155" y="332"/>
                </a:lnTo>
                <a:lnTo>
                  <a:pt x="156" y="335"/>
                </a:lnTo>
                <a:lnTo>
                  <a:pt x="157" y="335"/>
                </a:lnTo>
                <a:lnTo>
                  <a:pt x="157" y="337"/>
                </a:lnTo>
                <a:lnTo>
                  <a:pt x="158" y="337"/>
                </a:lnTo>
                <a:lnTo>
                  <a:pt x="158" y="339"/>
                </a:lnTo>
                <a:lnTo>
                  <a:pt x="159" y="339"/>
                </a:lnTo>
                <a:lnTo>
                  <a:pt x="159" y="342"/>
                </a:lnTo>
                <a:lnTo>
                  <a:pt x="160" y="342"/>
                </a:lnTo>
                <a:lnTo>
                  <a:pt x="160" y="344"/>
                </a:lnTo>
                <a:lnTo>
                  <a:pt x="160" y="344"/>
                </a:lnTo>
                <a:lnTo>
                  <a:pt x="161" y="346"/>
                </a:lnTo>
                <a:lnTo>
                  <a:pt x="162" y="346"/>
                </a:lnTo>
                <a:lnTo>
                  <a:pt x="162" y="348"/>
                </a:lnTo>
                <a:lnTo>
                  <a:pt x="163" y="348"/>
                </a:lnTo>
                <a:lnTo>
                  <a:pt x="163" y="350"/>
                </a:lnTo>
                <a:lnTo>
                  <a:pt x="164" y="350"/>
                </a:lnTo>
                <a:lnTo>
                  <a:pt x="164" y="352"/>
                </a:lnTo>
                <a:lnTo>
                  <a:pt x="165" y="352"/>
                </a:lnTo>
                <a:lnTo>
                  <a:pt x="165" y="353"/>
                </a:lnTo>
                <a:lnTo>
                  <a:pt x="165" y="353"/>
                </a:lnTo>
                <a:lnTo>
                  <a:pt x="166" y="356"/>
                </a:lnTo>
                <a:lnTo>
                  <a:pt x="166" y="356"/>
                </a:lnTo>
                <a:lnTo>
                  <a:pt x="167" y="358"/>
                </a:lnTo>
                <a:lnTo>
                  <a:pt x="167" y="358"/>
                </a:lnTo>
                <a:lnTo>
                  <a:pt x="168" y="360"/>
                </a:lnTo>
                <a:lnTo>
                  <a:pt x="169" y="360"/>
                </a:lnTo>
                <a:lnTo>
                  <a:pt x="169" y="363"/>
                </a:lnTo>
                <a:lnTo>
                  <a:pt x="170" y="363"/>
                </a:lnTo>
                <a:lnTo>
                  <a:pt x="170" y="364"/>
                </a:lnTo>
                <a:lnTo>
                  <a:pt x="170" y="364"/>
                </a:lnTo>
                <a:lnTo>
                  <a:pt x="171" y="367"/>
                </a:lnTo>
                <a:lnTo>
                  <a:pt x="171" y="367"/>
                </a:lnTo>
                <a:lnTo>
                  <a:pt x="172" y="369"/>
                </a:lnTo>
                <a:lnTo>
                  <a:pt x="173" y="369"/>
                </a:lnTo>
                <a:lnTo>
                  <a:pt x="173" y="371"/>
                </a:lnTo>
                <a:lnTo>
                  <a:pt x="174" y="371"/>
                </a:lnTo>
                <a:lnTo>
                  <a:pt x="174" y="373"/>
                </a:lnTo>
                <a:lnTo>
                  <a:pt x="174" y="373"/>
                </a:lnTo>
                <a:lnTo>
                  <a:pt x="174" y="374"/>
                </a:lnTo>
                <a:lnTo>
                  <a:pt x="175" y="374"/>
                </a:lnTo>
                <a:lnTo>
                  <a:pt x="175" y="377"/>
                </a:lnTo>
                <a:lnTo>
                  <a:pt x="176" y="377"/>
                </a:lnTo>
                <a:lnTo>
                  <a:pt x="177" y="379"/>
                </a:lnTo>
                <a:lnTo>
                  <a:pt x="177" y="379"/>
                </a:lnTo>
                <a:lnTo>
                  <a:pt x="178" y="381"/>
                </a:lnTo>
                <a:lnTo>
                  <a:pt x="178" y="381"/>
                </a:lnTo>
                <a:lnTo>
                  <a:pt x="178" y="383"/>
                </a:lnTo>
                <a:lnTo>
                  <a:pt x="179" y="383"/>
                </a:lnTo>
                <a:lnTo>
                  <a:pt x="179" y="384"/>
                </a:lnTo>
                <a:lnTo>
                  <a:pt x="834" y="384"/>
                </a:lnTo>
                <a:lnTo>
                  <a:pt x="834" y="382"/>
                </a:lnTo>
                <a:lnTo>
                  <a:pt x="835" y="382"/>
                </a:lnTo>
                <a:lnTo>
                  <a:pt x="835" y="381"/>
                </a:lnTo>
                <a:lnTo>
                  <a:pt x="835" y="381"/>
                </a:lnTo>
                <a:lnTo>
                  <a:pt x="835" y="380"/>
                </a:lnTo>
                <a:lnTo>
                  <a:pt x="836" y="380"/>
                </a:lnTo>
                <a:lnTo>
                  <a:pt x="836" y="379"/>
                </a:lnTo>
                <a:lnTo>
                  <a:pt x="837" y="379"/>
                </a:lnTo>
                <a:lnTo>
                  <a:pt x="837" y="377"/>
                </a:lnTo>
                <a:lnTo>
                  <a:pt x="837" y="377"/>
                </a:lnTo>
                <a:lnTo>
                  <a:pt x="837" y="376"/>
                </a:lnTo>
                <a:lnTo>
                  <a:pt x="838" y="376"/>
                </a:lnTo>
                <a:lnTo>
                  <a:pt x="838" y="375"/>
                </a:lnTo>
                <a:lnTo>
                  <a:pt x="838" y="375"/>
                </a:lnTo>
                <a:lnTo>
                  <a:pt x="838" y="374"/>
                </a:lnTo>
                <a:lnTo>
                  <a:pt x="839" y="374"/>
                </a:lnTo>
                <a:lnTo>
                  <a:pt x="839" y="373"/>
                </a:lnTo>
                <a:lnTo>
                  <a:pt x="839" y="373"/>
                </a:lnTo>
                <a:lnTo>
                  <a:pt x="840" y="371"/>
                </a:lnTo>
                <a:lnTo>
                  <a:pt x="840" y="371"/>
                </a:lnTo>
                <a:lnTo>
                  <a:pt x="840" y="369"/>
                </a:lnTo>
                <a:lnTo>
                  <a:pt x="841" y="369"/>
                </a:lnTo>
                <a:lnTo>
                  <a:pt x="841" y="368"/>
                </a:lnTo>
                <a:lnTo>
                  <a:pt x="842" y="368"/>
                </a:lnTo>
                <a:lnTo>
                  <a:pt x="842" y="367"/>
                </a:lnTo>
                <a:lnTo>
                  <a:pt x="842" y="367"/>
                </a:lnTo>
                <a:lnTo>
                  <a:pt x="842" y="366"/>
                </a:lnTo>
                <a:lnTo>
                  <a:pt x="843" y="366"/>
                </a:lnTo>
                <a:lnTo>
                  <a:pt x="843" y="365"/>
                </a:lnTo>
                <a:lnTo>
                  <a:pt x="843" y="365"/>
                </a:lnTo>
                <a:lnTo>
                  <a:pt x="843" y="364"/>
                </a:lnTo>
                <a:lnTo>
                  <a:pt x="844" y="364"/>
                </a:lnTo>
                <a:lnTo>
                  <a:pt x="844" y="362"/>
                </a:lnTo>
                <a:lnTo>
                  <a:pt x="845" y="362"/>
                </a:lnTo>
                <a:lnTo>
                  <a:pt x="845" y="361"/>
                </a:lnTo>
                <a:lnTo>
                  <a:pt x="845" y="361"/>
                </a:lnTo>
                <a:lnTo>
                  <a:pt x="846" y="359"/>
                </a:lnTo>
                <a:lnTo>
                  <a:pt x="846" y="359"/>
                </a:lnTo>
                <a:lnTo>
                  <a:pt x="846" y="358"/>
                </a:lnTo>
                <a:lnTo>
                  <a:pt x="847" y="358"/>
                </a:lnTo>
                <a:lnTo>
                  <a:pt x="847" y="357"/>
                </a:lnTo>
                <a:lnTo>
                  <a:pt x="847" y="357"/>
                </a:lnTo>
                <a:lnTo>
                  <a:pt x="847" y="356"/>
                </a:lnTo>
                <a:lnTo>
                  <a:pt x="848" y="356"/>
                </a:lnTo>
                <a:lnTo>
                  <a:pt x="848" y="354"/>
                </a:lnTo>
                <a:lnTo>
                  <a:pt x="849" y="354"/>
                </a:lnTo>
                <a:lnTo>
                  <a:pt x="849" y="353"/>
                </a:lnTo>
                <a:lnTo>
                  <a:pt x="849" y="353"/>
                </a:lnTo>
                <a:lnTo>
                  <a:pt x="849" y="352"/>
                </a:lnTo>
                <a:lnTo>
                  <a:pt x="850" y="352"/>
                </a:lnTo>
                <a:lnTo>
                  <a:pt x="850" y="351"/>
                </a:lnTo>
                <a:lnTo>
                  <a:pt x="850" y="351"/>
                </a:lnTo>
                <a:lnTo>
                  <a:pt x="850" y="350"/>
                </a:lnTo>
                <a:lnTo>
                  <a:pt x="851" y="350"/>
                </a:lnTo>
                <a:lnTo>
                  <a:pt x="851" y="349"/>
                </a:lnTo>
                <a:lnTo>
                  <a:pt x="852" y="349"/>
                </a:lnTo>
                <a:lnTo>
                  <a:pt x="852" y="347"/>
                </a:lnTo>
                <a:lnTo>
                  <a:pt x="853" y="347"/>
                </a:lnTo>
                <a:lnTo>
                  <a:pt x="853" y="345"/>
                </a:lnTo>
                <a:lnTo>
                  <a:pt x="853" y="345"/>
                </a:lnTo>
                <a:lnTo>
                  <a:pt x="853" y="344"/>
                </a:lnTo>
                <a:lnTo>
                  <a:pt x="854" y="344"/>
                </a:lnTo>
                <a:lnTo>
                  <a:pt x="854" y="343"/>
                </a:lnTo>
                <a:lnTo>
                  <a:pt x="854" y="343"/>
                </a:lnTo>
                <a:lnTo>
                  <a:pt x="854" y="342"/>
                </a:lnTo>
                <a:lnTo>
                  <a:pt x="855" y="342"/>
                </a:lnTo>
                <a:lnTo>
                  <a:pt x="855" y="341"/>
                </a:lnTo>
                <a:lnTo>
                  <a:pt x="855" y="341"/>
                </a:lnTo>
                <a:lnTo>
                  <a:pt x="855" y="339"/>
                </a:lnTo>
                <a:lnTo>
                  <a:pt x="856" y="339"/>
                </a:lnTo>
                <a:lnTo>
                  <a:pt x="856" y="338"/>
                </a:lnTo>
                <a:lnTo>
                  <a:pt x="857" y="338"/>
                </a:lnTo>
                <a:lnTo>
                  <a:pt x="857" y="337"/>
                </a:lnTo>
                <a:lnTo>
                  <a:pt x="857" y="337"/>
                </a:lnTo>
                <a:lnTo>
                  <a:pt x="858" y="335"/>
                </a:lnTo>
                <a:lnTo>
                  <a:pt x="858" y="335"/>
                </a:lnTo>
                <a:lnTo>
                  <a:pt x="858" y="334"/>
                </a:lnTo>
                <a:lnTo>
                  <a:pt x="859" y="334"/>
                </a:lnTo>
                <a:lnTo>
                  <a:pt x="859" y="333"/>
                </a:lnTo>
                <a:lnTo>
                  <a:pt x="860" y="333"/>
                </a:lnTo>
                <a:lnTo>
                  <a:pt x="860" y="332"/>
                </a:lnTo>
                <a:lnTo>
                  <a:pt x="860" y="332"/>
                </a:lnTo>
                <a:lnTo>
                  <a:pt x="860" y="330"/>
                </a:lnTo>
                <a:lnTo>
                  <a:pt x="860" y="330"/>
                </a:lnTo>
                <a:lnTo>
                  <a:pt x="860" y="329"/>
                </a:lnTo>
                <a:lnTo>
                  <a:pt x="861" y="329"/>
                </a:lnTo>
                <a:lnTo>
                  <a:pt x="861" y="328"/>
                </a:lnTo>
                <a:lnTo>
                  <a:pt x="862" y="328"/>
                </a:lnTo>
                <a:lnTo>
                  <a:pt x="862" y="327"/>
                </a:lnTo>
                <a:lnTo>
                  <a:pt x="862" y="327"/>
                </a:lnTo>
                <a:lnTo>
                  <a:pt x="862" y="326"/>
                </a:lnTo>
                <a:lnTo>
                  <a:pt x="863" y="326"/>
                </a:lnTo>
                <a:lnTo>
                  <a:pt x="863" y="324"/>
                </a:lnTo>
                <a:lnTo>
                  <a:pt x="863" y="324"/>
                </a:lnTo>
                <a:lnTo>
                  <a:pt x="864" y="323"/>
                </a:lnTo>
                <a:lnTo>
                  <a:pt x="865" y="323"/>
                </a:lnTo>
                <a:lnTo>
                  <a:pt x="865" y="321"/>
                </a:lnTo>
                <a:lnTo>
                  <a:pt x="865" y="321"/>
                </a:lnTo>
                <a:lnTo>
                  <a:pt x="865" y="320"/>
                </a:lnTo>
                <a:lnTo>
                  <a:pt x="866" y="320"/>
                </a:lnTo>
                <a:lnTo>
                  <a:pt x="866" y="319"/>
                </a:lnTo>
                <a:lnTo>
                  <a:pt x="866" y="319"/>
                </a:lnTo>
                <a:lnTo>
                  <a:pt x="866" y="318"/>
                </a:lnTo>
                <a:lnTo>
                  <a:pt x="867" y="318"/>
                </a:lnTo>
                <a:lnTo>
                  <a:pt x="867" y="317"/>
                </a:lnTo>
                <a:lnTo>
                  <a:pt x="867" y="317"/>
                </a:lnTo>
                <a:lnTo>
                  <a:pt x="867" y="315"/>
                </a:lnTo>
                <a:lnTo>
                  <a:pt x="868" y="315"/>
                </a:lnTo>
                <a:lnTo>
                  <a:pt x="868" y="314"/>
                </a:lnTo>
                <a:lnTo>
                  <a:pt x="869" y="314"/>
                </a:lnTo>
                <a:lnTo>
                  <a:pt x="869" y="313"/>
                </a:lnTo>
                <a:lnTo>
                  <a:pt x="869" y="313"/>
                </a:lnTo>
                <a:lnTo>
                  <a:pt x="870" y="311"/>
                </a:lnTo>
                <a:lnTo>
                  <a:pt x="870" y="311"/>
                </a:lnTo>
                <a:lnTo>
                  <a:pt x="870" y="310"/>
                </a:lnTo>
                <a:lnTo>
                  <a:pt x="871" y="310"/>
                </a:lnTo>
                <a:lnTo>
                  <a:pt x="871" y="309"/>
                </a:lnTo>
                <a:lnTo>
                  <a:pt x="872" y="309"/>
                </a:lnTo>
                <a:lnTo>
                  <a:pt x="872" y="308"/>
                </a:lnTo>
                <a:lnTo>
                  <a:pt x="872" y="308"/>
                </a:lnTo>
                <a:lnTo>
                  <a:pt x="872" y="306"/>
                </a:lnTo>
                <a:lnTo>
                  <a:pt x="873" y="306"/>
                </a:lnTo>
                <a:lnTo>
                  <a:pt x="873" y="305"/>
                </a:lnTo>
                <a:lnTo>
                  <a:pt x="873" y="305"/>
                </a:lnTo>
                <a:lnTo>
                  <a:pt x="873" y="304"/>
                </a:lnTo>
                <a:lnTo>
                  <a:pt x="874" y="304"/>
                </a:lnTo>
                <a:lnTo>
                  <a:pt x="874" y="303"/>
                </a:lnTo>
                <a:lnTo>
                  <a:pt x="875" y="303"/>
                </a:lnTo>
                <a:lnTo>
                  <a:pt x="875" y="302"/>
                </a:lnTo>
                <a:lnTo>
                  <a:pt x="875" y="302"/>
                </a:lnTo>
                <a:lnTo>
                  <a:pt x="875" y="300"/>
                </a:lnTo>
                <a:lnTo>
                  <a:pt x="875" y="300"/>
                </a:lnTo>
                <a:lnTo>
                  <a:pt x="876" y="298"/>
                </a:lnTo>
                <a:lnTo>
                  <a:pt x="877" y="298"/>
                </a:lnTo>
                <a:lnTo>
                  <a:pt x="877" y="297"/>
                </a:lnTo>
                <a:lnTo>
                  <a:pt x="877" y="297"/>
                </a:lnTo>
                <a:lnTo>
                  <a:pt x="877" y="296"/>
                </a:lnTo>
                <a:lnTo>
                  <a:pt x="878" y="296"/>
                </a:lnTo>
                <a:lnTo>
                  <a:pt x="878" y="295"/>
                </a:lnTo>
                <a:lnTo>
                  <a:pt x="878" y="295"/>
                </a:lnTo>
                <a:lnTo>
                  <a:pt x="878" y="294"/>
                </a:lnTo>
                <a:lnTo>
                  <a:pt x="879" y="294"/>
                </a:lnTo>
                <a:lnTo>
                  <a:pt x="879" y="293"/>
                </a:lnTo>
                <a:lnTo>
                  <a:pt x="880" y="293"/>
                </a:lnTo>
                <a:lnTo>
                  <a:pt x="880" y="291"/>
                </a:lnTo>
                <a:lnTo>
                  <a:pt x="880" y="291"/>
                </a:lnTo>
                <a:lnTo>
                  <a:pt x="880" y="290"/>
                </a:lnTo>
                <a:lnTo>
                  <a:pt x="881" y="290"/>
                </a:lnTo>
                <a:lnTo>
                  <a:pt x="881" y="289"/>
                </a:lnTo>
                <a:lnTo>
                  <a:pt x="881" y="289"/>
                </a:lnTo>
                <a:lnTo>
                  <a:pt x="882" y="287"/>
                </a:lnTo>
                <a:lnTo>
                  <a:pt x="882" y="287"/>
                </a:lnTo>
                <a:lnTo>
                  <a:pt x="882" y="286"/>
                </a:lnTo>
                <a:lnTo>
                  <a:pt x="883" y="286"/>
                </a:lnTo>
                <a:lnTo>
                  <a:pt x="883" y="285"/>
                </a:lnTo>
                <a:lnTo>
                  <a:pt x="884" y="285"/>
                </a:lnTo>
                <a:lnTo>
                  <a:pt x="884" y="283"/>
                </a:lnTo>
                <a:lnTo>
                  <a:pt x="884" y="283"/>
                </a:lnTo>
                <a:lnTo>
                  <a:pt x="884" y="282"/>
                </a:lnTo>
                <a:lnTo>
                  <a:pt x="885" y="282"/>
                </a:lnTo>
                <a:lnTo>
                  <a:pt x="885" y="281"/>
                </a:lnTo>
                <a:lnTo>
                  <a:pt x="885" y="281"/>
                </a:lnTo>
                <a:lnTo>
                  <a:pt x="885" y="280"/>
                </a:lnTo>
                <a:lnTo>
                  <a:pt x="886" y="280"/>
                </a:lnTo>
                <a:lnTo>
                  <a:pt x="886" y="279"/>
                </a:lnTo>
                <a:lnTo>
                  <a:pt x="887" y="279"/>
                </a:lnTo>
                <a:lnTo>
                  <a:pt x="887" y="278"/>
                </a:lnTo>
                <a:lnTo>
                  <a:pt x="887" y="278"/>
                </a:lnTo>
                <a:lnTo>
                  <a:pt x="887" y="276"/>
                </a:lnTo>
                <a:lnTo>
                  <a:pt x="888" y="276"/>
                </a:lnTo>
                <a:lnTo>
                  <a:pt x="888" y="274"/>
                </a:lnTo>
                <a:lnTo>
                  <a:pt x="889" y="274"/>
                </a:lnTo>
                <a:lnTo>
                  <a:pt x="889" y="273"/>
                </a:lnTo>
                <a:lnTo>
                  <a:pt x="889" y="273"/>
                </a:lnTo>
                <a:lnTo>
                  <a:pt x="889" y="272"/>
                </a:lnTo>
                <a:lnTo>
                  <a:pt x="890" y="272"/>
                </a:lnTo>
                <a:lnTo>
                  <a:pt x="890" y="271"/>
                </a:lnTo>
                <a:lnTo>
                  <a:pt x="890" y="271"/>
                </a:lnTo>
                <a:lnTo>
                  <a:pt x="890" y="270"/>
                </a:lnTo>
                <a:lnTo>
                  <a:pt x="891" y="270"/>
                </a:lnTo>
                <a:lnTo>
                  <a:pt x="891" y="268"/>
                </a:lnTo>
                <a:lnTo>
                  <a:pt x="892" y="268"/>
                </a:lnTo>
                <a:lnTo>
                  <a:pt x="892" y="267"/>
                </a:lnTo>
                <a:lnTo>
                  <a:pt x="892" y="267"/>
                </a:lnTo>
                <a:lnTo>
                  <a:pt x="892" y="266"/>
                </a:lnTo>
                <a:lnTo>
                  <a:pt x="893" y="266"/>
                </a:lnTo>
                <a:lnTo>
                  <a:pt x="893" y="265"/>
                </a:lnTo>
                <a:lnTo>
                  <a:pt x="893" y="265"/>
                </a:lnTo>
                <a:lnTo>
                  <a:pt x="894" y="263"/>
                </a:lnTo>
                <a:lnTo>
                  <a:pt x="895" y="263"/>
                </a:lnTo>
                <a:lnTo>
                  <a:pt x="895" y="262"/>
                </a:lnTo>
                <a:lnTo>
                  <a:pt x="895" y="262"/>
                </a:lnTo>
                <a:lnTo>
                  <a:pt x="895" y="260"/>
                </a:lnTo>
                <a:lnTo>
                  <a:pt x="896" y="260"/>
                </a:lnTo>
                <a:lnTo>
                  <a:pt x="896" y="259"/>
                </a:lnTo>
                <a:lnTo>
                  <a:pt x="896" y="259"/>
                </a:lnTo>
                <a:lnTo>
                  <a:pt x="896" y="258"/>
                </a:lnTo>
                <a:lnTo>
                  <a:pt x="897" y="258"/>
                </a:lnTo>
                <a:lnTo>
                  <a:pt x="897" y="257"/>
                </a:lnTo>
                <a:lnTo>
                  <a:pt x="897" y="257"/>
                </a:lnTo>
                <a:lnTo>
                  <a:pt x="897" y="256"/>
                </a:lnTo>
                <a:lnTo>
                  <a:pt x="898" y="256"/>
                </a:lnTo>
                <a:lnTo>
                  <a:pt x="898" y="255"/>
                </a:lnTo>
                <a:lnTo>
                  <a:pt x="899" y="255"/>
                </a:lnTo>
                <a:lnTo>
                  <a:pt x="899" y="253"/>
                </a:lnTo>
                <a:lnTo>
                  <a:pt x="899" y="253"/>
                </a:lnTo>
                <a:lnTo>
                  <a:pt x="899" y="252"/>
                </a:lnTo>
                <a:lnTo>
                  <a:pt x="900" y="252"/>
                </a:lnTo>
                <a:lnTo>
                  <a:pt x="900" y="250"/>
                </a:lnTo>
                <a:lnTo>
                  <a:pt x="901" y="250"/>
                </a:lnTo>
                <a:lnTo>
                  <a:pt x="901" y="249"/>
                </a:lnTo>
                <a:lnTo>
                  <a:pt x="902" y="249"/>
                </a:lnTo>
                <a:lnTo>
                  <a:pt x="902" y="248"/>
                </a:lnTo>
                <a:lnTo>
                  <a:pt x="902" y="248"/>
                </a:lnTo>
                <a:lnTo>
                  <a:pt x="902" y="247"/>
                </a:lnTo>
                <a:lnTo>
                  <a:pt x="903" y="247"/>
                </a:lnTo>
                <a:lnTo>
                  <a:pt x="903" y="245"/>
                </a:lnTo>
                <a:lnTo>
                  <a:pt x="903" y="245"/>
                </a:lnTo>
                <a:lnTo>
                  <a:pt x="903" y="244"/>
                </a:lnTo>
                <a:lnTo>
                  <a:pt x="904" y="244"/>
                </a:lnTo>
                <a:lnTo>
                  <a:pt x="904" y="243"/>
                </a:lnTo>
                <a:lnTo>
                  <a:pt x="904" y="243"/>
                </a:lnTo>
                <a:lnTo>
                  <a:pt x="904" y="242"/>
                </a:lnTo>
                <a:lnTo>
                  <a:pt x="905" y="242"/>
                </a:lnTo>
                <a:lnTo>
                  <a:pt x="905" y="241"/>
                </a:lnTo>
                <a:lnTo>
                  <a:pt x="905" y="241"/>
                </a:lnTo>
                <a:lnTo>
                  <a:pt x="906" y="239"/>
                </a:lnTo>
                <a:lnTo>
                  <a:pt x="907" y="239"/>
                </a:lnTo>
                <a:lnTo>
                  <a:pt x="907" y="238"/>
                </a:lnTo>
                <a:lnTo>
                  <a:pt x="907" y="238"/>
                </a:lnTo>
                <a:lnTo>
                  <a:pt x="907" y="236"/>
                </a:lnTo>
                <a:lnTo>
                  <a:pt x="908" y="236"/>
                </a:lnTo>
                <a:lnTo>
                  <a:pt x="908" y="235"/>
                </a:lnTo>
                <a:lnTo>
                  <a:pt x="908" y="235"/>
                </a:lnTo>
                <a:lnTo>
                  <a:pt x="908" y="234"/>
                </a:lnTo>
                <a:lnTo>
                  <a:pt x="909" y="234"/>
                </a:lnTo>
                <a:lnTo>
                  <a:pt x="909" y="233"/>
                </a:lnTo>
                <a:lnTo>
                  <a:pt x="910" y="233"/>
                </a:lnTo>
                <a:lnTo>
                  <a:pt x="910" y="232"/>
                </a:lnTo>
                <a:lnTo>
                  <a:pt x="910" y="232"/>
                </a:lnTo>
                <a:lnTo>
                  <a:pt x="910" y="230"/>
                </a:lnTo>
                <a:lnTo>
                  <a:pt x="911" y="230"/>
                </a:lnTo>
                <a:lnTo>
                  <a:pt x="911" y="229"/>
                </a:lnTo>
                <a:lnTo>
                  <a:pt x="911" y="229"/>
                </a:lnTo>
                <a:lnTo>
                  <a:pt x="911" y="228"/>
                </a:lnTo>
                <a:lnTo>
                  <a:pt x="912" y="228"/>
                </a:lnTo>
                <a:lnTo>
                  <a:pt x="912" y="226"/>
                </a:lnTo>
                <a:lnTo>
                  <a:pt x="913" y="226"/>
                </a:lnTo>
                <a:lnTo>
                  <a:pt x="913" y="225"/>
                </a:lnTo>
                <a:lnTo>
                  <a:pt x="914" y="225"/>
                </a:lnTo>
                <a:lnTo>
                  <a:pt x="914" y="224"/>
                </a:lnTo>
                <a:lnTo>
                  <a:pt x="914" y="224"/>
                </a:lnTo>
                <a:lnTo>
                  <a:pt x="914" y="223"/>
                </a:lnTo>
                <a:lnTo>
                  <a:pt x="915" y="223"/>
                </a:lnTo>
                <a:lnTo>
                  <a:pt x="915" y="221"/>
                </a:lnTo>
                <a:lnTo>
                  <a:pt x="915" y="221"/>
                </a:lnTo>
                <a:lnTo>
                  <a:pt x="915" y="220"/>
                </a:lnTo>
                <a:lnTo>
                  <a:pt x="916" y="220"/>
                </a:lnTo>
                <a:lnTo>
                  <a:pt x="916" y="219"/>
                </a:lnTo>
                <a:lnTo>
                  <a:pt x="917" y="219"/>
                </a:lnTo>
                <a:lnTo>
                  <a:pt x="917" y="218"/>
                </a:lnTo>
                <a:lnTo>
                  <a:pt x="917" y="218"/>
                </a:lnTo>
                <a:lnTo>
                  <a:pt x="917" y="217"/>
                </a:lnTo>
                <a:lnTo>
                  <a:pt x="918" y="217"/>
                </a:lnTo>
                <a:lnTo>
                  <a:pt x="918" y="215"/>
                </a:lnTo>
                <a:lnTo>
                  <a:pt x="919" y="215"/>
                </a:lnTo>
                <a:lnTo>
                  <a:pt x="919" y="214"/>
                </a:lnTo>
                <a:lnTo>
                  <a:pt x="919" y="214"/>
                </a:lnTo>
                <a:lnTo>
                  <a:pt x="919" y="212"/>
                </a:lnTo>
                <a:lnTo>
                  <a:pt x="920" y="212"/>
                </a:lnTo>
                <a:lnTo>
                  <a:pt x="920" y="211"/>
                </a:lnTo>
                <a:lnTo>
                  <a:pt x="920" y="211"/>
                </a:lnTo>
                <a:lnTo>
                  <a:pt x="920" y="210"/>
                </a:lnTo>
                <a:lnTo>
                  <a:pt x="921" y="210"/>
                </a:lnTo>
                <a:lnTo>
                  <a:pt x="921" y="209"/>
                </a:lnTo>
                <a:lnTo>
                  <a:pt x="922" y="209"/>
                </a:lnTo>
                <a:lnTo>
                  <a:pt x="922" y="208"/>
                </a:lnTo>
                <a:lnTo>
                  <a:pt x="922" y="208"/>
                </a:lnTo>
                <a:lnTo>
                  <a:pt x="922" y="206"/>
                </a:lnTo>
                <a:lnTo>
                  <a:pt x="923" y="206"/>
                </a:lnTo>
                <a:lnTo>
                  <a:pt x="923" y="205"/>
                </a:lnTo>
                <a:lnTo>
                  <a:pt x="923" y="205"/>
                </a:lnTo>
                <a:lnTo>
                  <a:pt x="923" y="204"/>
                </a:lnTo>
                <a:lnTo>
                  <a:pt x="924" y="204"/>
                </a:lnTo>
                <a:lnTo>
                  <a:pt x="925" y="202"/>
                </a:lnTo>
                <a:lnTo>
                  <a:pt x="925" y="202"/>
                </a:lnTo>
                <a:lnTo>
                  <a:pt x="925" y="201"/>
                </a:lnTo>
                <a:lnTo>
                  <a:pt x="926" y="201"/>
                </a:lnTo>
                <a:lnTo>
                  <a:pt x="926" y="200"/>
                </a:lnTo>
                <a:lnTo>
                  <a:pt x="926" y="200"/>
                </a:lnTo>
                <a:lnTo>
                  <a:pt x="926" y="199"/>
                </a:lnTo>
                <a:lnTo>
                  <a:pt x="927" y="199"/>
                </a:lnTo>
                <a:lnTo>
                  <a:pt x="927" y="197"/>
                </a:lnTo>
                <a:lnTo>
                  <a:pt x="927" y="197"/>
                </a:lnTo>
                <a:lnTo>
                  <a:pt x="927" y="196"/>
                </a:lnTo>
                <a:lnTo>
                  <a:pt x="928" y="196"/>
                </a:lnTo>
                <a:lnTo>
                  <a:pt x="928" y="195"/>
                </a:lnTo>
                <a:lnTo>
                  <a:pt x="929" y="195"/>
                </a:lnTo>
                <a:lnTo>
                  <a:pt x="929" y="194"/>
                </a:lnTo>
                <a:lnTo>
                  <a:pt x="929" y="194"/>
                </a:lnTo>
                <a:lnTo>
                  <a:pt x="929" y="193"/>
                </a:lnTo>
                <a:lnTo>
                  <a:pt x="930" y="193"/>
                </a:lnTo>
                <a:lnTo>
                  <a:pt x="930" y="191"/>
                </a:lnTo>
                <a:lnTo>
                  <a:pt x="931" y="191"/>
                </a:lnTo>
                <a:lnTo>
                  <a:pt x="931" y="190"/>
                </a:lnTo>
                <a:lnTo>
                  <a:pt x="932" y="190"/>
                </a:lnTo>
                <a:lnTo>
                  <a:pt x="932" y="188"/>
                </a:lnTo>
                <a:lnTo>
                  <a:pt x="932" y="188"/>
                </a:lnTo>
                <a:lnTo>
                  <a:pt x="932" y="187"/>
                </a:lnTo>
                <a:lnTo>
                  <a:pt x="932" y="187"/>
                </a:lnTo>
                <a:lnTo>
                  <a:pt x="932" y="186"/>
                </a:lnTo>
                <a:lnTo>
                  <a:pt x="933" y="186"/>
                </a:lnTo>
                <a:lnTo>
                  <a:pt x="933" y="185"/>
                </a:lnTo>
                <a:lnTo>
                  <a:pt x="934" y="185"/>
                </a:lnTo>
                <a:lnTo>
                  <a:pt x="934" y="184"/>
                </a:lnTo>
                <a:lnTo>
                  <a:pt x="934" y="184"/>
                </a:lnTo>
                <a:lnTo>
                  <a:pt x="934" y="182"/>
                </a:lnTo>
                <a:lnTo>
                  <a:pt x="935" y="182"/>
                </a:lnTo>
                <a:lnTo>
                  <a:pt x="935" y="181"/>
                </a:lnTo>
                <a:lnTo>
                  <a:pt x="935" y="181"/>
                </a:lnTo>
                <a:lnTo>
                  <a:pt x="936" y="179"/>
                </a:lnTo>
                <a:lnTo>
                  <a:pt x="937" y="179"/>
                </a:lnTo>
                <a:lnTo>
                  <a:pt x="937" y="178"/>
                </a:lnTo>
                <a:lnTo>
                  <a:pt x="937" y="178"/>
                </a:lnTo>
                <a:lnTo>
                  <a:pt x="937" y="177"/>
                </a:lnTo>
                <a:lnTo>
                  <a:pt x="938" y="177"/>
                </a:lnTo>
                <a:lnTo>
                  <a:pt x="938" y="176"/>
                </a:lnTo>
                <a:lnTo>
                  <a:pt x="938" y="176"/>
                </a:lnTo>
                <a:lnTo>
                  <a:pt x="938" y="175"/>
                </a:lnTo>
                <a:lnTo>
                  <a:pt x="939" y="175"/>
                </a:lnTo>
                <a:lnTo>
                  <a:pt x="939" y="173"/>
                </a:lnTo>
                <a:lnTo>
                  <a:pt x="940" y="173"/>
                </a:lnTo>
                <a:lnTo>
                  <a:pt x="940" y="172"/>
                </a:lnTo>
                <a:lnTo>
                  <a:pt x="940" y="172"/>
                </a:lnTo>
                <a:lnTo>
                  <a:pt x="940" y="171"/>
                </a:lnTo>
                <a:lnTo>
                  <a:pt x="941" y="171"/>
                </a:lnTo>
                <a:lnTo>
                  <a:pt x="941" y="170"/>
                </a:lnTo>
                <a:lnTo>
                  <a:pt x="941" y="170"/>
                </a:lnTo>
                <a:lnTo>
                  <a:pt x="941" y="169"/>
                </a:lnTo>
                <a:lnTo>
                  <a:pt x="942" y="169"/>
                </a:lnTo>
                <a:lnTo>
                  <a:pt x="942" y="167"/>
                </a:lnTo>
                <a:lnTo>
                  <a:pt x="943" y="167"/>
                </a:lnTo>
                <a:lnTo>
                  <a:pt x="943" y="165"/>
                </a:lnTo>
                <a:lnTo>
                  <a:pt x="944" y="165"/>
                </a:lnTo>
                <a:lnTo>
                  <a:pt x="944" y="164"/>
                </a:lnTo>
                <a:lnTo>
                  <a:pt x="944" y="164"/>
                </a:lnTo>
                <a:lnTo>
                  <a:pt x="944" y="163"/>
                </a:lnTo>
                <a:lnTo>
                  <a:pt x="945" y="163"/>
                </a:lnTo>
                <a:lnTo>
                  <a:pt x="945" y="162"/>
                </a:lnTo>
                <a:lnTo>
                  <a:pt x="945" y="162"/>
                </a:lnTo>
                <a:lnTo>
                  <a:pt x="945" y="161"/>
                </a:lnTo>
                <a:lnTo>
                  <a:pt x="946" y="161"/>
                </a:lnTo>
                <a:lnTo>
                  <a:pt x="946" y="160"/>
                </a:lnTo>
                <a:lnTo>
                  <a:pt x="947" y="160"/>
                </a:lnTo>
                <a:lnTo>
                  <a:pt x="947" y="158"/>
                </a:lnTo>
                <a:lnTo>
                  <a:pt x="947" y="158"/>
                </a:lnTo>
                <a:lnTo>
                  <a:pt x="947" y="157"/>
                </a:lnTo>
                <a:lnTo>
                  <a:pt x="947" y="157"/>
                </a:lnTo>
                <a:lnTo>
                  <a:pt x="948" y="155"/>
                </a:lnTo>
                <a:lnTo>
                  <a:pt x="949" y="155"/>
                </a:lnTo>
                <a:lnTo>
                  <a:pt x="949" y="154"/>
                </a:lnTo>
                <a:lnTo>
                  <a:pt x="949" y="154"/>
                </a:lnTo>
                <a:lnTo>
                  <a:pt x="949" y="153"/>
                </a:lnTo>
                <a:lnTo>
                  <a:pt x="950" y="153"/>
                </a:lnTo>
                <a:lnTo>
                  <a:pt x="950" y="152"/>
                </a:lnTo>
                <a:lnTo>
                  <a:pt x="950" y="152"/>
                </a:lnTo>
                <a:lnTo>
                  <a:pt x="950" y="150"/>
                </a:lnTo>
                <a:lnTo>
                  <a:pt x="951" y="150"/>
                </a:lnTo>
                <a:lnTo>
                  <a:pt x="951" y="149"/>
                </a:lnTo>
                <a:lnTo>
                  <a:pt x="952" y="149"/>
                </a:lnTo>
                <a:lnTo>
                  <a:pt x="952" y="148"/>
                </a:lnTo>
                <a:lnTo>
                  <a:pt x="952" y="148"/>
                </a:lnTo>
                <a:lnTo>
                  <a:pt x="952" y="147"/>
                </a:lnTo>
                <a:lnTo>
                  <a:pt x="953" y="147"/>
                </a:lnTo>
                <a:lnTo>
                  <a:pt x="953" y="146"/>
                </a:lnTo>
                <a:lnTo>
                  <a:pt x="953" y="146"/>
                </a:lnTo>
                <a:lnTo>
                  <a:pt x="953" y="145"/>
                </a:lnTo>
                <a:lnTo>
                  <a:pt x="954" y="145"/>
                </a:lnTo>
                <a:lnTo>
                  <a:pt x="954" y="142"/>
                </a:lnTo>
                <a:lnTo>
                  <a:pt x="955" y="142"/>
                </a:lnTo>
                <a:lnTo>
                  <a:pt x="955" y="141"/>
                </a:lnTo>
                <a:lnTo>
                  <a:pt x="956" y="141"/>
                </a:lnTo>
                <a:lnTo>
                  <a:pt x="956" y="140"/>
                </a:lnTo>
                <a:lnTo>
                  <a:pt x="956" y="140"/>
                </a:lnTo>
                <a:lnTo>
                  <a:pt x="956" y="139"/>
                </a:lnTo>
                <a:lnTo>
                  <a:pt x="957" y="139"/>
                </a:lnTo>
                <a:lnTo>
                  <a:pt x="957" y="138"/>
                </a:lnTo>
                <a:lnTo>
                  <a:pt x="957" y="138"/>
                </a:lnTo>
                <a:lnTo>
                  <a:pt x="957" y="136"/>
                </a:lnTo>
                <a:lnTo>
                  <a:pt x="958" y="136"/>
                </a:lnTo>
                <a:lnTo>
                  <a:pt x="958" y="135"/>
                </a:lnTo>
                <a:lnTo>
                  <a:pt x="959" y="135"/>
                </a:lnTo>
                <a:lnTo>
                  <a:pt x="959" y="134"/>
                </a:lnTo>
                <a:lnTo>
                  <a:pt x="959" y="134"/>
                </a:lnTo>
                <a:lnTo>
                  <a:pt x="959" y="133"/>
                </a:lnTo>
                <a:lnTo>
                  <a:pt x="960" y="133"/>
                </a:lnTo>
                <a:lnTo>
                  <a:pt x="960" y="131"/>
                </a:lnTo>
                <a:lnTo>
                  <a:pt x="961" y="131"/>
                </a:lnTo>
                <a:lnTo>
                  <a:pt x="961" y="130"/>
                </a:lnTo>
                <a:lnTo>
                  <a:pt x="961" y="130"/>
                </a:lnTo>
                <a:lnTo>
                  <a:pt x="961" y="129"/>
                </a:lnTo>
                <a:lnTo>
                  <a:pt x="962" y="129"/>
                </a:lnTo>
                <a:lnTo>
                  <a:pt x="962" y="127"/>
                </a:lnTo>
                <a:lnTo>
                  <a:pt x="962" y="127"/>
                </a:lnTo>
                <a:lnTo>
                  <a:pt x="962" y="126"/>
                </a:lnTo>
                <a:lnTo>
                  <a:pt x="963" y="126"/>
                </a:lnTo>
                <a:lnTo>
                  <a:pt x="963" y="125"/>
                </a:lnTo>
                <a:lnTo>
                  <a:pt x="964" y="125"/>
                </a:lnTo>
                <a:lnTo>
                  <a:pt x="964" y="124"/>
                </a:lnTo>
                <a:lnTo>
                  <a:pt x="964" y="124"/>
                </a:lnTo>
                <a:lnTo>
                  <a:pt x="964" y="123"/>
                </a:lnTo>
                <a:lnTo>
                  <a:pt x="965" y="123"/>
                </a:lnTo>
                <a:lnTo>
                  <a:pt x="965" y="121"/>
                </a:lnTo>
                <a:lnTo>
                  <a:pt x="965" y="121"/>
                </a:lnTo>
                <a:lnTo>
                  <a:pt x="965" y="120"/>
                </a:lnTo>
                <a:lnTo>
                  <a:pt x="966" y="120"/>
                </a:lnTo>
                <a:lnTo>
                  <a:pt x="967" y="118"/>
                </a:lnTo>
                <a:lnTo>
                  <a:pt x="967" y="118"/>
                </a:lnTo>
                <a:lnTo>
                  <a:pt x="967" y="117"/>
                </a:lnTo>
                <a:lnTo>
                  <a:pt x="968" y="117"/>
                </a:lnTo>
                <a:lnTo>
                  <a:pt x="968" y="116"/>
                </a:lnTo>
                <a:lnTo>
                  <a:pt x="968" y="116"/>
                </a:lnTo>
                <a:lnTo>
                  <a:pt x="968" y="115"/>
                </a:lnTo>
                <a:lnTo>
                  <a:pt x="969" y="115"/>
                </a:lnTo>
                <a:lnTo>
                  <a:pt x="969" y="114"/>
                </a:lnTo>
                <a:lnTo>
                  <a:pt x="969" y="114"/>
                </a:lnTo>
                <a:lnTo>
                  <a:pt x="969" y="112"/>
                </a:lnTo>
                <a:lnTo>
                  <a:pt x="970" y="112"/>
                </a:lnTo>
                <a:lnTo>
                  <a:pt x="970" y="111"/>
                </a:lnTo>
                <a:lnTo>
                  <a:pt x="971" y="111"/>
                </a:lnTo>
                <a:lnTo>
                  <a:pt x="971" y="110"/>
                </a:lnTo>
                <a:lnTo>
                  <a:pt x="971" y="110"/>
                </a:lnTo>
                <a:lnTo>
                  <a:pt x="971" y="109"/>
                </a:lnTo>
                <a:lnTo>
                  <a:pt x="972" y="109"/>
                </a:lnTo>
                <a:lnTo>
                  <a:pt x="972" y="107"/>
                </a:lnTo>
                <a:lnTo>
                  <a:pt x="973" y="107"/>
                </a:lnTo>
                <a:lnTo>
                  <a:pt x="973" y="106"/>
                </a:lnTo>
                <a:lnTo>
                  <a:pt x="974" y="106"/>
                </a:lnTo>
                <a:lnTo>
                  <a:pt x="974" y="105"/>
                </a:lnTo>
                <a:lnTo>
                  <a:pt x="974" y="105"/>
                </a:lnTo>
                <a:lnTo>
                  <a:pt x="974" y="103"/>
                </a:lnTo>
                <a:lnTo>
                  <a:pt x="975" y="103"/>
                </a:lnTo>
                <a:lnTo>
                  <a:pt x="975" y="102"/>
                </a:lnTo>
                <a:lnTo>
                  <a:pt x="975" y="102"/>
                </a:lnTo>
                <a:lnTo>
                  <a:pt x="975" y="101"/>
                </a:lnTo>
                <a:lnTo>
                  <a:pt x="976" y="101"/>
                </a:lnTo>
                <a:lnTo>
                  <a:pt x="976" y="100"/>
                </a:lnTo>
                <a:lnTo>
                  <a:pt x="976" y="100"/>
                </a:lnTo>
                <a:lnTo>
                  <a:pt x="976" y="99"/>
                </a:lnTo>
                <a:lnTo>
                  <a:pt x="977" y="99"/>
                </a:lnTo>
                <a:lnTo>
                  <a:pt x="977" y="97"/>
                </a:lnTo>
                <a:lnTo>
                  <a:pt x="977" y="97"/>
                </a:lnTo>
                <a:lnTo>
                  <a:pt x="977" y="96"/>
                </a:lnTo>
                <a:lnTo>
                  <a:pt x="978" y="96"/>
                </a:lnTo>
                <a:lnTo>
                  <a:pt x="979" y="94"/>
                </a:lnTo>
                <a:lnTo>
                  <a:pt x="979" y="94"/>
                </a:lnTo>
                <a:lnTo>
                  <a:pt x="979" y="93"/>
                </a:lnTo>
                <a:lnTo>
                  <a:pt x="980" y="93"/>
                </a:lnTo>
                <a:lnTo>
                  <a:pt x="980" y="92"/>
                </a:lnTo>
                <a:lnTo>
                  <a:pt x="980" y="92"/>
                </a:lnTo>
                <a:lnTo>
                  <a:pt x="980" y="91"/>
                </a:lnTo>
                <a:lnTo>
                  <a:pt x="981" y="91"/>
                </a:lnTo>
                <a:lnTo>
                  <a:pt x="981" y="90"/>
                </a:lnTo>
                <a:lnTo>
                  <a:pt x="982" y="90"/>
                </a:lnTo>
                <a:lnTo>
                  <a:pt x="982" y="88"/>
                </a:lnTo>
                <a:lnTo>
                  <a:pt x="982" y="88"/>
                </a:lnTo>
                <a:lnTo>
                  <a:pt x="982" y="87"/>
                </a:lnTo>
                <a:lnTo>
                  <a:pt x="983" y="87"/>
                </a:lnTo>
                <a:lnTo>
                  <a:pt x="983" y="86"/>
                </a:lnTo>
                <a:lnTo>
                  <a:pt x="983" y="86"/>
                </a:lnTo>
                <a:lnTo>
                  <a:pt x="983" y="85"/>
                </a:lnTo>
                <a:lnTo>
                  <a:pt x="984" y="85"/>
                </a:lnTo>
                <a:lnTo>
                  <a:pt x="984" y="83"/>
                </a:lnTo>
                <a:lnTo>
                  <a:pt x="985" y="83"/>
                </a:lnTo>
                <a:lnTo>
                  <a:pt x="985" y="82"/>
                </a:lnTo>
                <a:lnTo>
                  <a:pt x="986" y="82"/>
                </a:lnTo>
                <a:lnTo>
                  <a:pt x="986" y="81"/>
                </a:lnTo>
                <a:lnTo>
                  <a:pt x="986" y="81"/>
                </a:lnTo>
                <a:lnTo>
                  <a:pt x="986" y="79"/>
                </a:lnTo>
                <a:lnTo>
                  <a:pt x="987" y="79"/>
                </a:lnTo>
                <a:lnTo>
                  <a:pt x="987" y="78"/>
                </a:lnTo>
                <a:lnTo>
                  <a:pt x="987" y="78"/>
                </a:lnTo>
                <a:lnTo>
                  <a:pt x="987" y="77"/>
                </a:lnTo>
                <a:lnTo>
                  <a:pt x="988" y="77"/>
                </a:lnTo>
                <a:lnTo>
                  <a:pt x="988" y="76"/>
                </a:lnTo>
                <a:lnTo>
                  <a:pt x="989" y="76"/>
                </a:lnTo>
                <a:lnTo>
                  <a:pt x="989" y="75"/>
                </a:lnTo>
                <a:lnTo>
                  <a:pt x="989" y="75"/>
                </a:lnTo>
                <a:lnTo>
                  <a:pt x="989" y="73"/>
                </a:lnTo>
                <a:lnTo>
                  <a:pt x="990" y="73"/>
                </a:lnTo>
                <a:lnTo>
                  <a:pt x="990" y="72"/>
                </a:lnTo>
                <a:lnTo>
                  <a:pt x="990" y="72"/>
                </a:lnTo>
                <a:lnTo>
                  <a:pt x="991" y="70"/>
                </a:lnTo>
                <a:lnTo>
                  <a:pt x="991" y="70"/>
                </a:lnTo>
                <a:lnTo>
                  <a:pt x="991" y="69"/>
                </a:lnTo>
                <a:lnTo>
                  <a:pt x="992" y="69"/>
                </a:lnTo>
                <a:lnTo>
                  <a:pt x="992" y="68"/>
                </a:lnTo>
                <a:lnTo>
                  <a:pt x="992" y="68"/>
                </a:lnTo>
                <a:lnTo>
                  <a:pt x="992" y="67"/>
                </a:lnTo>
                <a:lnTo>
                  <a:pt x="993" y="67"/>
                </a:lnTo>
                <a:lnTo>
                  <a:pt x="993" y="66"/>
                </a:lnTo>
                <a:lnTo>
                  <a:pt x="994" y="66"/>
                </a:lnTo>
                <a:lnTo>
                  <a:pt x="994" y="64"/>
                </a:lnTo>
                <a:lnTo>
                  <a:pt x="994" y="64"/>
                </a:lnTo>
                <a:lnTo>
                  <a:pt x="994" y="63"/>
                </a:lnTo>
                <a:lnTo>
                  <a:pt x="995" y="63"/>
                </a:lnTo>
                <a:lnTo>
                  <a:pt x="995" y="62"/>
                </a:lnTo>
                <a:lnTo>
                  <a:pt x="995" y="62"/>
                </a:lnTo>
                <a:lnTo>
                  <a:pt x="995" y="61"/>
                </a:lnTo>
                <a:lnTo>
                  <a:pt x="996" y="61"/>
                </a:lnTo>
                <a:lnTo>
                  <a:pt x="997" y="59"/>
                </a:lnTo>
                <a:lnTo>
                  <a:pt x="997" y="59"/>
                </a:lnTo>
                <a:lnTo>
                  <a:pt x="997" y="58"/>
                </a:lnTo>
                <a:lnTo>
                  <a:pt x="998" y="58"/>
                </a:lnTo>
                <a:lnTo>
                  <a:pt x="998" y="57"/>
                </a:lnTo>
                <a:lnTo>
                  <a:pt x="998" y="57"/>
                </a:lnTo>
                <a:lnTo>
                  <a:pt x="998" y="55"/>
                </a:lnTo>
                <a:lnTo>
                  <a:pt x="999" y="55"/>
                </a:lnTo>
                <a:lnTo>
                  <a:pt x="999" y="54"/>
                </a:lnTo>
                <a:lnTo>
                  <a:pt x="999" y="54"/>
                </a:lnTo>
                <a:lnTo>
                  <a:pt x="999" y="53"/>
                </a:lnTo>
                <a:lnTo>
                  <a:pt x="1000" y="53"/>
                </a:lnTo>
                <a:lnTo>
                  <a:pt x="1000" y="52"/>
                </a:lnTo>
                <a:lnTo>
                  <a:pt x="1001" y="52"/>
                </a:lnTo>
                <a:lnTo>
                  <a:pt x="1001" y="51"/>
                </a:lnTo>
                <a:lnTo>
                  <a:pt x="1001" y="51"/>
                </a:lnTo>
                <a:lnTo>
                  <a:pt x="1001" y="49"/>
                </a:lnTo>
                <a:lnTo>
                  <a:pt x="1002" y="49"/>
                </a:lnTo>
                <a:lnTo>
                  <a:pt x="1002" y="48"/>
                </a:lnTo>
                <a:lnTo>
                  <a:pt x="1002" y="48"/>
                </a:lnTo>
                <a:lnTo>
                  <a:pt x="1003" y="46"/>
                </a:lnTo>
                <a:lnTo>
                  <a:pt x="1004" y="46"/>
                </a:lnTo>
                <a:lnTo>
                  <a:pt x="1004" y="45"/>
                </a:lnTo>
                <a:lnTo>
                  <a:pt x="1004" y="45"/>
                </a:lnTo>
                <a:lnTo>
                  <a:pt x="1004" y="44"/>
                </a:lnTo>
                <a:lnTo>
                  <a:pt x="1005" y="44"/>
                </a:lnTo>
                <a:lnTo>
                  <a:pt x="1005" y="43"/>
                </a:lnTo>
                <a:lnTo>
                  <a:pt x="1005" y="43"/>
                </a:lnTo>
                <a:lnTo>
                  <a:pt x="1005" y="42"/>
                </a:lnTo>
                <a:lnTo>
                  <a:pt x="1006" y="42"/>
                </a:lnTo>
                <a:lnTo>
                  <a:pt x="1006" y="40"/>
                </a:lnTo>
                <a:lnTo>
                  <a:pt x="1006" y="40"/>
                </a:lnTo>
                <a:lnTo>
                  <a:pt x="1006" y="39"/>
                </a:lnTo>
                <a:lnTo>
                  <a:pt x="1007" y="39"/>
                </a:lnTo>
                <a:lnTo>
                  <a:pt x="1007" y="38"/>
                </a:lnTo>
                <a:lnTo>
                  <a:pt x="1007" y="38"/>
                </a:lnTo>
                <a:lnTo>
                  <a:pt x="1007" y="37"/>
                </a:lnTo>
                <a:lnTo>
                  <a:pt x="1008" y="37"/>
                </a:lnTo>
                <a:lnTo>
                  <a:pt x="1009" y="35"/>
                </a:lnTo>
                <a:lnTo>
                  <a:pt x="1009" y="35"/>
                </a:lnTo>
                <a:lnTo>
                  <a:pt x="1009" y="34"/>
                </a:lnTo>
                <a:lnTo>
                  <a:pt x="1010" y="34"/>
                </a:lnTo>
                <a:lnTo>
                  <a:pt x="1010" y="32"/>
                </a:lnTo>
                <a:lnTo>
                  <a:pt x="1010" y="32"/>
                </a:lnTo>
                <a:lnTo>
                  <a:pt x="1010" y="31"/>
                </a:lnTo>
                <a:lnTo>
                  <a:pt x="1011" y="31"/>
                </a:lnTo>
                <a:lnTo>
                  <a:pt x="1011" y="30"/>
                </a:lnTo>
                <a:lnTo>
                  <a:pt x="1012" y="30"/>
                </a:lnTo>
                <a:lnTo>
                  <a:pt x="1012" y="29"/>
                </a:lnTo>
                <a:lnTo>
                  <a:pt x="1012" y="29"/>
                </a:lnTo>
                <a:lnTo>
                  <a:pt x="1012" y="28"/>
                </a:lnTo>
                <a:lnTo>
                  <a:pt x="1013" y="28"/>
                </a:lnTo>
                <a:lnTo>
                  <a:pt x="1013" y="27"/>
                </a:lnTo>
                <a:lnTo>
                  <a:pt x="1013" y="27"/>
                </a:lnTo>
                <a:lnTo>
                  <a:pt x="1013" y="25"/>
                </a:lnTo>
                <a:lnTo>
                  <a:pt x="1014" y="25"/>
                </a:lnTo>
                <a:lnTo>
                  <a:pt x="1014" y="24"/>
                </a:lnTo>
                <a:lnTo>
                  <a:pt x="1014" y="24"/>
                </a:lnTo>
                <a:lnTo>
                  <a:pt x="1015" y="22"/>
                </a:lnTo>
                <a:lnTo>
                  <a:pt x="1016" y="22"/>
                </a:lnTo>
                <a:lnTo>
                  <a:pt x="1016" y="21"/>
                </a:lnTo>
                <a:lnTo>
                  <a:pt x="1016" y="21"/>
                </a:lnTo>
                <a:lnTo>
                  <a:pt x="1016" y="20"/>
                </a:lnTo>
                <a:lnTo>
                  <a:pt x="1017" y="20"/>
                </a:lnTo>
                <a:lnTo>
                  <a:pt x="1017" y="19"/>
                </a:lnTo>
                <a:lnTo>
                  <a:pt x="1017" y="19"/>
                </a:lnTo>
                <a:lnTo>
                  <a:pt x="1017" y="17"/>
                </a:lnTo>
                <a:lnTo>
                  <a:pt x="1018" y="17"/>
                </a:lnTo>
                <a:lnTo>
                  <a:pt x="1018" y="16"/>
                </a:lnTo>
                <a:lnTo>
                  <a:pt x="1019" y="16"/>
                </a:lnTo>
                <a:lnTo>
                  <a:pt x="1019" y="15"/>
                </a:lnTo>
                <a:lnTo>
                  <a:pt x="1019" y="15"/>
                </a:lnTo>
                <a:lnTo>
                  <a:pt x="1019" y="14"/>
                </a:lnTo>
                <a:lnTo>
                  <a:pt x="1019" y="14"/>
                </a:lnTo>
                <a:lnTo>
                  <a:pt x="1019" y="13"/>
                </a:lnTo>
                <a:lnTo>
                  <a:pt x="1020" y="13"/>
                </a:lnTo>
                <a:lnTo>
                  <a:pt x="1021" y="11"/>
                </a:lnTo>
                <a:lnTo>
                  <a:pt x="1021" y="11"/>
                </a:lnTo>
                <a:lnTo>
                  <a:pt x="1021" y="9"/>
                </a:lnTo>
                <a:lnTo>
                  <a:pt x="1022" y="9"/>
                </a:lnTo>
                <a:lnTo>
                  <a:pt x="1022" y="8"/>
                </a:lnTo>
                <a:lnTo>
                  <a:pt x="1022" y="8"/>
                </a:lnTo>
                <a:lnTo>
                  <a:pt x="1022" y="7"/>
                </a:lnTo>
                <a:lnTo>
                  <a:pt x="1023" y="7"/>
                </a:lnTo>
                <a:lnTo>
                  <a:pt x="1023" y="6"/>
                </a:lnTo>
                <a:lnTo>
                  <a:pt x="1024" y="6"/>
                </a:lnTo>
                <a:lnTo>
                  <a:pt x="1024" y="5"/>
                </a:lnTo>
                <a:lnTo>
                  <a:pt x="1024" y="5"/>
                </a:lnTo>
                <a:lnTo>
                  <a:pt x="1024" y="3"/>
                </a:lnTo>
                <a:lnTo>
                  <a:pt x="1025" y="3"/>
                </a:lnTo>
                <a:lnTo>
                  <a:pt x="1025" y="2"/>
                </a:lnTo>
                <a:lnTo>
                  <a:pt x="1025" y="2"/>
                </a:lnTo>
                <a:lnTo>
                  <a:pt x="1025" y="1"/>
                </a:lnTo>
                <a:lnTo>
                  <a:pt x="1026" y="1"/>
                </a:lnTo>
              </a:path>
            </a:pathLst>
          </a:custGeom>
          <a:noFill/>
          <a:ln w="50800">
            <a:solidFill>
              <a:srgbClr val="000080"/>
            </a:solidFill>
            <a:round/>
            <a:headEnd/>
            <a:tailEnd/>
          </a:ln>
          <a:extLst>
            <a:ext uri="{909E8E84-426E-40DD-AFC4-6F175D3DCCD1}">
              <a14:hiddenFill xmlns:a14="http://schemas.microsoft.com/office/drawing/2010/main">
                <a:pattFill prst="ltDnDiag">
                  <a:fgClr>
                    <a:schemeClr val="accent2"/>
                  </a:fgClr>
                  <a:bgClr>
                    <a:srgbClr val="FFFFFF"/>
                  </a:bgClr>
                </a:pattFill>
              </a14:hiddenFill>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4" name="Freeform 62"/>
          <p:cNvSpPr>
            <a:spLocks/>
          </p:cNvSpPr>
          <p:nvPr/>
        </p:nvSpPr>
        <p:spPr bwMode="auto">
          <a:xfrm>
            <a:off x="5681133" y="4374825"/>
            <a:ext cx="1938867" cy="1162049"/>
          </a:xfrm>
          <a:custGeom>
            <a:avLst/>
            <a:gdLst>
              <a:gd name="T0" fmla="*/ 0 w 916"/>
              <a:gd name="T1" fmla="*/ 226 h 597"/>
              <a:gd name="T2" fmla="*/ 168 w 916"/>
              <a:gd name="T3" fmla="*/ 597 h 597"/>
              <a:gd name="T4" fmla="*/ 744 w 916"/>
              <a:gd name="T5" fmla="*/ 597 h 597"/>
              <a:gd name="T6" fmla="*/ 916 w 916"/>
              <a:gd name="T7" fmla="*/ 228 h 597"/>
              <a:gd name="T8" fmla="*/ 836 w 916"/>
              <a:gd name="T9" fmla="*/ 142 h 597"/>
              <a:gd name="T10" fmla="*/ 764 w 916"/>
              <a:gd name="T11" fmla="*/ 62 h 597"/>
              <a:gd name="T12" fmla="*/ 720 w 916"/>
              <a:gd name="T13" fmla="*/ 36 h 597"/>
              <a:gd name="T14" fmla="*/ 678 w 916"/>
              <a:gd name="T15" fmla="*/ 14 h 597"/>
              <a:gd name="T16" fmla="*/ 623 w 916"/>
              <a:gd name="T17" fmla="*/ 8 h 597"/>
              <a:gd name="T18" fmla="*/ 568 w 916"/>
              <a:gd name="T19" fmla="*/ 3 h 597"/>
              <a:gd name="T20" fmla="*/ 513 w 916"/>
              <a:gd name="T21" fmla="*/ 1 h 597"/>
              <a:gd name="T22" fmla="*/ 459 w 916"/>
              <a:gd name="T23" fmla="*/ 0 h 597"/>
              <a:gd name="T24" fmla="*/ 405 w 916"/>
              <a:gd name="T25" fmla="*/ 1 h 597"/>
              <a:gd name="T26" fmla="*/ 351 w 916"/>
              <a:gd name="T27" fmla="*/ 2 h 597"/>
              <a:gd name="T28" fmla="*/ 296 w 916"/>
              <a:gd name="T29" fmla="*/ 7 h 597"/>
              <a:gd name="T30" fmla="*/ 241 w 916"/>
              <a:gd name="T31" fmla="*/ 12 h 597"/>
              <a:gd name="T32" fmla="*/ 188 w 916"/>
              <a:gd name="T33" fmla="*/ 32 h 597"/>
              <a:gd name="T34" fmla="*/ 146 w 916"/>
              <a:gd name="T35" fmla="*/ 56 h 597"/>
              <a:gd name="T36" fmla="*/ 102 w 916"/>
              <a:gd name="T37" fmla="*/ 104 h 597"/>
              <a:gd name="T38" fmla="*/ 80 w 916"/>
              <a:gd name="T39" fmla="*/ 128 h 597"/>
              <a:gd name="T40" fmla="*/ 0 w 916"/>
              <a:gd name="T41" fmla="*/ 226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6" h="597">
                <a:moveTo>
                  <a:pt x="0" y="226"/>
                </a:moveTo>
                <a:lnTo>
                  <a:pt x="168" y="597"/>
                </a:lnTo>
                <a:lnTo>
                  <a:pt x="744" y="597"/>
                </a:lnTo>
                <a:lnTo>
                  <a:pt x="916" y="228"/>
                </a:lnTo>
                <a:lnTo>
                  <a:pt x="836" y="142"/>
                </a:lnTo>
                <a:lnTo>
                  <a:pt x="764" y="62"/>
                </a:lnTo>
                <a:lnTo>
                  <a:pt x="720" y="36"/>
                </a:lnTo>
                <a:lnTo>
                  <a:pt x="678" y="14"/>
                </a:lnTo>
                <a:lnTo>
                  <a:pt x="623" y="8"/>
                </a:lnTo>
                <a:lnTo>
                  <a:pt x="568" y="3"/>
                </a:lnTo>
                <a:lnTo>
                  <a:pt x="513" y="1"/>
                </a:lnTo>
                <a:lnTo>
                  <a:pt x="459" y="0"/>
                </a:lnTo>
                <a:lnTo>
                  <a:pt x="405" y="1"/>
                </a:lnTo>
                <a:lnTo>
                  <a:pt x="351" y="2"/>
                </a:lnTo>
                <a:lnTo>
                  <a:pt x="296" y="7"/>
                </a:lnTo>
                <a:lnTo>
                  <a:pt x="241" y="12"/>
                </a:lnTo>
                <a:lnTo>
                  <a:pt x="188" y="32"/>
                </a:lnTo>
                <a:lnTo>
                  <a:pt x="146" y="56"/>
                </a:lnTo>
                <a:lnTo>
                  <a:pt x="102" y="104"/>
                </a:lnTo>
                <a:lnTo>
                  <a:pt x="80" y="128"/>
                </a:lnTo>
                <a:lnTo>
                  <a:pt x="0" y="226"/>
                </a:lnTo>
                <a:close/>
              </a:path>
            </a:pathLst>
          </a:custGeom>
          <a:gradFill rotWithShape="0">
            <a:gsLst>
              <a:gs pos="0">
                <a:srgbClr val="FFAA07"/>
              </a:gs>
              <a:gs pos="100000">
                <a:srgbClr val="663300"/>
              </a:gs>
            </a:gsLst>
            <a:lin ang="5400000" scaled="1"/>
          </a:gradFill>
          <a:ln w="28575" cmpd="sng">
            <a:solidFill>
              <a:srgbClr val="000000"/>
            </a:solidFill>
            <a:round/>
            <a:headEnd/>
            <a:tailEnd/>
          </a:ln>
        </p:spPr>
        <p:txBody>
          <a:bodyPr/>
          <a:lstStyle/>
          <a:p>
            <a:pPr defTabSz="1219170" fontAlgn="base">
              <a:spcBef>
                <a:spcPct val="0"/>
              </a:spcBef>
              <a:spcAft>
                <a:spcPct val="0"/>
              </a:spcAft>
              <a:defRPr/>
            </a:pPr>
            <a:endParaRPr lang="en-US" sz="3200" b="1" kern="0">
              <a:solidFill>
                <a:srgbClr val="000000"/>
              </a:solidFill>
              <a:latin typeface="Comic Sans MS" pitchFamily="66" charset="0"/>
            </a:endParaRPr>
          </a:p>
        </p:txBody>
      </p:sp>
      <p:grpSp>
        <p:nvGrpSpPr>
          <p:cNvPr id="65" name="Group 63"/>
          <p:cNvGrpSpPr>
            <a:grpSpLocks/>
          </p:cNvGrpSpPr>
          <p:nvPr/>
        </p:nvGrpSpPr>
        <p:grpSpPr bwMode="auto">
          <a:xfrm>
            <a:off x="6273800" y="2387273"/>
            <a:ext cx="1549400" cy="3048000"/>
            <a:chOff x="2736" y="1824"/>
            <a:chExt cx="732" cy="1344"/>
          </a:xfrm>
        </p:grpSpPr>
        <p:sp>
          <p:nvSpPr>
            <p:cNvPr id="66" name="Oval 64"/>
            <p:cNvSpPr>
              <a:spLocks noChangeArrowheads="1"/>
            </p:cNvSpPr>
            <p:nvPr/>
          </p:nvSpPr>
          <p:spPr bwMode="auto">
            <a:xfrm>
              <a:off x="3058" y="2245"/>
              <a:ext cx="36" cy="1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7" name="Freeform 65"/>
            <p:cNvSpPr>
              <a:spLocks/>
            </p:cNvSpPr>
            <p:nvPr/>
          </p:nvSpPr>
          <p:spPr bwMode="auto">
            <a:xfrm>
              <a:off x="3040" y="2193"/>
              <a:ext cx="56" cy="975"/>
            </a:xfrm>
            <a:custGeom>
              <a:avLst/>
              <a:gdLst>
                <a:gd name="T0" fmla="*/ 79 w 168"/>
                <a:gd name="T1" fmla="*/ 664 h 664"/>
                <a:gd name="T2" fmla="*/ 136 w 168"/>
                <a:gd name="T3" fmla="*/ 664 h 664"/>
                <a:gd name="T4" fmla="*/ 139 w 168"/>
                <a:gd name="T5" fmla="*/ 383 h 664"/>
                <a:gd name="T6" fmla="*/ 140 w 168"/>
                <a:gd name="T7" fmla="*/ 300 h 664"/>
                <a:gd name="T8" fmla="*/ 144 w 168"/>
                <a:gd name="T9" fmla="*/ 207 h 664"/>
                <a:gd name="T10" fmla="*/ 146 w 168"/>
                <a:gd name="T11" fmla="*/ 147 h 664"/>
                <a:gd name="T12" fmla="*/ 151 w 168"/>
                <a:gd name="T13" fmla="*/ 94 h 664"/>
                <a:gd name="T14" fmla="*/ 168 w 168"/>
                <a:gd name="T15" fmla="*/ 0 h 664"/>
                <a:gd name="T16" fmla="*/ 0 w 168"/>
                <a:gd name="T17" fmla="*/ 3 h 664"/>
                <a:gd name="T18" fmla="*/ 10 w 168"/>
                <a:gd name="T19" fmla="*/ 48 h 664"/>
                <a:gd name="T20" fmla="*/ 24 w 168"/>
                <a:gd name="T21" fmla="*/ 109 h 664"/>
                <a:gd name="T22" fmla="*/ 38 w 168"/>
                <a:gd name="T23" fmla="*/ 216 h 664"/>
                <a:gd name="T24" fmla="*/ 42 w 168"/>
                <a:gd name="T25" fmla="*/ 307 h 664"/>
                <a:gd name="T26" fmla="*/ 53 w 168"/>
                <a:gd name="T27" fmla="*/ 395 h 664"/>
                <a:gd name="T28" fmla="*/ 62 w 168"/>
                <a:gd name="T29" fmla="*/ 482 h 664"/>
                <a:gd name="T30" fmla="*/ 79 w 168"/>
                <a:gd name="T31"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664">
                  <a:moveTo>
                    <a:pt x="79" y="664"/>
                  </a:moveTo>
                  <a:lnTo>
                    <a:pt x="136" y="664"/>
                  </a:lnTo>
                  <a:lnTo>
                    <a:pt x="139" y="383"/>
                  </a:lnTo>
                  <a:lnTo>
                    <a:pt x="140" y="300"/>
                  </a:lnTo>
                  <a:lnTo>
                    <a:pt x="144" y="207"/>
                  </a:lnTo>
                  <a:lnTo>
                    <a:pt x="146" y="147"/>
                  </a:lnTo>
                  <a:lnTo>
                    <a:pt x="151" y="94"/>
                  </a:lnTo>
                  <a:lnTo>
                    <a:pt x="168" y="0"/>
                  </a:lnTo>
                  <a:lnTo>
                    <a:pt x="0" y="3"/>
                  </a:lnTo>
                  <a:lnTo>
                    <a:pt x="10" y="48"/>
                  </a:lnTo>
                  <a:lnTo>
                    <a:pt x="24" y="109"/>
                  </a:lnTo>
                  <a:lnTo>
                    <a:pt x="38" y="216"/>
                  </a:lnTo>
                  <a:lnTo>
                    <a:pt x="42" y="307"/>
                  </a:lnTo>
                  <a:lnTo>
                    <a:pt x="53" y="395"/>
                  </a:lnTo>
                  <a:lnTo>
                    <a:pt x="62" y="482"/>
                  </a:lnTo>
                  <a:lnTo>
                    <a:pt x="79" y="664"/>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grpSp>
          <p:nvGrpSpPr>
            <p:cNvPr id="68" name="Group 66"/>
            <p:cNvGrpSpPr>
              <a:grpSpLocks/>
            </p:cNvGrpSpPr>
            <p:nvPr/>
          </p:nvGrpSpPr>
          <p:grpSpPr bwMode="auto">
            <a:xfrm>
              <a:off x="2736" y="1824"/>
              <a:ext cx="732" cy="711"/>
              <a:chOff x="1393" y="1632"/>
              <a:chExt cx="732" cy="711"/>
            </a:xfrm>
          </p:grpSpPr>
          <p:grpSp>
            <p:nvGrpSpPr>
              <p:cNvPr id="69" name="Group 67"/>
              <p:cNvGrpSpPr>
                <a:grpSpLocks/>
              </p:cNvGrpSpPr>
              <p:nvPr/>
            </p:nvGrpSpPr>
            <p:grpSpPr bwMode="auto">
              <a:xfrm>
                <a:off x="1482" y="1632"/>
                <a:ext cx="572" cy="547"/>
                <a:chOff x="1482" y="1632"/>
                <a:chExt cx="572" cy="547"/>
              </a:xfrm>
            </p:grpSpPr>
            <p:sp>
              <p:nvSpPr>
                <p:cNvPr id="84" name="Freeform 68"/>
                <p:cNvSpPr>
                  <a:spLocks/>
                </p:cNvSpPr>
                <p:nvPr/>
              </p:nvSpPr>
              <p:spPr bwMode="auto">
                <a:xfrm>
                  <a:off x="1482" y="1632"/>
                  <a:ext cx="280" cy="233"/>
                </a:xfrm>
                <a:custGeom>
                  <a:avLst/>
                  <a:gdLst>
                    <a:gd name="T0" fmla="*/ 820 w 842"/>
                    <a:gd name="T1" fmla="*/ 437 h 699"/>
                    <a:gd name="T2" fmla="*/ 835 w 842"/>
                    <a:gd name="T3" fmla="*/ 407 h 699"/>
                    <a:gd name="T4" fmla="*/ 803 w 842"/>
                    <a:gd name="T5" fmla="*/ 328 h 699"/>
                    <a:gd name="T6" fmla="*/ 766 w 842"/>
                    <a:gd name="T7" fmla="*/ 256 h 699"/>
                    <a:gd name="T8" fmla="*/ 731 w 842"/>
                    <a:gd name="T9" fmla="*/ 207 h 699"/>
                    <a:gd name="T10" fmla="*/ 704 w 842"/>
                    <a:gd name="T11" fmla="*/ 171 h 699"/>
                    <a:gd name="T12" fmla="*/ 668 w 842"/>
                    <a:gd name="T13" fmla="*/ 131 h 699"/>
                    <a:gd name="T14" fmla="*/ 630 w 842"/>
                    <a:gd name="T15" fmla="*/ 96 h 699"/>
                    <a:gd name="T16" fmla="*/ 600 w 842"/>
                    <a:gd name="T17" fmla="*/ 75 h 699"/>
                    <a:gd name="T18" fmla="*/ 561 w 842"/>
                    <a:gd name="T19" fmla="*/ 49 h 699"/>
                    <a:gd name="T20" fmla="*/ 508 w 842"/>
                    <a:gd name="T21" fmla="*/ 24 h 699"/>
                    <a:gd name="T22" fmla="*/ 458 w 842"/>
                    <a:gd name="T23" fmla="*/ 7 h 699"/>
                    <a:gd name="T24" fmla="*/ 408 w 842"/>
                    <a:gd name="T25" fmla="*/ 1 h 699"/>
                    <a:gd name="T26" fmla="*/ 355 w 842"/>
                    <a:gd name="T27" fmla="*/ 0 h 699"/>
                    <a:gd name="T28" fmla="*/ 297 w 842"/>
                    <a:gd name="T29" fmla="*/ 3 h 699"/>
                    <a:gd name="T30" fmla="*/ 244 w 842"/>
                    <a:gd name="T31" fmla="*/ 19 h 699"/>
                    <a:gd name="T32" fmla="*/ 201 w 842"/>
                    <a:gd name="T33" fmla="*/ 47 h 699"/>
                    <a:gd name="T34" fmla="*/ 181 w 842"/>
                    <a:gd name="T35" fmla="*/ 83 h 699"/>
                    <a:gd name="T36" fmla="*/ 181 w 842"/>
                    <a:gd name="T37" fmla="*/ 112 h 699"/>
                    <a:gd name="T38" fmla="*/ 190 w 842"/>
                    <a:gd name="T39" fmla="*/ 134 h 699"/>
                    <a:gd name="T40" fmla="*/ 216 w 842"/>
                    <a:gd name="T41" fmla="*/ 148 h 699"/>
                    <a:gd name="T42" fmla="*/ 250 w 842"/>
                    <a:gd name="T43" fmla="*/ 157 h 699"/>
                    <a:gd name="T44" fmla="*/ 290 w 842"/>
                    <a:gd name="T45" fmla="*/ 161 h 699"/>
                    <a:gd name="T46" fmla="*/ 339 w 842"/>
                    <a:gd name="T47" fmla="*/ 157 h 699"/>
                    <a:gd name="T48" fmla="*/ 368 w 842"/>
                    <a:gd name="T49" fmla="*/ 166 h 699"/>
                    <a:gd name="T50" fmla="*/ 391 w 842"/>
                    <a:gd name="T51" fmla="*/ 180 h 699"/>
                    <a:gd name="T52" fmla="*/ 406 w 842"/>
                    <a:gd name="T53" fmla="*/ 195 h 699"/>
                    <a:gd name="T54" fmla="*/ 415 w 842"/>
                    <a:gd name="T55" fmla="*/ 223 h 699"/>
                    <a:gd name="T56" fmla="*/ 401 w 842"/>
                    <a:gd name="T57" fmla="*/ 240 h 699"/>
                    <a:gd name="T58" fmla="*/ 372 w 842"/>
                    <a:gd name="T59" fmla="*/ 235 h 699"/>
                    <a:gd name="T60" fmla="*/ 345 w 842"/>
                    <a:gd name="T61" fmla="*/ 218 h 699"/>
                    <a:gd name="T62" fmla="*/ 309 w 842"/>
                    <a:gd name="T63" fmla="*/ 198 h 699"/>
                    <a:gd name="T64" fmla="*/ 275 w 842"/>
                    <a:gd name="T65" fmla="*/ 192 h 699"/>
                    <a:gd name="T66" fmla="*/ 234 w 842"/>
                    <a:gd name="T67" fmla="*/ 190 h 699"/>
                    <a:gd name="T68" fmla="*/ 193 w 842"/>
                    <a:gd name="T69" fmla="*/ 196 h 699"/>
                    <a:gd name="T70" fmla="*/ 155 w 842"/>
                    <a:gd name="T71" fmla="*/ 211 h 699"/>
                    <a:gd name="T72" fmla="*/ 121 w 842"/>
                    <a:gd name="T73" fmla="*/ 230 h 699"/>
                    <a:gd name="T74" fmla="*/ 75 w 842"/>
                    <a:gd name="T75" fmla="*/ 266 h 699"/>
                    <a:gd name="T76" fmla="*/ 41 w 842"/>
                    <a:gd name="T77" fmla="*/ 309 h 699"/>
                    <a:gd name="T78" fmla="*/ 15 w 842"/>
                    <a:gd name="T79" fmla="*/ 367 h 699"/>
                    <a:gd name="T80" fmla="*/ 4 w 842"/>
                    <a:gd name="T81" fmla="*/ 427 h 699"/>
                    <a:gd name="T82" fmla="*/ 0 w 842"/>
                    <a:gd name="T83" fmla="*/ 487 h 699"/>
                    <a:gd name="T84" fmla="*/ 10 w 842"/>
                    <a:gd name="T85" fmla="*/ 547 h 699"/>
                    <a:gd name="T86" fmla="*/ 29 w 842"/>
                    <a:gd name="T87" fmla="*/ 598 h 699"/>
                    <a:gd name="T88" fmla="*/ 54 w 842"/>
                    <a:gd name="T89" fmla="*/ 633 h 699"/>
                    <a:gd name="T90" fmla="*/ 89 w 842"/>
                    <a:gd name="T91" fmla="*/ 661 h 699"/>
                    <a:gd name="T92" fmla="*/ 128 w 842"/>
                    <a:gd name="T93" fmla="*/ 682 h 699"/>
                    <a:gd name="T94" fmla="*/ 166 w 842"/>
                    <a:gd name="T95" fmla="*/ 694 h 699"/>
                    <a:gd name="T96" fmla="*/ 209 w 842"/>
                    <a:gd name="T97" fmla="*/ 699 h 699"/>
                    <a:gd name="T98" fmla="*/ 243 w 842"/>
                    <a:gd name="T99" fmla="*/ 697 h 699"/>
                    <a:gd name="T100" fmla="*/ 294 w 842"/>
                    <a:gd name="T101" fmla="*/ 689 h 699"/>
                    <a:gd name="T102" fmla="*/ 327 w 842"/>
                    <a:gd name="T103" fmla="*/ 676 h 699"/>
                    <a:gd name="T104" fmla="*/ 371 w 842"/>
                    <a:gd name="T105" fmla="*/ 652 h 699"/>
                    <a:gd name="T106" fmla="*/ 406 w 842"/>
                    <a:gd name="T107" fmla="*/ 624 h 699"/>
                    <a:gd name="T108" fmla="*/ 455 w 842"/>
                    <a:gd name="T109" fmla="*/ 578 h 699"/>
                    <a:gd name="T110" fmla="*/ 498 w 842"/>
                    <a:gd name="T111" fmla="*/ 539 h 699"/>
                    <a:gd name="T112" fmla="*/ 534 w 842"/>
                    <a:gd name="T113" fmla="*/ 507 h 699"/>
                    <a:gd name="T114" fmla="*/ 565 w 842"/>
                    <a:gd name="T115" fmla="*/ 486 h 699"/>
                    <a:gd name="T116" fmla="*/ 613 w 842"/>
                    <a:gd name="T117" fmla="*/ 467 h 699"/>
                    <a:gd name="T118" fmla="*/ 660 w 842"/>
                    <a:gd name="T119" fmla="*/ 453 h 699"/>
                    <a:gd name="T120" fmla="*/ 713 w 842"/>
                    <a:gd name="T121" fmla="*/ 444 h 699"/>
                    <a:gd name="T122" fmla="*/ 759 w 842"/>
                    <a:gd name="T123" fmla="*/ 437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2" h="699">
                      <a:moveTo>
                        <a:pt x="788" y="437"/>
                      </a:moveTo>
                      <a:lnTo>
                        <a:pt x="820" y="437"/>
                      </a:lnTo>
                      <a:lnTo>
                        <a:pt x="842" y="441"/>
                      </a:lnTo>
                      <a:lnTo>
                        <a:pt x="835" y="407"/>
                      </a:lnTo>
                      <a:lnTo>
                        <a:pt x="823" y="371"/>
                      </a:lnTo>
                      <a:lnTo>
                        <a:pt x="803" y="328"/>
                      </a:lnTo>
                      <a:lnTo>
                        <a:pt x="786" y="291"/>
                      </a:lnTo>
                      <a:lnTo>
                        <a:pt x="766" y="256"/>
                      </a:lnTo>
                      <a:lnTo>
                        <a:pt x="748" y="232"/>
                      </a:lnTo>
                      <a:lnTo>
                        <a:pt x="731" y="207"/>
                      </a:lnTo>
                      <a:lnTo>
                        <a:pt x="717" y="187"/>
                      </a:lnTo>
                      <a:lnTo>
                        <a:pt x="704" y="171"/>
                      </a:lnTo>
                      <a:lnTo>
                        <a:pt x="691" y="155"/>
                      </a:lnTo>
                      <a:lnTo>
                        <a:pt x="668" y="131"/>
                      </a:lnTo>
                      <a:lnTo>
                        <a:pt x="652" y="113"/>
                      </a:lnTo>
                      <a:lnTo>
                        <a:pt x="630" y="96"/>
                      </a:lnTo>
                      <a:lnTo>
                        <a:pt x="616" y="84"/>
                      </a:lnTo>
                      <a:lnTo>
                        <a:pt x="600" y="75"/>
                      </a:lnTo>
                      <a:lnTo>
                        <a:pt x="578" y="59"/>
                      </a:lnTo>
                      <a:lnTo>
                        <a:pt x="561" y="49"/>
                      </a:lnTo>
                      <a:lnTo>
                        <a:pt x="535" y="35"/>
                      </a:lnTo>
                      <a:lnTo>
                        <a:pt x="508" y="24"/>
                      </a:lnTo>
                      <a:lnTo>
                        <a:pt x="484" y="14"/>
                      </a:lnTo>
                      <a:lnTo>
                        <a:pt x="458" y="7"/>
                      </a:lnTo>
                      <a:lnTo>
                        <a:pt x="436" y="3"/>
                      </a:lnTo>
                      <a:lnTo>
                        <a:pt x="408" y="1"/>
                      </a:lnTo>
                      <a:lnTo>
                        <a:pt x="381" y="1"/>
                      </a:lnTo>
                      <a:lnTo>
                        <a:pt x="355" y="0"/>
                      </a:lnTo>
                      <a:lnTo>
                        <a:pt x="332" y="1"/>
                      </a:lnTo>
                      <a:lnTo>
                        <a:pt x="297" y="3"/>
                      </a:lnTo>
                      <a:lnTo>
                        <a:pt x="267" y="10"/>
                      </a:lnTo>
                      <a:lnTo>
                        <a:pt x="244" y="19"/>
                      </a:lnTo>
                      <a:lnTo>
                        <a:pt x="220" y="31"/>
                      </a:lnTo>
                      <a:lnTo>
                        <a:pt x="201" y="47"/>
                      </a:lnTo>
                      <a:lnTo>
                        <a:pt x="188" y="64"/>
                      </a:lnTo>
                      <a:lnTo>
                        <a:pt x="181" y="83"/>
                      </a:lnTo>
                      <a:lnTo>
                        <a:pt x="180" y="98"/>
                      </a:lnTo>
                      <a:lnTo>
                        <a:pt x="181" y="112"/>
                      </a:lnTo>
                      <a:lnTo>
                        <a:pt x="184" y="125"/>
                      </a:lnTo>
                      <a:lnTo>
                        <a:pt x="190" y="134"/>
                      </a:lnTo>
                      <a:lnTo>
                        <a:pt x="203" y="143"/>
                      </a:lnTo>
                      <a:lnTo>
                        <a:pt x="216" y="148"/>
                      </a:lnTo>
                      <a:lnTo>
                        <a:pt x="232" y="153"/>
                      </a:lnTo>
                      <a:lnTo>
                        <a:pt x="250" y="157"/>
                      </a:lnTo>
                      <a:lnTo>
                        <a:pt x="266" y="159"/>
                      </a:lnTo>
                      <a:lnTo>
                        <a:pt x="290" y="161"/>
                      </a:lnTo>
                      <a:lnTo>
                        <a:pt x="317" y="159"/>
                      </a:lnTo>
                      <a:lnTo>
                        <a:pt x="339" y="157"/>
                      </a:lnTo>
                      <a:lnTo>
                        <a:pt x="355" y="161"/>
                      </a:lnTo>
                      <a:lnTo>
                        <a:pt x="368" y="166"/>
                      </a:lnTo>
                      <a:lnTo>
                        <a:pt x="380" y="173"/>
                      </a:lnTo>
                      <a:lnTo>
                        <a:pt x="391" y="180"/>
                      </a:lnTo>
                      <a:lnTo>
                        <a:pt x="395" y="183"/>
                      </a:lnTo>
                      <a:lnTo>
                        <a:pt x="406" y="195"/>
                      </a:lnTo>
                      <a:lnTo>
                        <a:pt x="412" y="207"/>
                      </a:lnTo>
                      <a:lnTo>
                        <a:pt x="415" y="223"/>
                      </a:lnTo>
                      <a:lnTo>
                        <a:pt x="412" y="235"/>
                      </a:lnTo>
                      <a:lnTo>
                        <a:pt x="401" y="240"/>
                      </a:lnTo>
                      <a:lnTo>
                        <a:pt x="387" y="240"/>
                      </a:lnTo>
                      <a:lnTo>
                        <a:pt x="372" y="235"/>
                      </a:lnTo>
                      <a:lnTo>
                        <a:pt x="356" y="226"/>
                      </a:lnTo>
                      <a:lnTo>
                        <a:pt x="345" y="218"/>
                      </a:lnTo>
                      <a:lnTo>
                        <a:pt x="327" y="205"/>
                      </a:lnTo>
                      <a:lnTo>
                        <a:pt x="309" y="198"/>
                      </a:lnTo>
                      <a:lnTo>
                        <a:pt x="290" y="194"/>
                      </a:lnTo>
                      <a:lnTo>
                        <a:pt x="275" y="192"/>
                      </a:lnTo>
                      <a:lnTo>
                        <a:pt x="255" y="190"/>
                      </a:lnTo>
                      <a:lnTo>
                        <a:pt x="234" y="190"/>
                      </a:lnTo>
                      <a:lnTo>
                        <a:pt x="211" y="191"/>
                      </a:lnTo>
                      <a:lnTo>
                        <a:pt x="193" y="196"/>
                      </a:lnTo>
                      <a:lnTo>
                        <a:pt x="173" y="202"/>
                      </a:lnTo>
                      <a:lnTo>
                        <a:pt x="155" y="211"/>
                      </a:lnTo>
                      <a:lnTo>
                        <a:pt x="138" y="221"/>
                      </a:lnTo>
                      <a:lnTo>
                        <a:pt x="121" y="230"/>
                      </a:lnTo>
                      <a:lnTo>
                        <a:pt x="98" y="245"/>
                      </a:lnTo>
                      <a:lnTo>
                        <a:pt x="75" y="266"/>
                      </a:lnTo>
                      <a:lnTo>
                        <a:pt x="55" y="287"/>
                      </a:lnTo>
                      <a:lnTo>
                        <a:pt x="41" y="309"/>
                      </a:lnTo>
                      <a:lnTo>
                        <a:pt x="28" y="333"/>
                      </a:lnTo>
                      <a:lnTo>
                        <a:pt x="15" y="367"/>
                      </a:lnTo>
                      <a:lnTo>
                        <a:pt x="10" y="395"/>
                      </a:lnTo>
                      <a:lnTo>
                        <a:pt x="4" y="427"/>
                      </a:lnTo>
                      <a:lnTo>
                        <a:pt x="0" y="459"/>
                      </a:lnTo>
                      <a:lnTo>
                        <a:pt x="0" y="487"/>
                      </a:lnTo>
                      <a:lnTo>
                        <a:pt x="4" y="518"/>
                      </a:lnTo>
                      <a:lnTo>
                        <a:pt x="10" y="547"/>
                      </a:lnTo>
                      <a:lnTo>
                        <a:pt x="19" y="577"/>
                      </a:lnTo>
                      <a:lnTo>
                        <a:pt x="29" y="598"/>
                      </a:lnTo>
                      <a:lnTo>
                        <a:pt x="42" y="619"/>
                      </a:lnTo>
                      <a:lnTo>
                        <a:pt x="54" y="633"/>
                      </a:lnTo>
                      <a:lnTo>
                        <a:pt x="72" y="648"/>
                      </a:lnTo>
                      <a:lnTo>
                        <a:pt x="89" y="661"/>
                      </a:lnTo>
                      <a:lnTo>
                        <a:pt x="107" y="671"/>
                      </a:lnTo>
                      <a:lnTo>
                        <a:pt x="128" y="682"/>
                      </a:lnTo>
                      <a:lnTo>
                        <a:pt x="144" y="687"/>
                      </a:lnTo>
                      <a:lnTo>
                        <a:pt x="166" y="694"/>
                      </a:lnTo>
                      <a:lnTo>
                        <a:pt x="189" y="699"/>
                      </a:lnTo>
                      <a:lnTo>
                        <a:pt x="209" y="699"/>
                      </a:lnTo>
                      <a:lnTo>
                        <a:pt x="229" y="699"/>
                      </a:lnTo>
                      <a:lnTo>
                        <a:pt x="243" y="697"/>
                      </a:lnTo>
                      <a:lnTo>
                        <a:pt x="264" y="696"/>
                      </a:lnTo>
                      <a:lnTo>
                        <a:pt x="294" y="689"/>
                      </a:lnTo>
                      <a:lnTo>
                        <a:pt x="311" y="685"/>
                      </a:lnTo>
                      <a:lnTo>
                        <a:pt x="327" y="676"/>
                      </a:lnTo>
                      <a:lnTo>
                        <a:pt x="349" y="666"/>
                      </a:lnTo>
                      <a:lnTo>
                        <a:pt x="371" y="652"/>
                      </a:lnTo>
                      <a:lnTo>
                        <a:pt x="386" y="641"/>
                      </a:lnTo>
                      <a:lnTo>
                        <a:pt x="406" y="624"/>
                      </a:lnTo>
                      <a:lnTo>
                        <a:pt x="429" y="605"/>
                      </a:lnTo>
                      <a:lnTo>
                        <a:pt x="455" y="578"/>
                      </a:lnTo>
                      <a:lnTo>
                        <a:pt x="478" y="557"/>
                      </a:lnTo>
                      <a:lnTo>
                        <a:pt x="498" y="539"/>
                      </a:lnTo>
                      <a:lnTo>
                        <a:pt x="518" y="520"/>
                      </a:lnTo>
                      <a:lnTo>
                        <a:pt x="534" y="507"/>
                      </a:lnTo>
                      <a:lnTo>
                        <a:pt x="548" y="495"/>
                      </a:lnTo>
                      <a:lnTo>
                        <a:pt x="565" y="486"/>
                      </a:lnTo>
                      <a:lnTo>
                        <a:pt x="588" y="476"/>
                      </a:lnTo>
                      <a:lnTo>
                        <a:pt x="613" y="467"/>
                      </a:lnTo>
                      <a:lnTo>
                        <a:pt x="634" y="460"/>
                      </a:lnTo>
                      <a:lnTo>
                        <a:pt x="660" y="453"/>
                      </a:lnTo>
                      <a:lnTo>
                        <a:pt x="691" y="446"/>
                      </a:lnTo>
                      <a:lnTo>
                        <a:pt x="713" y="444"/>
                      </a:lnTo>
                      <a:lnTo>
                        <a:pt x="734" y="441"/>
                      </a:lnTo>
                      <a:lnTo>
                        <a:pt x="759" y="437"/>
                      </a:lnTo>
                      <a:lnTo>
                        <a:pt x="788" y="437"/>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85" name="Freeform 69"/>
                <p:cNvSpPr>
                  <a:spLocks/>
                </p:cNvSpPr>
                <p:nvPr/>
              </p:nvSpPr>
              <p:spPr bwMode="auto">
                <a:xfrm>
                  <a:off x="1729" y="1707"/>
                  <a:ext cx="325" cy="210"/>
                </a:xfrm>
                <a:custGeom>
                  <a:avLst/>
                  <a:gdLst>
                    <a:gd name="T0" fmla="*/ 127 w 976"/>
                    <a:gd name="T1" fmla="*/ 232 h 630"/>
                    <a:gd name="T2" fmla="*/ 82 w 976"/>
                    <a:gd name="T3" fmla="*/ 226 h 630"/>
                    <a:gd name="T4" fmla="*/ 0 w 976"/>
                    <a:gd name="T5" fmla="*/ 226 h 630"/>
                    <a:gd name="T6" fmla="*/ 61 w 976"/>
                    <a:gd name="T7" fmla="*/ 185 h 630"/>
                    <a:gd name="T8" fmla="*/ 125 w 976"/>
                    <a:gd name="T9" fmla="*/ 142 h 630"/>
                    <a:gd name="T10" fmla="*/ 203 w 976"/>
                    <a:gd name="T11" fmla="*/ 100 h 630"/>
                    <a:gd name="T12" fmla="*/ 278 w 976"/>
                    <a:gd name="T13" fmla="*/ 69 h 630"/>
                    <a:gd name="T14" fmla="*/ 365 w 976"/>
                    <a:gd name="T15" fmla="*/ 38 h 630"/>
                    <a:gd name="T16" fmla="*/ 457 w 976"/>
                    <a:gd name="T17" fmla="*/ 17 h 630"/>
                    <a:gd name="T18" fmla="*/ 554 w 976"/>
                    <a:gd name="T19" fmla="*/ 0 h 630"/>
                    <a:gd name="T20" fmla="*/ 636 w 976"/>
                    <a:gd name="T21" fmla="*/ 3 h 630"/>
                    <a:gd name="T22" fmla="*/ 716 w 976"/>
                    <a:gd name="T23" fmla="*/ 24 h 630"/>
                    <a:gd name="T24" fmla="*/ 799 w 976"/>
                    <a:gd name="T25" fmla="*/ 65 h 630"/>
                    <a:gd name="T26" fmla="*/ 883 w 976"/>
                    <a:gd name="T27" fmla="*/ 149 h 630"/>
                    <a:gd name="T28" fmla="*/ 933 w 976"/>
                    <a:gd name="T29" fmla="*/ 241 h 630"/>
                    <a:gd name="T30" fmla="*/ 971 w 976"/>
                    <a:gd name="T31" fmla="*/ 343 h 630"/>
                    <a:gd name="T32" fmla="*/ 976 w 976"/>
                    <a:gd name="T33" fmla="*/ 438 h 630"/>
                    <a:gd name="T34" fmla="*/ 954 w 976"/>
                    <a:gd name="T35" fmla="*/ 520 h 630"/>
                    <a:gd name="T36" fmla="*/ 922 w 976"/>
                    <a:gd name="T37" fmla="*/ 566 h 630"/>
                    <a:gd name="T38" fmla="*/ 864 w 976"/>
                    <a:gd name="T39" fmla="*/ 604 h 630"/>
                    <a:gd name="T40" fmla="*/ 799 w 976"/>
                    <a:gd name="T41" fmla="*/ 622 h 630"/>
                    <a:gd name="T42" fmla="*/ 724 w 976"/>
                    <a:gd name="T43" fmla="*/ 630 h 630"/>
                    <a:gd name="T44" fmla="*/ 660 w 976"/>
                    <a:gd name="T45" fmla="*/ 623 h 630"/>
                    <a:gd name="T46" fmla="*/ 578 w 976"/>
                    <a:gd name="T47" fmla="*/ 609 h 630"/>
                    <a:gd name="T48" fmla="*/ 511 w 976"/>
                    <a:gd name="T49" fmla="*/ 571 h 630"/>
                    <a:gd name="T50" fmla="*/ 461 w 976"/>
                    <a:gd name="T51" fmla="*/ 522 h 630"/>
                    <a:gd name="T52" fmla="*/ 411 w 976"/>
                    <a:gd name="T53" fmla="*/ 454 h 630"/>
                    <a:gd name="T54" fmla="*/ 369 w 976"/>
                    <a:gd name="T55" fmla="*/ 378 h 630"/>
                    <a:gd name="T56" fmla="*/ 330 w 976"/>
                    <a:gd name="T57" fmla="*/ 315 h 630"/>
                    <a:gd name="T58" fmla="*/ 268 w 976"/>
                    <a:gd name="T59" fmla="*/ 270 h 630"/>
                    <a:gd name="T60" fmla="*/ 194 w 976"/>
                    <a:gd name="T61" fmla="*/ 243 h 630"/>
                    <a:gd name="T62" fmla="*/ 146 w 976"/>
                    <a:gd name="T63" fmla="*/ 23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6" h="630">
                      <a:moveTo>
                        <a:pt x="146" y="238"/>
                      </a:moveTo>
                      <a:lnTo>
                        <a:pt x="127" y="232"/>
                      </a:lnTo>
                      <a:lnTo>
                        <a:pt x="113" y="232"/>
                      </a:lnTo>
                      <a:lnTo>
                        <a:pt x="82" y="226"/>
                      </a:lnTo>
                      <a:lnTo>
                        <a:pt x="51" y="222"/>
                      </a:lnTo>
                      <a:lnTo>
                        <a:pt x="0" y="226"/>
                      </a:lnTo>
                      <a:lnTo>
                        <a:pt x="26" y="206"/>
                      </a:lnTo>
                      <a:lnTo>
                        <a:pt x="61" y="185"/>
                      </a:lnTo>
                      <a:lnTo>
                        <a:pt x="98" y="163"/>
                      </a:lnTo>
                      <a:lnTo>
                        <a:pt x="125" y="142"/>
                      </a:lnTo>
                      <a:lnTo>
                        <a:pt x="166" y="118"/>
                      </a:lnTo>
                      <a:lnTo>
                        <a:pt x="203" y="100"/>
                      </a:lnTo>
                      <a:lnTo>
                        <a:pt x="236" y="87"/>
                      </a:lnTo>
                      <a:lnTo>
                        <a:pt x="278" y="69"/>
                      </a:lnTo>
                      <a:lnTo>
                        <a:pt x="316" y="55"/>
                      </a:lnTo>
                      <a:lnTo>
                        <a:pt x="365" y="38"/>
                      </a:lnTo>
                      <a:lnTo>
                        <a:pt x="405" y="28"/>
                      </a:lnTo>
                      <a:lnTo>
                        <a:pt x="457" y="17"/>
                      </a:lnTo>
                      <a:lnTo>
                        <a:pt x="504" y="7"/>
                      </a:lnTo>
                      <a:lnTo>
                        <a:pt x="554" y="0"/>
                      </a:lnTo>
                      <a:lnTo>
                        <a:pt x="601" y="0"/>
                      </a:lnTo>
                      <a:lnTo>
                        <a:pt x="636" y="3"/>
                      </a:lnTo>
                      <a:lnTo>
                        <a:pt x="673" y="10"/>
                      </a:lnTo>
                      <a:lnTo>
                        <a:pt x="716" y="24"/>
                      </a:lnTo>
                      <a:lnTo>
                        <a:pt x="756" y="42"/>
                      </a:lnTo>
                      <a:lnTo>
                        <a:pt x="799" y="65"/>
                      </a:lnTo>
                      <a:lnTo>
                        <a:pt x="840" y="105"/>
                      </a:lnTo>
                      <a:lnTo>
                        <a:pt x="883" y="149"/>
                      </a:lnTo>
                      <a:lnTo>
                        <a:pt x="912" y="199"/>
                      </a:lnTo>
                      <a:lnTo>
                        <a:pt x="933" y="241"/>
                      </a:lnTo>
                      <a:lnTo>
                        <a:pt x="954" y="291"/>
                      </a:lnTo>
                      <a:lnTo>
                        <a:pt x="971" y="343"/>
                      </a:lnTo>
                      <a:lnTo>
                        <a:pt x="976" y="393"/>
                      </a:lnTo>
                      <a:lnTo>
                        <a:pt x="976" y="438"/>
                      </a:lnTo>
                      <a:lnTo>
                        <a:pt x="968" y="484"/>
                      </a:lnTo>
                      <a:lnTo>
                        <a:pt x="954" y="520"/>
                      </a:lnTo>
                      <a:lnTo>
                        <a:pt x="941" y="544"/>
                      </a:lnTo>
                      <a:lnTo>
                        <a:pt x="922" y="566"/>
                      </a:lnTo>
                      <a:lnTo>
                        <a:pt x="898" y="586"/>
                      </a:lnTo>
                      <a:lnTo>
                        <a:pt x="864" y="604"/>
                      </a:lnTo>
                      <a:lnTo>
                        <a:pt x="823" y="615"/>
                      </a:lnTo>
                      <a:lnTo>
                        <a:pt x="799" y="622"/>
                      </a:lnTo>
                      <a:lnTo>
                        <a:pt x="761" y="628"/>
                      </a:lnTo>
                      <a:lnTo>
                        <a:pt x="724" y="630"/>
                      </a:lnTo>
                      <a:lnTo>
                        <a:pt x="692" y="627"/>
                      </a:lnTo>
                      <a:lnTo>
                        <a:pt x="660" y="623"/>
                      </a:lnTo>
                      <a:lnTo>
                        <a:pt x="619" y="616"/>
                      </a:lnTo>
                      <a:lnTo>
                        <a:pt x="578" y="609"/>
                      </a:lnTo>
                      <a:lnTo>
                        <a:pt x="548" y="595"/>
                      </a:lnTo>
                      <a:lnTo>
                        <a:pt x="511" y="571"/>
                      </a:lnTo>
                      <a:lnTo>
                        <a:pt x="489" y="554"/>
                      </a:lnTo>
                      <a:lnTo>
                        <a:pt x="461" y="522"/>
                      </a:lnTo>
                      <a:lnTo>
                        <a:pt x="433" y="487"/>
                      </a:lnTo>
                      <a:lnTo>
                        <a:pt x="411" y="454"/>
                      </a:lnTo>
                      <a:lnTo>
                        <a:pt x="387" y="416"/>
                      </a:lnTo>
                      <a:lnTo>
                        <a:pt x="369" y="378"/>
                      </a:lnTo>
                      <a:lnTo>
                        <a:pt x="350" y="346"/>
                      </a:lnTo>
                      <a:lnTo>
                        <a:pt x="330" y="315"/>
                      </a:lnTo>
                      <a:lnTo>
                        <a:pt x="302" y="290"/>
                      </a:lnTo>
                      <a:lnTo>
                        <a:pt x="268" y="270"/>
                      </a:lnTo>
                      <a:lnTo>
                        <a:pt x="236" y="255"/>
                      </a:lnTo>
                      <a:lnTo>
                        <a:pt x="194" y="243"/>
                      </a:lnTo>
                      <a:lnTo>
                        <a:pt x="167" y="241"/>
                      </a:lnTo>
                      <a:lnTo>
                        <a:pt x="146" y="238"/>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86" name="Freeform 70"/>
                <p:cNvSpPr>
                  <a:spLocks/>
                </p:cNvSpPr>
                <p:nvPr/>
              </p:nvSpPr>
              <p:spPr bwMode="auto">
                <a:xfrm>
                  <a:off x="1599" y="1775"/>
                  <a:ext cx="356" cy="404"/>
                </a:xfrm>
                <a:custGeom>
                  <a:avLst/>
                  <a:gdLst>
                    <a:gd name="T0" fmla="*/ 295 w 1069"/>
                    <a:gd name="T1" fmla="*/ 62 h 1211"/>
                    <a:gd name="T2" fmla="*/ 243 w 1069"/>
                    <a:gd name="T3" fmla="*/ 124 h 1211"/>
                    <a:gd name="T4" fmla="*/ 205 w 1069"/>
                    <a:gd name="T5" fmla="*/ 216 h 1211"/>
                    <a:gd name="T6" fmla="*/ 178 w 1069"/>
                    <a:gd name="T7" fmla="*/ 329 h 1211"/>
                    <a:gd name="T8" fmla="*/ 173 w 1069"/>
                    <a:gd name="T9" fmla="*/ 421 h 1211"/>
                    <a:gd name="T10" fmla="*/ 158 w 1069"/>
                    <a:gd name="T11" fmla="*/ 482 h 1211"/>
                    <a:gd name="T12" fmla="*/ 126 w 1069"/>
                    <a:gd name="T13" fmla="*/ 546 h 1211"/>
                    <a:gd name="T14" fmla="*/ 70 w 1069"/>
                    <a:gd name="T15" fmla="*/ 630 h 1211"/>
                    <a:gd name="T16" fmla="*/ 27 w 1069"/>
                    <a:gd name="T17" fmla="*/ 696 h 1211"/>
                    <a:gd name="T18" fmla="*/ 5 w 1069"/>
                    <a:gd name="T19" fmla="*/ 767 h 1211"/>
                    <a:gd name="T20" fmla="*/ 3 w 1069"/>
                    <a:gd name="T21" fmla="*/ 851 h 1211"/>
                    <a:gd name="T22" fmla="*/ 21 w 1069"/>
                    <a:gd name="T23" fmla="*/ 932 h 1211"/>
                    <a:gd name="T24" fmla="*/ 50 w 1069"/>
                    <a:gd name="T25" fmla="*/ 970 h 1211"/>
                    <a:gd name="T26" fmla="*/ 109 w 1069"/>
                    <a:gd name="T27" fmla="*/ 990 h 1211"/>
                    <a:gd name="T28" fmla="*/ 159 w 1069"/>
                    <a:gd name="T29" fmla="*/ 980 h 1211"/>
                    <a:gd name="T30" fmla="*/ 201 w 1069"/>
                    <a:gd name="T31" fmla="*/ 944 h 1211"/>
                    <a:gd name="T32" fmla="*/ 219 w 1069"/>
                    <a:gd name="T33" fmla="*/ 891 h 1211"/>
                    <a:gd name="T34" fmla="*/ 230 w 1069"/>
                    <a:gd name="T35" fmla="*/ 829 h 1211"/>
                    <a:gd name="T36" fmla="*/ 251 w 1069"/>
                    <a:gd name="T37" fmla="*/ 783 h 1211"/>
                    <a:gd name="T38" fmla="*/ 299 w 1069"/>
                    <a:gd name="T39" fmla="*/ 743 h 1211"/>
                    <a:gd name="T40" fmla="*/ 353 w 1069"/>
                    <a:gd name="T41" fmla="*/ 739 h 1211"/>
                    <a:gd name="T42" fmla="*/ 398 w 1069"/>
                    <a:gd name="T43" fmla="*/ 782 h 1211"/>
                    <a:gd name="T44" fmla="*/ 430 w 1069"/>
                    <a:gd name="T45" fmla="*/ 856 h 1211"/>
                    <a:gd name="T46" fmla="*/ 443 w 1069"/>
                    <a:gd name="T47" fmla="*/ 912 h 1211"/>
                    <a:gd name="T48" fmla="*/ 448 w 1069"/>
                    <a:gd name="T49" fmla="*/ 992 h 1211"/>
                    <a:gd name="T50" fmla="*/ 465 w 1069"/>
                    <a:gd name="T51" fmla="*/ 1057 h 1211"/>
                    <a:gd name="T52" fmla="*/ 498 w 1069"/>
                    <a:gd name="T53" fmla="*/ 1122 h 1211"/>
                    <a:gd name="T54" fmla="*/ 539 w 1069"/>
                    <a:gd name="T55" fmla="*/ 1167 h 1211"/>
                    <a:gd name="T56" fmla="*/ 588 w 1069"/>
                    <a:gd name="T57" fmla="*/ 1200 h 1211"/>
                    <a:gd name="T58" fmla="*/ 621 w 1069"/>
                    <a:gd name="T59" fmla="*/ 1210 h 1211"/>
                    <a:gd name="T60" fmla="*/ 654 w 1069"/>
                    <a:gd name="T61" fmla="*/ 1210 h 1211"/>
                    <a:gd name="T62" fmla="*/ 685 w 1069"/>
                    <a:gd name="T63" fmla="*/ 1197 h 1211"/>
                    <a:gd name="T64" fmla="*/ 717 w 1069"/>
                    <a:gd name="T65" fmla="*/ 1162 h 1211"/>
                    <a:gd name="T66" fmla="*/ 731 w 1069"/>
                    <a:gd name="T67" fmla="*/ 1126 h 1211"/>
                    <a:gd name="T68" fmla="*/ 741 w 1069"/>
                    <a:gd name="T69" fmla="*/ 1085 h 1211"/>
                    <a:gd name="T70" fmla="*/ 750 w 1069"/>
                    <a:gd name="T71" fmla="*/ 1041 h 1211"/>
                    <a:gd name="T72" fmla="*/ 750 w 1069"/>
                    <a:gd name="T73" fmla="*/ 990 h 1211"/>
                    <a:gd name="T74" fmla="*/ 734 w 1069"/>
                    <a:gd name="T75" fmla="*/ 909 h 1211"/>
                    <a:gd name="T76" fmla="*/ 717 w 1069"/>
                    <a:gd name="T77" fmla="*/ 862 h 1211"/>
                    <a:gd name="T78" fmla="*/ 701 w 1069"/>
                    <a:gd name="T79" fmla="*/ 827 h 1211"/>
                    <a:gd name="T80" fmla="*/ 691 w 1069"/>
                    <a:gd name="T81" fmla="*/ 789 h 1211"/>
                    <a:gd name="T82" fmla="*/ 711 w 1069"/>
                    <a:gd name="T83" fmla="*/ 764 h 1211"/>
                    <a:gd name="T84" fmla="*/ 752 w 1069"/>
                    <a:gd name="T85" fmla="*/ 759 h 1211"/>
                    <a:gd name="T86" fmla="*/ 779 w 1069"/>
                    <a:gd name="T87" fmla="*/ 776 h 1211"/>
                    <a:gd name="T88" fmla="*/ 798 w 1069"/>
                    <a:gd name="T89" fmla="*/ 801 h 1211"/>
                    <a:gd name="T90" fmla="*/ 812 w 1069"/>
                    <a:gd name="T91" fmla="*/ 837 h 1211"/>
                    <a:gd name="T92" fmla="*/ 815 w 1069"/>
                    <a:gd name="T93" fmla="*/ 900 h 1211"/>
                    <a:gd name="T94" fmla="*/ 824 w 1069"/>
                    <a:gd name="T95" fmla="*/ 958 h 1211"/>
                    <a:gd name="T96" fmla="*/ 864 w 1069"/>
                    <a:gd name="T97" fmla="*/ 997 h 1211"/>
                    <a:gd name="T98" fmla="*/ 917 w 1069"/>
                    <a:gd name="T99" fmla="*/ 1014 h 1211"/>
                    <a:gd name="T100" fmla="*/ 1001 w 1069"/>
                    <a:gd name="T101" fmla="*/ 1005 h 1211"/>
                    <a:gd name="T102" fmla="*/ 1060 w 1069"/>
                    <a:gd name="T103" fmla="*/ 922 h 1211"/>
                    <a:gd name="T104" fmla="*/ 1069 w 1069"/>
                    <a:gd name="T105" fmla="*/ 832 h 1211"/>
                    <a:gd name="T106" fmla="*/ 1060 w 1069"/>
                    <a:gd name="T107" fmla="*/ 760 h 1211"/>
                    <a:gd name="T108" fmla="*/ 1036 w 1069"/>
                    <a:gd name="T109" fmla="*/ 647 h 1211"/>
                    <a:gd name="T110" fmla="*/ 981 w 1069"/>
                    <a:gd name="T111" fmla="*/ 480 h 1211"/>
                    <a:gd name="T112" fmla="*/ 873 w 1069"/>
                    <a:gd name="T113" fmla="*/ 300 h 1211"/>
                    <a:gd name="T114" fmla="*/ 723 w 1069"/>
                    <a:gd name="T115" fmla="*/ 149 h 1211"/>
                    <a:gd name="T116" fmla="*/ 550 w 1069"/>
                    <a:gd name="T117" fmla="*/ 25 h 1211"/>
                    <a:gd name="T118" fmla="*/ 428 w 1069"/>
                    <a:gd name="T119" fmla="*/ 1 h 1211"/>
                    <a:gd name="T120" fmla="*/ 342 w 1069"/>
                    <a:gd name="T121" fmla="*/ 29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9" h="1211">
                      <a:moveTo>
                        <a:pt x="342" y="29"/>
                      </a:moveTo>
                      <a:lnTo>
                        <a:pt x="320" y="44"/>
                      </a:lnTo>
                      <a:lnTo>
                        <a:pt x="295" y="62"/>
                      </a:lnTo>
                      <a:lnTo>
                        <a:pt x="278" y="76"/>
                      </a:lnTo>
                      <a:lnTo>
                        <a:pt x="257" y="100"/>
                      </a:lnTo>
                      <a:lnTo>
                        <a:pt x="243" y="124"/>
                      </a:lnTo>
                      <a:lnTo>
                        <a:pt x="229" y="148"/>
                      </a:lnTo>
                      <a:lnTo>
                        <a:pt x="217" y="177"/>
                      </a:lnTo>
                      <a:lnTo>
                        <a:pt x="205" y="216"/>
                      </a:lnTo>
                      <a:lnTo>
                        <a:pt x="192" y="254"/>
                      </a:lnTo>
                      <a:lnTo>
                        <a:pt x="187" y="292"/>
                      </a:lnTo>
                      <a:lnTo>
                        <a:pt x="178" y="329"/>
                      </a:lnTo>
                      <a:lnTo>
                        <a:pt x="176" y="359"/>
                      </a:lnTo>
                      <a:lnTo>
                        <a:pt x="173" y="389"/>
                      </a:lnTo>
                      <a:lnTo>
                        <a:pt x="173" y="421"/>
                      </a:lnTo>
                      <a:lnTo>
                        <a:pt x="169" y="442"/>
                      </a:lnTo>
                      <a:lnTo>
                        <a:pt x="165" y="465"/>
                      </a:lnTo>
                      <a:lnTo>
                        <a:pt x="158" y="482"/>
                      </a:lnTo>
                      <a:lnTo>
                        <a:pt x="148" y="501"/>
                      </a:lnTo>
                      <a:lnTo>
                        <a:pt x="139" y="522"/>
                      </a:lnTo>
                      <a:lnTo>
                        <a:pt x="126" y="546"/>
                      </a:lnTo>
                      <a:lnTo>
                        <a:pt x="105" y="574"/>
                      </a:lnTo>
                      <a:lnTo>
                        <a:pt x="88" y="600"/>
                      </a:lnTo>
                      <a:lnTo>
                        <a:pt x="70" y="630"/>
                      </a:lnTo>
                      <a:lnTo>
                        <a:pt x="55" y="651"/>
                      </a:lnTo>
                      <a:lnTo>
                        <a:pt x="40" y="673"/>
                      </a:lnTo>
                      <a:lnTo>
                        <a:pt x="27" y="696"/>
                      </a:lnTo>
                      <a:lnTo>
                        <a:pt x="16" y="721"/>
                      </a:lnTo>
                      <a:lnTo>
                        <a:pt x="9" y="742"/>
                      </a:lnTo>
                      <a:lnTo>
                        <a:pt x="5" y="767"/>
                      </a:lnTo>
                      <a:lnTo>
                        <a:pt x="0" y="797"/>
                      </a:lnTo>
                      <a:lnTo>
                        <a:pt x="0" y="828"/>
                      </a:lnTo>
                      <a:lnTo>
                        <a:pt x="3" y="851"/>
                      </a:lnTo>
                      <a:lnTo>
                        <a:pt x="9" y="891"/>
                      </a:lnTo>
                      <a:lnTo>
                        <a:pt x="15" y="914"/>
                      </a:lnTo>
                      <a:lnTo>
                        <a:pt x="21" y="932"/>
                      </a:lnTo>
                      <a:lnTo>
                        <a:pt x="32" y="949"/>
                      </a:lnTo>
                      <a:lnTo>
                        <a:pt x="41" y="960"/>
                      </a:lnTo>
                      <a:lnTo>
                        <a:pt x="50" y="970"/>
                      </a:lnTo>
                      <a:lnTo>
                        <a:pt x="65" y="979"/>
                      </a:lnTo>
                      <a:lnTo>
                        <a:pt x="90" y="986"/>
                      </a:lnTo>
                      <a:lnTo>
                        <a:pt x="109" y="990"/>
                      </a:lnTo>
                      <a:lnTo>
                        <a:pt x="127" y="990"/>
                      </a:lnTo>
                      <a:lnTo>
                        <a:pt x="147" y="985"/>
                      </a:lnTo>
                      <a:lnTo>
                        <a:pt x="159" y="980"/>
                      </a:lnTo>
                      <a:lnTo>
                        <a:pt x="176" y="972"/>
                      </a:lnTo>
                      <a:lnTo>
                        <a:pt x="189" y="960"/>
                      </a:lnTo>
                      <a:lnTo>
                        <a:pt x="201" y="944"/>
                      </a:lnTo>
                      <a:lnTo>
                        <a:pt x="210" y="930"/>
                      </a:lnTo>
                      <a:lnTo>
                        <a:pt x="215" y="912"/>
                      </a:lnTo>
                      <a:lnTo>
                        <a:pt x="219" y="891"/>
                      </a:lnTo>
                      <a:lnTo>
                        <a:pt x="222" y="871"/>
                      </a:lnTo>
                      <a:lnTo>
                        <a:pt x="224" y="849"/>
                      </a:lnTo>
                      <a:lnTo>
                        <a:pt x="230" y="829"/>
                      </a:lnTo>
                      <a:lnTo>
                        <a:pt x="234" y="813"/>
                      </a:lnTo>
                      <a:lnTo>
                        <a:pt x="244" y="796"/>
                      </a:lnTo>
                      <a:lnTo>
                        <a:pt x="251" y="783"/>
                      </a:lnTo>
                      <a:lnTo>
                        <a:pt x="264" y="766"/>
                      </a:lnTo>
                      <a:lnTo>
                        <a:pt x="282" y="750"/>
                      </a:lnTo>
                      <a:lnTo>
                        <a:pt x="299" y="743"/>
                      </a:lnTo>
                      <a:lnTo>
                        <a:pt x="317" y="740"/>
                      </a:lnTo>
                      <a:lnTo>
                        <a:pt x="335" y="738"/>
                      </a:lnTo>
                      <a:lnTo>
                        <a:pt x="353" y="739"/>
                      </a:lnTo>
                      <a:lnTo>
                        <a:pt x="371" y="750"/>
                      </a:lnTo>
                      <a:lnTo>
                        <a:pt x="384" y="761"/>
                      </a:lnTo>
                      <a:lnTo>
                        <a:pt x="398" y="782"/>
                      </a:lnTo>
                      <a:lnTo>
                        <a:pt x="407" y="802"/>
                      </a:lnTo>
                      <a:lnTo>
                        <a:pt x="417" y="824"/>
                      </a:lnTo>
                      <a:lnTo>
                        <a:pt x="430" y="856"/>
                      </a:lnTo>
                      <a:lnTo>
                        <a:pt x="435" y="869"/>
                      </a:lnTo>
                      <a:lnTo>
                        <a:pt x="440" y="885"/>
                      </a:lnTo>
                      <a:lnTo>
                        <a:pt x="443" y="912"/>
                      </a:lnTo>
                      <a:lnTo>
                        <a:pt x="444" y="939"/>
                      </a:lnTo>
                      <a:lnTo>
                        <a:pt x="445" y="970"/>
                      </a:lnTo>
                      <a:lnTo>
                        <a:pt x="448" y="992"/>
                      </a:lnTo>
                      <a:lnTo>
                        <a:pt x="452" y="1014"/>
                      </a:lnTo>
                      <a:lnTo>
                        <a:pt x="457" y="1035"/>
                      </a:lnTo>
                      <a:lnTo>
                        <a:pt x="465" y="1057"/>
                      </a:lnTo>
                      <a:lnTo>
                        <a:pt x="478" y="1087"/>
                      </a:lnTo>
                      <a:lnTo>
                        <a:pt x="486" y="1105"/>
                      </a:lnTo>
                      <a:lnTo>
                        <a:pt x="498" y="1122"/>
                      </a:lnTo>
                      <a:lnTo>
                        <a:pt x="514" y="1143"/>
                      </a:lnTo>
                      <a:lnTo>
                        <a:pt x="526" y="1154"/>
                      </a:lnTo>
                      <a:lnTo>
                        <a:pt x="539" y="1167"/>
                      </a:lnTo>
                      <a:lnTo>
                        <a:pt x="557" y="1181"/>
                      </a:lnTo>
                      <a:lnTo>
                        <a:pt x="574" y="1193"/>
                      </a:lnTo>
                      <a:lnTo>
                        <a:pt x="588" y="1200"/>
                      </a:lnTo>
                      <a:lnTo>
                        <a:pt x="598" y="1204"/>
                      </a:lnTo>
                      <a:lnTo>
                        <a:pt x="610" y="1208"/>
                      </a:lnTo>
                      <a:lnTo>
                        <a:pt x="621" y="1210"/>
                      </a:lnTo>
                      <a:lnTo>
                        <a:pt x="632" y="1211"/>
                      </a:lnTo>
                      <a:lnTo>
                        <a:pt x="645" y="1211"/>
                      </a:lnTo>
                      <a:lnTo>
                        <a:pt x="654" y="1210"/>
                      </a:lnTo>
                      <a:lnTo>
                        <a:pt x="666" y="1207"/>
                      </a:lnTo>
                      <a:lnTo>
                        <a:pt x="675" y="1203"/>
                      </a:lnTo>
                      <a:lnTo>
                        <a:pt x="685" y="1197"/>
                      </a:lnTo>
                      <a:lnTo>
                        <a:pt x="698" y="1186"/>
                      </a:lnTo>
                      <a:lnTo>
                        <a:pt x="709" y="1174"/>
                      </a:lnTo>
                      <a:lnTo>
                        <a:pt x="717" y="1162"/>
                      </a:lnTo>
                      <a:lnTo>
                        <a:pt x="723" y="1150"/>
                      </a:lnTo>
                      <a:lnTo>
                        <a:pt x="729" y="1138"/>
                      </a:lnTo>
                      <a:lnTo>
                        <a:pt x="731" y="1126"/>
                      </a:lnTo>
                      <a:lnTo>
                        <a:pt x="734" y="1117"/>
                      </a:lnTo>
                      <a:lnTo>
                        <a:pt x="738" y="1103"/>
                      </a:lnTo>
                      <a:lnTo>
                        <a:pt x="741" y="1085"/>
                      </a:lnTo>
                      <a:lnTo>
                        <a:pt x="745" y="1070"/>
                      </a:lnTo>
                      <a:lnTo>
                        <a:pt x="748" y="1055"/>
                      </a:lnTo>
                      <a:lnTo>
                        <a:pt x="750" y="1041"/>
                      </a:lnTo>
                      <a:lnTo>
                        <a:pt x="750" y="1025"/>
                      </a:lnTo>
                      <a:lnTo>
                        <a:pt x="750" y="1011"/>
                      </a:lnTo>
                      <a:lnTo>
                        <a:pt x="750" y="990"/>
                      </a:lnTo>
                      <a:lnTo>
                        <a:pt x="745" y="960"/>
                      </a:lnTo>
                      <a:lnTo>
                        <a:pt x="740" y="933"/>
                      </a:lnTo>
                      <a:lnTo>
                        <a:pt x="734" y="909"/>
                      </a:lnTo>
                      <a:lnTo>
                        <a:pt x="730" y="893"/>
                      </a:lnTo>
                      <a:lnTo>
                        <a:pt x="725" y="881"/>
                      </a:lnTo>
                      <a:lnTo>
                        <a:pt x="717" y="862"/>
                      </a:lnTo>
                      <a:lnTo>
                        <a:pt x="710" y="845"/>
                      </a:lnTo>
                      <a:lnTo>
                        <a:pt x="705" y="835"/>
                      </a:lnTo>
                      <a:lnTo>
                        <a:pt x="701" y="827"/>
                      </a:lnTo>
                      <a:lnTo>
                        <a:pt x="696" y="818"/>
                      </a:lnTo>
                      <a:lnTo>
                        <a:pt x="691" y="803"/>
                      </a:lnTo>
                      <a:lnTo>
                        <a:pt x="691" y="789"/>
                      </a:lnTo>
                      <a:lnTo>
                        <a:pt x="697" y="779"/>
                      </a:lnTo>
                      <a:lnTo>
                        <a:pt x="703" y="771"/>
                      </a:lnTo>
                      <a:lnTo>
                        <a:pt x="711" y="764"/>
                      </a:lnTo>
                      <a:lnTo>
                        <a:pt x="725" y="757"/>
                      </a:lnTo>
                      <a:lnTo>
                        <a:pt x="738" y="756"/>
                      </a:lnTo>
                      <a:lnTo>
                        <a:pt x="752" y="759"/>
                      </a:lnTo>
                      <a:lnTo>
                        <a:pt x="760" y="763"/>
                      </a:lnTo>
                      <a:lnTo>
                        <a:pt x="772" y="771"/>
                      </a:lnTo>
                      <a:lnTo>
                        <a:pt x="779" y="776"/>
                      </a:lnTo>
                      <a:lnTo>
                        <a:pt x="789" y="785"/>
                      </a:lnTo>
                      <a:lnTo>
                        <a:pt x="795" y="792"/>
                      </a:lnTo>
                      <a:lnTo>
                        <a:pt x="798" y="801"/>
                      </a:lnTo>
                      <a:lnTo>
                        <a:pt x="805" y="814"/>
                      </a:lnTo>
                      <a:lnTo>
                        <a:pt x="809" y="824"/>
                      </a:lnTo>
                      <a:lnTo>
                        <a:pt x="812" y="837"/>
                      </a:lnTo>
                      <a:lnTo>
                        <a:pt x="815" y="859"/>
                      </a:lnTo>
                      <a:lnTo>
                        <a:pt x="814" y="879"/>
                      </a:lnTo>
                      <a:lnTo>
                        <a:pt x="815" y="900"/>
                      </a:lnTo>
                      <a:lnTo>
                        <a:pt x="816" y="919"/>
                      </a:lnTo>
                      <a:lnTo>
                        <a:pt x="817" y="937"/>
                      </a:lnTo>
                      <a:lnTo>
                        <a:pt x="824" y="958"/>
                      </a:lnTo>
                      <a:lnTo>
                        <a:pt x="836" y="976"/>
                      </a:lnTo>
                      <a:lnTo>
                        <a:pt x="852" y="990"/>
                      </a:lnTo>
                      <a:lnTo>
                        <a:pt x="864" y="997"/>
                      </a:lnTo>
                      <a:lnTo>
                        <a:pt x="879" y="1005"/>
                      </a:lnTo>
                      <a:lnTo>
                        <a:pt x="899" y="1011"/>
                      </a:lnTo>
                      <a:lnTo>
                        <a:pt x="917" y="1014"/>
                      </a:lnTo>
                      <a:lnTo>
                        <a:pt x="945" y="1019"/>
                      </a:lnTo>
                      <a:lnTo>
                        <a:pt x="967" y="1014"/>
                      </a:lnTo>
                      <a:lnTo>
                        <a:pt x="1001" y="1005"/>
                      </a:lnTo>
                      <a:lnTo>
                        <a:pt x="1029" y="983"/>
                      </a:lnTo>
                      <a:lnTo>
                        <a:pt x="1047" y="955"/>
                      </a:lnTo>
                      <a:lnTo>
                        <a:pt x="1060" y="922"/>
                      </a:lnTo>
                      <a:lnTo>
                        <a:pt x="1065" y="893"/>
                      </a:lnTo>
                      <a:lnTo>
                        <a:pt x="1069" y="862"/>
                      </a:lnTo>
                      <a:lnTo>
                        <a:pt x="1069" y="832"/>
                      </a:lnTo>
                      <a:lnTo>
                        <a:pt x="1067" y="810"/>
                      </a:lnTo>
                      <a:lnTo>
                        <a:pt x="1064" y="787"/>
                      </a:lnTo>
                      <a:lnTo>
                        <a:pt x="1060" y="760"/>
                      </a:lnTo>
                      <a:lnTo>
                        <a:pt x="1054" y="719"/>
                      </a:lnTo>
                      <a:lnTo>
                        <a:pt x="1046" y="688"/>
                      </a:lnTo>
                      <a:lnTo>
                        <a:pt x="1036" y="647"/>
                      </a:lnTo>
                      <a:lnTo>
                        <a:pt x="1028" y="616"/>
                      </a:lnTo>
                      <a:lnTo>
                        <a:pt x="1006" y="543"/>
                      </a:lnTo>
                      <a:lnTo>
                        <a:pt x="981" y="480"/>
                      </a:lnTo>
                      <a:lnTo>
                        <a:pt x="948" y="414"/>
                      </a:lnTo>
                      <a:lnTo>
                        <a:pt x="910" y="352"/>
                      </a:lnTo>
                      <a:lnTo>
                        <a:pt x="873" y="300"/>
                      </a:lnTo>
                      <a:lnTo>
                        <a:pt x="832" y="253"/>
                      </a:lnTo>
                      <a:lnTo>
                        <a:pt x="795" y="217"/>
                      </a:lnTo>
                      <a:lnTo>
                        <a:pt x="723" y="149"/>
                      </a:lnTo>
                      <a:lnTo>
                        <a:pt x="663" y="103"/>
                      </a:lnTo>
                      <a:lnTo>
                        <a:pt x="616" y="67"/>
                      </a:lnTo>
                      <a:lnTo>
                        <a:pt x="550" y="25"/>
                      </a:lnTo>
                      <a:lnTo>
                        <a:pt x="507" y="9"/>
                      </a:lnTo>
                      <a:lnTo>
                        <a:pt x="454" y="0"/>
                      </a:lnTo>
                      <a:lnTo>
                        <a:pt x="428" y="1"/>
                      </a:lnTo>
                      <a:lnTo>
                        <a:pt x="400" y="4"/>
                      </a:lnTo>
                      <a:lnTo>
                        <a:pt x="367" y="15"/>
                      </a:lnTo>
                      <a:lnTo>
                        <a:pt x="342" y="29"/>
                      </a:lnTo>
                      <a:close/>
                    </a:path>
                  </a:pathLst>
                </a:custGeom>
                <a:solidFill>
                  <a:srgbClr val="2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87" name="Freeform 71"/>
                <p:cNvSpPr>
                  <a:spLocks/>
                </p:cNvSpPr>
                <p:nvPr/>
              </p:nvSpPr>
              <p:spPr bwMode="auto">
                <a:xfrm>
                  <a:off x="1740" y="1749"/>
                  <a:ext cx="289" cy="320"/>
                </a:xfrm>
                <a:custGeom>
                  <a:avLst/>
                  <a:gdLst>
                    <a:gd name="T0" fmla="*/ 67 w 867"/>
                    <a:gd name="T1" fmla="*/ 45 h 960"/>
                    <a:gd name="T2" fmla="*/ 179 w 867"/>
                    <a:gd name="T3" fmla="*/ 7 h 960"/>
                    <a:gd name="T4" fmla="*/ 292 w 867"/>
                    <a:gd name="T5" fmla="*/ 1 h 960"/>
                    <a:gd name="T6" fmla="*/ 370 w 867"/>
                    <a:gd name="T7" fmla="*/ 11 h 960"/>
                    <a:gd name="T8" fmla="*/ 462 w 867"/>
                    <a:gd name="T9" fmla="*/ 36 h 960"/>
                    <a:gd name="T10" fmla="*/ 540 w 867"/>
                    <a:gd name="T11" fmla="*/ 70 h 960"/>
                    <a:gd name="T12" fmla="*/ 624 w 867"/>
                    <a:gd name="T13" fmla="*/ 123 h 960"/>
                    <a:gd name="T14" fmla="*/ 687 w 867"/>
                    <a:gd name="T15" fmla="*/ 172 h 960"/>
                    <a:gd name="T16" fmla="*/ 752 w 867"/>
                    <a:gd name="T17" fmla="*/ 235 h 960"/>
                    <a:gd name="T18" fmla="*/ 810 w 867"/>
                    <a:gd name="T19" fmla="*/ 313 h 960"/>
                    <a:gd name="T20" fmla="*/ 851 w 867"/>
                    <a:gd name="T21" fmla="*/ 389 h 960"/>
                    <a:gd name="T22" fmla="*/ 864 w 867"/>
                    <a:gd name="T23" fmla="*/ 469 h 960"/>
                    <a:gd name="T24" fmla="*/ 867 w 867"/>
                    <a:gd name="T25" fmla="*/ 528 h 960"/>
                    <a:gd name="T26" fmla="*/ 849 w 867"/>
                    <a:gd name="T27" fmla="*/ 581 h 960"/>
                    <a:gd name="T28" fmla="*/ 799 w 867"/>
                    <a:gd name="T29" fmla="*/ 581 h 960"/>
                    <a:gd name="T30" fmla="*/ 754 w 867"/>
                    <a:gd name="T31" fmla="*/ 549 h 960"/>
                    <a:gd name="T32" fmla="*/ 736 w 867"/>
                    <a:gd name="T33" fmla="*/ 494 h 960"/>
                    <a:gd name="T34" fmla="*/ 724 w 867"/>
                    <a:gd name="T35" fmla="*/ 428 h 960"/>
                    <a:gd name="T36" fmla="*/ 692 w 867"/>
                    <a:gd name="T37" fmla="*/ 388 h 960"/>
                    <a:gd name="T38" fmla="*/ 660 w 867"/>
                    <a:gd name="T39" fmla="*/ 428 h 960"/>
                    <a:gd name="T40" fmla="*/ 659 w 867"/>
                    <a:gd name="T41" fmla="*/ 475 h 960"/>
                    <a:gd name="T42" fmla="*/ 686 w 867"/>
                    <a:gd name="T43" fmla="*/ 530 h 960"/>
                    <a:gd name="T44" fmla="*/ 713 w 867"/>
                    <a:gd name="T45" fmla="*/ 601 h 960"/>
                    <a:gd name="T46" fmla="*/ 736 w 867"/>
                    <a:gd name="T47" fmla="*/ 671 h 960"/>
                    <a:gd name="T48" fmla="*/ 745 w 867"/>
                    <a:gd name="T49" fmla="*/ 754 h 960"/>
                    <a:gd name="T50" fmla="*/ 737 w 867"/>
                    <a:gd name="T51" fmla="*/ 830 h 960"/>
                    <a:gd name="T52" fmla="*/ 711 w 867"/>
                    <a:gd name="T53" fmla="*/ 896 h 960"/>
                    <a:gd name="T54" fmla="*/ 670 w 867"/>
                    <a:gd name="T55" fmla="*/ 936 h 960"/>
                    <a:gd name="T56" fmla="*/ 612 w 867"/>
                    <a:gd name="T57" fmla="*/ 956 h 960"/>
                    <a:gd name="T58" fmla="*/ 546 w 867"/>
                    <a:gd name="T59" fmla="*/ 957 h 960"/>
                    <a:gd name="T60" fmla="*/ 504 w 867"/>
                    <a:gd name="T61" fmla="*/ 924 h 960"/>
                    <a:gd name="T62" fmla="*/ 493 w 867"/>
                    <a:gd name="T63" fmla="*/ 851 h 960"/>
                    <a:gd name="T64" fmla="*/ 503 w 867"/>
                    <a:gd name="T65" fmla="*/ 756 h 960"/>
                    <a:gd name="T66" fmla="*/ 517 w 867"/>
                    <a:gd name="T67" fmla="*/ 701 h 960"/>
                    <a:gd name="T68" fmla="*/ 539 w 867"/>
                    <a:gd name="T69" fmla="*/ 626 h 960"/>
                    <a:gd name="T70" fmla="*/ 531 w 867"/>
                    <a:gd name="T71" fmla="*/ 543 h 960"/>
                    <a:gd name="T72" fmla="*/ 497 w 867"/>
                    <a:gd name="T73" fmla="*/ 514 h 960"/>
                    <a:gd name="T74" fmla="*/ 475 w 867"/>
                    <a:gd name="T75" fmla="*/ 542 h 960"/>
                    <a:gd name="T76" fmla="*/ 483 w 867"/>
                    <a:gd name="T77" fmla="*/ 601 h 960"/>
                    <a:gd name="T78" fmla="*/ 469 w 867"/>
                    <a:gd name="T79" fmla="*/ 664 h 960"/>
                    <a:gd name="T80" fmla="*/ 419 w 867"/>
                    <a:gd name="T81" fmla="*/ 692 h 960"/>
                    <a:gd name="T82" fmla="*/ 362 w 867"/>
                    <a:gd name="T83" fmla="*/ 682 h 960"/>
                    <a:gd name="T84" fmla="*/ 337 w 867"/>
                    <a:gd name="T85" fmla="*/ 599 h 960"/>
                    <a:gd name="T86" fmla="*/ 344 w 867"/>
                    <a:gd name="T87" fmla="*/ 468 h 960"/>
                    <a:gd name="T88" fmla="*/ 302 w 867"/>
                    <a:gd name="T89" fmla="*/ 346 h 960"/>
                    <a:gd name="T90" fmla="*/ 211 w 867"/>
                    <a:gd name="T91" fmla="*/ 217 h 960"/>
                    <a:gd name="T92" fmla="*/ 123 w 867"/>
                    <a:gd name="T93" fmla="*/ 142 h 960"/>
                    <a:gd name="T94" fmla="*/ 0 w 867"/>
                    <a:gd name="T95" fmla="*/ 85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7" h="960">
                      <a:moveTo>
                        <a:pt x="0" y="85"/>
                      </a:moveTo>
                      <a:lnTo>
                        <a:pt x="31" y="70"/>
                      </a:lnTo>
                      <a:lnTo>
                        <a:pt x="67" y="45"/>
                      </a:lnTo>
                      <a:lnTo>
                        <a:pt x="111" y="27"/>
                      </a:lnTo>
                      <a:lnTo>
                        <a:pt x="140" y="16"/>
                      </a:lnTo>
                      <a:lnTo>
                        <a:pt x="179" y="7"/>
                      </a:lnTo>
                      <a:lnTo>
                        <a:pt x="223" y="1"/>
                      </a:lnTo>
                      <a:lnTo>
                        <a:pt x="257" y="0"/>
                      </a:lnTo>
                      <a:lnTo>
                        <a:pt x="292" y="1"/>
                      </a:lnTo>
                      <a:lnTo>
                        <a:pt x="323" y="4"/>
                      </a:lnTo>
                      <a:lnTo>
                        <a:pt x="349" y="8"/>
                      </a:lnTo>
                      <a:lnTo>
                        <a:pt x="370" y="11"/>
                      </a:lnTo>
                      <a:lnTo>
                        <a:pt x="400" y="18"/>
                      </a:lnTo>
                      <a:lnTo>
                        <a:pt x="434" y="28"/>
                      </a:lnTo>
                      <a:lnTo>
                        <a:pt x="462" y="36"/>
                      </a:lnTo>
                      <a:lnTo>
                        <a:pt x="487" y="45"/>
                      </a:lnTo>
                      <a:lnTo>
                        <a:pt x="521" y="60"/>
                      </a:lnTo>
                      <a:lnTo>
                        <a:pt x="540" y="70"/>
                      </a:lnTo>
                      <a:lnTo>
                        <a:pt x="568" y="87"/>
                      </a:lnTo>
                      <a:lnTo>
                        <a:pt x="596" y="105"/>
                      </a:lnTo>
                      <a:lnTo>
                        <a:pt x="624" y="123"/>
                      </a:lnTo>
                      <a:lnTo>
                        <a:pt x="646" y="137"/>
                      </a:lnTo>
                      <a:lnTo>
                        <a:pt x="668" y="155"/>
                      </a:lnTo>
                      <a:lnTo>
                        <a:pt x="687" y="172"/>
                      </a:lnTo>
                      <a:lnTo>
                        <a:pt x="709" y="192"/>
                      </a:lnTo>
                      <a:lnTo>
                        <a:pt x="729" y="213"/>
                      </a:lnTo>
                      <a:lnTo>
                        <a:pt x="752" y="235"/>
                      </a:lnTo>
                      <a:lnTo>
                        <a:pt x="774" y="263"/>
                      </a:lnTo>
                      <a:lnTo>
                        <a:pt x="795" y="288"/>
                      </a:lnTo>
                      <a:lnTo>
                        <a:pt x="810" y="313"/>
                      </a:lnTo>
                      <a:lnTo>
                        <a:pt x="825" y="341"/>
                      </a:lnTo>
                      <a:lnTo>
                        <a:pt x="838" y="365"/>
                      </a:lnTo>
                      <a:lnTo>
                        <a:pt x="851" y="389"/>
                      </a:lnTo>
                      <a:lnTo>
                        <a:pt x="858" y="418"/>
                      </a:lnTo>
                      <a:lnTo>
                        <a:pt x="863" y="442"/>
                      </a:lnTo>
                      <a:lnTo>
                        <a:pt x="864" y="469"/>
                      </a:lnTo>
                      <a:lnTo>
                        <a:pt x="866" y="487"/>
                      </a:lnTo>
                      <a:lnTo>
                        <a:pt x="867" y="508"/>
                      </a:lnTo>
                      <a:lnTo>
                        <a:pt x="867" y="528"/>
                      </a:lnTo>
                      <a:lnTo>
                        <a:pt x="864" y="546"/>
                      </a:lnTo>
                      <a:lnTo>
                        <a:pt x="857" y="570"/>
                      </a:lnTo>
                      <a:lnTo>
                        <a:pt x="849" y="581"/>
                      </a:lnTo>
                      <a:lnTo>
                        <a:pt x="834" y="587"/>
                      </a:lnTo>
                      <a:lnTo>
                        <a:pt x="820" y="587"/>
                      </a:lnTo>
                      <a:lnTo>
                        <a:pt x="799" y="581"/>
                      </a:lnTo>
                      <a:lnTo>
                        <a:pt x="780" y="574"/>
                      </a:lnTo>
                      <a:lnTo>
                        <a:pt x="766" y="563"/>
                      </a:lnTo>
                      <a:lnTo>
                        <a:pt x="754" y="549"/>
                      </a:lnTo>
                      <a:lnTo>
                        <a:pt x="745" y="535"/>
                      </a:lnTo>
                      <a:lnTo>
                        <a:pt x="738" y="518"/>
                      </a:lnTo>
                      <a:lnTo>
                        <a:pt x="736" y="494"/>
                      </a:lnTo>
                      <a:lnTo>
                        <a:pt x="732" y="474"/>
                      </a:lnTo>
                      <a:lnTo>
                        <a:pt x="729" y="449"/>
                      </a:lnTo>
                      <a:lnTo>
                        <a:pt x="724" y="428"/>
                      </a:lnTo>
                      <a:lnTo>
                        <a:pt x="715" y="407"/>
                      </a:lnTo>
                      <a:lnTo>
                        <a:pt x="704" y="393"/>
                      </a:lnTo>
                      <a:lnTo>
                        <a:pt x="692" y="388"/>
                      </a:lnTo>
                      <a:lnTo>
                        <a:pt x="675" y="394"/>
                      </a:lnTo>
                      <a:lnTo>
                        <a:pt x="667" y="405"/>
                      </a:lnTo>
                      <a:lnTo>
                        <a:pt x="660" y="428"/>
                      </a:lnTo>
                      <a:lnTo>
                        <a:pt x="656" y="449"/>
                      </a:lnTo>
                      <a:lnTo>
                        <a:pt x="656" y="460"/>
                      </a:lnTo>
                      <a:lnTo>
                        <a:pt x="659" y="475"/>
                      </a:lnTo>
                      <a:lnTo>
                        <a:pt x="666" y="492"/>
                      </a:lnTo>
                      <a:lnTo>
                        <a:pt x="674" y="511"/>
                      </a:lnTo>
                      <a:lnTo>
                        <a:pt x="686" y="530"/>
                      </a:lnTo>
                      <a:lnTo>
                        <a:pt x="692" y="552"/>
                      </a:lnTo>
                      <a:lnTo>
                        <a:pt x="703" y="576"/>
                      </a:lnTo>
                      <a:lnTo>
                        <a:pt x="713" y="601"/>
                      </a:lnTo>
                      <a:lnTo>
                        <a:pt x="720" y="622"/>
                      </a:lnTo>
                      <a:lnTo>
                        <a:pt x="729" y="650"/>
                      </a:lnTo>
                      <a:lnTo>
                        <a:pt x="736" y="671"/>
                      </a:lnTo>
                      <a:lnTo>
                        <a:pt x="739" y="699"/>
                      </a:lnTo>
                      <a:lnTo>
                        <a:pt x="743" y="729"/>
                      </a:lnTo>
                      <a:lnTo>
                        <a:pt x="745" y="754"/>
                      </a:lnTo>
                      <a:lnTo>
                        <a:pt x="746" y="777"/>
                      </a:lnTo>
                      <a:lnTo>
                        <a:pt x="743" y="803"/>
                      </a:lnTo>
                      <a:lnTo>
                        <a:pt x="737" y="830"/>
                      </a:lnTo>
                      <a:lnTo>
                        <a:pt x="730" y="854"/>
                      </a:lnTo>
                      <a:lnTo>
                        <a:pt x="723" y="875"/>
                      </a:lnTo>
                      <a:lnTo>
                        <a:pt x="711" y="896"/>
                      </a:lnTo>
                      <a:lnTo>
                        <a:pt x="698" y="911"/>
                      </a:lnTo>
                      <a:lnTo>
                        <a:pt x="686" y="925"/>
                      </a:lnTo>
                      <a:lnTo>
                        <a:pt x="670" y="936"/>
                      </a:lnTo>
                      <a:lnTo>
                        <a:pt x="656" y="943"/>
                      </a:lnTo>
                      <a:lnTo>
                        <a:pt x="634" y="950"/>
                      </a:lnTo>
                      <a:lnTo>
                        <a:pt x="612" y="956"/>
                      </a:lnTo>
                      <a:lnTo>
                        <a:pt x="586" y="960"/>
                      </a:lnTo>
                      <a:lnTo>
                        <a:pt x="568" y="959"/>
                      </a:lnTo>
                      <a:lnTo>
                        <a:pt x="546" y="957"/>
                      </a:lnTo>
                      <a:lnTo>
                        <a:pt x="528" y="949"/>
                      </a:lnTo>
                      <a:lnTo>
                        <a:pt x="515" y="939"/>
                      </a:lnTo>
                      <a:lnTo>
                        <a:pt x="504" y="924"/>
                      </a:lnTo>
                      <a:lnTo>
                        <a:pt x="497" y="903"/>
                      </a:lnTo>
                      <a:lnTo>
                        <a:pt x="497" y="879"/>
                      </a:lnTo>
                      <a:lnTo>
                        <a:pt x="493" y="851"/>
                      </a:lnTo>
                      <a:lnTo>
                        <a:pt x="493" y="824"/>
                      </a:lnTo>
                      <a:lnTo>
                        <a:pt x="497" y="791"/>
                      </a:lnTo>
                      <a:lnTo>
                        <a:pt x="503" y="756"/>
                      </a:lnTo>
                      <a:lnTo>
                        <a:pt x="508" y="726"/>
                      </a:lnTo>
                      <a:lnTo>
                        <a:pt x="521" y="690"/>
                      </a:lnTo>
                      <a:lnTo>
                        <a:pt x="517" y="701"/>
                      </a:lnTo>
                      <a:lnTo>
                        <a:pt x="531" y="669"/>
                      </a:lnTo>
                      <a:lnTo>
                        <a:pt x="536" y="647"/>
                      </a:lnTo>
                      <a:lnTo>
                        <a:pt x="539" y="626"/>
                      </a:lnTo>
                      <a:lnTo>
                        <a:pt x="541" y="593"/>
                      </a:lnTo>
                      <a:lnTo>
                        <a:pt x="539" y="564"/>
                      </a:lnTo>
                      <a:lnTo>
                        <a:pt x="531" y="543"/>
                      </a:lnTo>
                      <a:lnTo>
                        <a:pt x="517" y="524"/>
                      </a:lnTo>
                      <a:lnTo>
                        <a:pt x="506" y="514"/>
                      </a:lnTo>
                      <a:lnTo>
                        <a:pt x="497" y="514"/>
                      </a:lnTo>
                      <a:lnTo>
                        <a:pt x="484" y="522"/>
                      </a:lnTo>
                      <a:lnTo>
                        <a:pt x="479" y="530"/>
                      </a:lnTo>
                      <a:lnTo>
                        <a:pt x="475" y="542"/>
                      </a:lnTo>
                      <a:lnTo>
                        <a:pt x="475" y="557"/>
                      </a:lnTo>
                      <a:lnTo>
                        <a:pt x="475" y="578"/>
                      </a:lnTo>
                      <a:lnTo>
                        <a:pt x="483" y="601"/>
                      </a:lnTo>
                      <a:lnTo>
                        <a:pt x="483" y="623"/>
                      </a:lnTo>
                      <a:lnTo>
                        <a:pt x="477" y="644"/>
                      </a:lnTo>
                      <a:lnTo>
                        <a:pt x="469" y="664"/>
                      </a:lnTo>
                      <a:lnTo>
                        <a:pt x="454" y="678"/>
                      </a:lnTo>
                      <a:lnTo>
                        <a:pt x="435" y="686"/>
                      </a:lnTo>
                      <a:lnTo>
                        <a:pt x="419" y="692"/>
                      </a:lnTo>
                      <a:lnTo>
                        <a:pt x="394" y="696"/>
                      </a:lnTo>
                      <a:lnTo>
                        <a:pt x="374" y="690"/>
                      </a:lnTo>
                      <a:lnTo>
                        <a:pt x="362" y="682"/>
                      </a:lnTo>
                      <a:lnTo>
                        <a:pt x="352" y="664"/>
                      </a:lnTo>
                      <a:lnTo>
                        <a:pt x="342" y="635"/>
                      </a:lnTo>
                      <a:lnTo>
                        <a:pt x="337" y="599"/>
                      </a:lnTo>
                      <a:lnTo>
                        <a:pt x="339" y="556"/>
                      </a:lnTo>
                      <a:lnTo>
                        <a:pt x="348" y="515"/>
                      </a:lnTo>
                      <a:lnTo>
                        <a:pt x="344" y="468"/>
                      </a:lnTo>
                      <a:lnTo>
                        <a:pt x="331" y="424"/>
                      </a:lnTo>
                      <a:lnTo>
                        <a:pt x="321" y="386"/>
                      </a:lnTo>
                      <a:lnTo>
                        <a:pt x="302" y="346"/>
                      </a:lnTo>
                      <a:lnTo>
                        <a:pt x="273" y="289"/>
                      </a:lnTo>
                      <a:lnTo>
                        <a:pt x="244" y="254"/>
                      </a:lnTo>
                      <a:lnTo>
                        <a:pt x="211" y="217"/>
                      </a:lnTo>
                      <a:lnTo>
                        <a:pt x="177" y="183"/>
                      </a:lnTo>
                      <a:lnTo>
                        <a:pt x="147" y="159"/>
                      </a:lnTo>
                      <a:lnTo>
                        <a:pt x="123" y="142"/>
                      </a:lnTo>
                      <a:lnTo>
                        <a:pt x="89" y="121"/>
                      </a:lnTo>
                      <a:lnTo>
                        <a:pt x="49" y="102"/>
                      </a:lnTo>
                      <a:lnTo>
                        <a:pt x="0" y="85"/>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88" name="Freeform 72"/>
                <p:cNvSpPr>
                  <a:spLocks/>
                </p:cNvSpPr>
                <p:nvPr/>
              </p:nvSpPr>
              <p:spPr bwMode="auto">
                <a:xfrm>
                  <a:off x="1521" y="1771"/>
                  <a:ext cx="221" cy="303"/>
                </a:xfrm>
                <a:custGeom>
                  <a:avLst/>
                  <a:gdLst>
                    <a:gd name="T0" fmla="*/ 643 w 663"/>
                    <a:gd name="T1" fmla="*/ 41 h 909"/>
                    <a:gd name="T2" fmla="*/ 631 w 663"/>
                    <a:gd name="T3" fmla="*/ 6 h 909"/>
                    <a:gd name="T4" fmla="*/ 549 w 663"/>
                    <a:gd name="T5" fmla="*/ 0 h 909"/>
                    <a:gd name="T6" fmla="*/ 458 w 663"/>
                    <a:gd name="T7" fmla="*/ 14 h 909"/>
                    <a:gd name="T8" fmla="*/ 360 w 663"/>
                    <a:gd name="T9" fmla="*/ 47 h 909"/>
                    <a:gd name="T10" fmla="*/ 267 w 663"/>
                    <a:gd name="T11" fmla="*/ 93 h 909"/>
                    <a:gd name="T12" fmla="*/ 184 w 663"/>
                    <a:gd name="T13" fmla="*/ 160 h 909"/>
                    <a:gd name="T14" fmla="*/ 111 w 663"/>
                    <a:gd name="T15" fmla="*/ 259 h 909"/>
                    <a:gd name="T16" fmla="*/ 91 w 663"/>
                    <a:gd name="T17" fmla="*/ 297 h 909"/>
                    <a:gd name="T18" fmla="*/ 72 w 663"/>
                    <a:gd name="T19" fmla="*/ 336 h 909"/>
                    <a:gd name="T20" fmla="*/ 56 w 663"/>
                    <a:gd name="T21" fmla="*/ 384 h 909"/>
                    <a:gd name="T22" fmla="*/ 41 w 663"/>
                    <a:gd name="T23" fmla="*/ 426 h 909"/>
                    <a:gd name="T24" fmla="*/ 25 w 663"/>
                    <a:gd name="T25" fmla="*/ 474 h 909"/>
                    <a:gd name="T26" fmla="*/ 13 w 663"/>
                    <a:gd name="T27" fmla="*/ 520 h 909"/>
                    <a:gd name="T28" fmla="*/ 4 w 663"/>
                    <a:gd name="T29" fmla="*/ 580 h 909"/>
                    <a:gd name="T30" fmla="*/ 0 w 663"/>
                    <a:gd name="T31" fmla="*/ 636 h 909"/>
                    <a:gd name="T32" fmla="*/ 0 w 663"/>
                    <a:gd name="T33" fmla="*/ 670 h 909"/>
                    <a:gd name="T34" fmla="*/ 5 w 663"/>
                    <a:gd name="T35" fmla="*/ 717 h 909"/>
                    <a:gd name="T36" fmla="*/ 14 w 663"/>
                    <a:gd name="T37" fmla="*/ 758 h 909"/>
                    <a:gd name="T38" fmla="*/ 26 w 663"/>
                    <a:gd name="T39" fmla="*/ 793 h 909"/>
                    <a:gd name="T40" fmla="*/ 47 w 663"/>
                    <a:gd name="T41" fmla="*/ 828 h 909"/>
                    <a:gd name="T42" fmla="*/ 72 w 663"/>
                    <a:gd name="T43" fmla="*/ 860 h 909"/>
                    <a:gd name="T44" fmla="*/ 99 w 663"/>
                    <a:gd name="T45" fmla="*/ 884 h 909"/>
                    <a:gd name="T46" fmla="*/ 138 w 663"/>
                    <a:gd name="T47" fmla="*/ 898 h 909"/>
                    <a:gd name="T48" fmla="*/ 176 w 663"/>
                    <a:gd name="T49" fmla="*/ 906 h 909"/>
                    <a:gd name="T50" fmla="*/ 218 w 663"/>
                    <a:gd name="T51" fmla="*/ 906 h 909"/>
                    <a:gd name="T52" fmla="*/ 255 w 663"/>
                    <a:gd name="T53" fmla="*/ 898 h 909"/>
                    <a:gd name="T54" fmla="*/ 295 w 663"/>
                    <a:gd name="T55" fmla="*/ 879 h 909"/>
                    <a:gd name="T56" fmla="*/ 326 w 663"/>
                    <a:gd name="T57" fmla="*/ 856 h 909"/>
                    <a:gd name="T58" fmla="*/ 358 w 663"/>
                    <a:gd name="T59" fmla="*/ 825 h 909"/>
                    <a:gd name="T60" fmla="*/ 384 w 663"/>
                    <a:gd name="T61" fmla="*/ 780 h 909"/>
                    <a:gd name="T62" fmla="*/ 403 w 663"/>
                    <a:gd name="T63" fmla="*/ 721 h 909"/>
                    <a:gd name="T64" fmla="*/ 410 w 663"/>
                    <a:gd name="T65" fmla="*/ 674 h 909"/>
                    <a:gd name="T66" fmla="*/ 416 w 663"/>
                    <a:gd name="T67" fmla="*/ 624 h 909"/>
                    <a:gd name="T68" fmla="*/ 416 w 663"/>
                    <a:gd name="T69" fmla="*/ 580 h 909"/>
                    <a:gd name="T70" fmla="*/ 413 w 663"/>
                    <a:gd name="T71" fmla="*/ 519 h 909"/>
                    <a:gd name="T72" fmla="*/ 408 w 663"/>
                    <a:gd name="T73" fmla="*/ 456 h 909"/>
                    <a:gd name="T74" fmla="*/ 407 w 663"/>
                    <a:gd name="T75" fmla="*/ 403 h 909"/>
                    <a:gd name="T76" fmla="*/ 418 w 663"/>
                    <a:gd name="T77" fmla="*/ 327 h 909"/>
                    <a:gd name="T78" fmla="*/ 438 w 663"/>
                    <a:gd name="T79" fmla="*/ 269 h 909"/>
                    <a:gd name="T80" fmla="*/ 469 w 663"/>
                    <a:gd name="T81" fmla="*/ 217 h 909"/>
                    <a:gd name="T82" fmla="*/ 501 w 663"/>
                    <a:gd name="T83" fmla="*/ 175 h 909"/>
                    <a:gd name="T84" fmla="*/ 543 w 663"/>
                    <a:gd name="T85" fmla="*/ 133 h 909"/>
                    <a:gd name="T86" fmla="*/ 598 w 663"/>
                    <a:gd name="T87" fmla="*/ 84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3" h="909">
                      <a:moveTo>
                        <a:pt x="622" y="62"/>
                      </a:moveTo>
                      <a:lnTo>
                        <a:pt x="643" y="41"/>
                      </a:lnTo>
                      <a:lnTo>
                        <a:pt x="663" y="16"/>
                      </a:lnTo>
                      <a:lnTo>
                        <a:pt x="631" y="6"/>
                      </a:lnTo>
                      <a:lnTo>
                        <a:pt x="583" y="3"/>
                      </a:lnTo>
                      <a:lnTo>
                        <a:pt x="549" y="0"/>
                      </a:lnTo>
                      <a:lnTo>
                        <a:pt x="508" y="4"/>
                      </a:lnTo>
                      <a:lnTo>
                        <a:pt x="458" y="14"/>
                      </a:lnTo>
                      <a:lnTo>
                        <a:pt x="415" y="25"/>
                      </a:lnTo>
                      <a:lnTo>
                        <a:pt x="360" y="47"/>
                      </a:lnTo>
                      <a:lnTo>
                        <a:pt x="312" y="67"/>
                      </a:lnTo>
                      <a:lnTo>
                        <a:pt x="267" y="93"/>
                      </a:lnTo>
                      <a:lnTo>
                        <a:pt x="227" y="119"/>
                      </a:lnTo>
                      <a:lnTo>
                        <a:pt x="184" y="160"/>
                      </a:lnTo>
                      <a:lnTo>
                        <a:pt x="143" y="204"/>
                      </a:lnTo>
                      <a:lnTo>
                        <a:pt x="111" y="259"/>
                      </a:lnTo>
                      <a:lnTo>
                        <a:pt x="101" y="276"/>
                      </a:lnTo>
                      <a:lnTo>
                        <a:pt x="91" y="297"/>
                      </a:lnTo>
                      <a:lnTo>
                        <a:pt x="81" y="318"/>
                      </a:lnTo>
                      <a:lnTo>
                        <a:pt x="72" y="336"/>
                      </a:lnTo>
                      <a:lnTo>
                        <a:pt x="63" y="361"/>
                      </a:lnTo>
                      <a:lnTo>
                        <a:pt x="56" y="384"/>
                      </a:lnTo>
                      <a:lnTo>
                        <a:pt x="50" y="401"/>
                      </a:lnTo>
                      <a:lnTo>
                        <a:pt x="41" y="426"/>
                      </a:lnTo>
                      <a:lnTo>
                        <a:pt x="32" y="454"/>
                      </a:lnTo>
                      <a:lnTo>
                        <a:pt x="25" y="474"/>
                      </a:lnTo>
                      <a:lnTo>
                        <a:pt x="20" y="491"/>
                      </a:lnTo>
                      <a:lnTo>
                        <a:pt x="13" y="520"/>
                      </a:lnTo>
                      <a:lnTo>
                        <a:pt x="6" y="551"/>
                      </a:lnTo>
                      <a:lnTo>
                        <a:pt x="4" y="580"/>
                      </a:lnTo>
                      <a:lnTo>
                        <a:pt x="1" y="610"/>
                      </a:lnTo>
                      <a:lnTo>
                        <a:pt x="0" y="636"/>
                      </a:lnTo>
                      <a:lnTo>
                        <a:pt x="0" y="649"/>
                      </a:lnTo>
                      <a:lnTo>
                        <a:pt x="0" y="670"/>
                      </a:lnTo>
                      <a:lnTo>
                        <a:pt x="4" y="696"/>
                      </a:lnTo>
                      <a:lnTo>
                        <a:pt x="5" y="717"/>
                      </a:lnTo>
                      <a:lnTo>
                        <a:pt x="7" y="738"/>
                      </a:lnTo>
                      <a:lnTo>
                        <a:pt x="14" y="758"/>
                      </a:lnTo>
                      <a:lnTo>
                        <a:pt x="19" y="776"/>
                      </a:lnTo>
                      <a:lnTo>
                        <a:pt x="26" y="793"/>
                      </a:lnTo>
                      <a:lnTo>
                        <a:pt x="37" y="814"/>
                      </a:lnTo>
                      <a:lnTo>
                        <a:pt x="47" y="828"/>
                      </a:lnTo>
                      <a:lnTo>
                        <a:pt x="60" y="846"/>
                      </a:lnTo>
                      <a:lnTo>
                        <a:pt x="72" y="860"/>
                      </a:lnTo>
                      <a:lnTo>
                        <a:pt x="85" y="874"/>
                      </a:lnTo>
                      <a:lnTo>
                        <a:pt x="99" y="884"/>
                      </a:lnTo>
                      <a:lnTo>
                        <a:pt x="120" y="892"/>
                      </a:lnTo>
                      <a:lnTo>
                        <a:pt x="138" y="898"/>
                      </a:lnTo>
                      <a:lnTo>
                        <a:pt x="156" y="903"/>
                      </a:lnTo>
                      <a:lnTo>
                        <a:pt x="176" y="906"/>
                      </a:lnTo>
                      <a:lnTo>
                        <a:pt x="194" y="909"/>
                      </a:lnTo>
                      <a:lnTo>
                        <a:pt x="218" y="906"/>
                      </a:lnTo>
                      <a:lnTo>
                        <a:pt x="237" y="903"/>
                      </a:lnTo>
                      <a:lnTo>
                        <a:pt x="255" y="898"/>
                      </a:lnTo>
                      <a:lnTo>
                        <a:pt x="274" y="889"/>
                      </a:lnTo>
                      <a:lnTo>
                        <a:pt x="295" y="879"/>
                      </a:lnTo>
                      <a:lnTo>
                        <a:pt x="312" y="867"/>
                      </a:lnTo>
                      <a:lnTo>
                        <a:pt x="326" y="856"/>
                      </a:lnTo>
                      <a:lnTo>
                        <a:pt x="340" y="843"/>
                      </a:lnTo>
                      <a:lnTo>
                        <a:pt x="358" y="825"/>
                      </a:lnTo>
                      <a:lnTo>
                        <a:pt x="373" y="801"/>
                      </a:lnTo>
                      <a:lnTo>
                        <a:pt x="384" y="780"/>
                      </a:lnTo>
                      <a:lnTo>
                        <a:pt x="395" y="752"/>
                      </a:lnTo>
                      <a:lnTo>
                        <a:pt x="403" y="721"/>
                      </a:lnTo>
                      <a:lnTo>
                        <a:pt x="407" y="700"/>
                      </a:lnTo>
                      <a:lnTo>
                        <a:pt x="410" y="674"/>
                      </a:lnTo>
                      <a:lnTo>
                        <a:pt x="414" y="646"/>
                      </a:lnTo>
                      <a:lnTo>
                        <a:pt x="416" y="624"/>
                      </a:lnTo>
                      <a:lnTo>
                        <a:pt x="415" y="600"/>
                      </a:lnTo>
                      <a:lnTo>
                        <a:pt x="416" y="580"/>
                      </a:lnTo>
                      <a:lnTo>
                        <a:pt x="414" y="552"/>
                      </a:lnTo>
                      <a:lnTo>
                        <a:pt x="413" y="519"/>
                      </a:lnTo>
                      <a:lnTo>
                        <a:pt x="409" y="488"/>
                      </a:lnTo>
                      <a:lnTo>
                        <a:pt x="408" y="456"/>
                      </a:lnTo>
                      <a:lnTo>
                        <a:pt x="408" y="429"/>
                      </a:lnTo>
                      <a:lnTo>
                        <a:pt x="407" y="403"/>
                      </a:lnTo>
                      <a:lnTo>
                        <a:pt x="410" y="368"/>
                      </a:lnTo>
                      <a:lnTo>
                        <a:pt x="418" y="327"/>
                      </a:lnTo>
                      <a:lnTo>
                        <a:pt x="428" y="298"/>
                      </a:lnTo>
                      <a:lnTo>
                        <a:pt x="438" y="269"/>
                      </a:lnTo>
                      <a:lnTo>
                        <a:pt x="451" y="245"/>
                      </a:lnTo>
                      <a:lnTo>
                        <a:pt x="469" y="217"/>
                      </a:lnTo>
                      <a:lnTo>
                        <a:pt x="479" y="200"/>
                      </a:lnTo>
                      <a:lnTo>
                        <a:pt x="501" y="175"/>
                      </a:lnTo>
                      <a:lnTo>
                        <a:pt x="519" y="156"/>
                      </a:lnTo>
                      <a:lnTo>
                        <a:pt x="543" y="133"/>
                      </a:lnTo>
                      <a:lnTo>
                        <a:pt x="571" y="110"/>
                      </a:lnTo>
                      <a:lnTo>
                        <a:pt x="598" y="84"/>
                      </a:lnTo>
                      <a:lnTo>
                        <a:pt x="622" y="62"/>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grpSp>
          <p:grpSp>
            <p:nvGrpSpPr>
              <p:cNvPr id="70" name="Group 73"/>
              <p:cNvGrpSpPr>
                <a:grpSpLocks/>
              </p:cNvGrpSpPr>
              <p:nvPr/>
            </p:nvGrpSpPr>
            <p:grpSpPr bwMode="auto">
              <a:xfrm>
                <a:off x="1393" y="1667"/>
                <a:ext cx="732" cy="676"/>
                <a:chOff x="1393" y="1667"/>
                <a:chExt cx="732" cy="676"/>
              </a:xfrm>
            </p:grpSpPr>
            <p:sp>
              <p:nvSpPr>
                <p:cNvPr id="71" name="Freeform 74"/>
                <p:cNvSpPr>
                  <a:spLocks/>
                </p:cNvSpPr>
                <p:nvPr/>
              </p:nvSpPr>
              <p:spPr bwMode="auto">
                <a:xfrm>
                  <a:off x="1393" y="1836"/>
                  <a:ext cx="51" cy="78"/>
                </a:xfrm>
                <a:custGeom>
                  <a:avLst/>
                  <a:gdLst>
                    <a:gd name="T0" fmla="*/ 155 w 155"/>
                    <a:gd name="T1" fmla="*/ 0 h 235"/>
                    <a:gd name="T2" fmla="*/ 127 w 155"/>
                    <a:gd name="T3" fmla="*/ 2 h 235"/>
                    <a:gd name="T4" fmla="*/ 116 w 155"/>
                    <a:gd name="T5" fmla="*/ 6 h 235"/>
                    <a:gd name="T6" fmla="*/ 99 w 155"/>
                    <a:gd name="T7" fmla="*/ 10 h 235"/>
                    <a:gd name="T8" fmla="*/ 85 w 155"/>
                    <a:gd name="T9" fmla="*/ 16 h 235"/>
                    <a:gd name="T10" fmla="*/ 74 w 155"/>
                    <a:gd name="T11" fmla="*/ 24 h 235"/>
                    <a:gd name="T12" fmla="*/ 62 w 155"/>
                    <a:gd name="T13" fmla="*/ 32 h 235"/>
                    <a:gd name="T14" fmla="*/ 50 w 155"/>
                    <a:gd name="T15" fmla="*/ 44 h 235"/>
                    <a:gd name="T16" fmla="*/ 46 w 155"/>
                    <a:gd name="T17" fmla="*/ 51 h 235"/>
                    <a:gd name="T18" fmla="*/ 39 w 155"/>
                    <a:gd name="T19" fmla="*/ 60 h 235"/>
                    <a:gd name="T20" fmla="*/ 31 w 155"/>
                    <a:gd name="T21" fmla="*/ 71 h 235"/>
                    <a:gd name="T22" fmla="*/ 25 w 155"/>
                    <a:gd name="T23" fmla="*/ 81 h 235"/>
                    <a:gd name="T24" fmla="*/ 20 w 155"/>
                    <a:gd name="T25" fmla="*/ 91 h 235"/>
                    <a:gd name="T26" fmla="*/ 13 w 155"/>
                    <a:gd name="T27" fmla="*/ 106 h 235"/>
                    <a:gd name="T28" fmla="*/ 11 w 155"/>
                    <a:gd name="T29" fmla="*/ 114 h 235"/>
                    <a:gd name="T30" fmla="*/ 6 w 155"/>
                    <a:gd name="T31" fmla="*/ 128 h 235"/>
                    <a:gd name="T32" fmla="*/ 4 w 155"/>
                    <a:gd name="T33" fmla="*/ 144 h 235"/>
                    <a:gd name="T34" fmla="*/ 0 w 155"/>
                    <a:gd name="T35" fmla="*/ 157 h 235"/>
                    <a:gd name="T36" fmla="*/ 0 w 155"/>
                    <a:gd name="T37" fmla="*/ 167 h 235"/>
                    <a:gd name="T38" fmla="*/ 0 w 155"/>
                    <a:gd name="T39" fmla="*/ 179 h 235"/>
                    <a:gd name="T40" fmla="*/ 4 w 155"/>
                    <a:gd name="T41" fmla="*/ 192 h 235"/>
                    <a:gd name="T42" fmla="*/ 6 w 155"/>
                    <a:gd name="T43" fmla="*/ 201 h 235"/>
                    <a:gd name="T44" fmla="*/ 11 w 155"/>
                    <a:gd name="T45" fmla="*/ 208 h 235"/>
                    <a:gd name="T46" fmla="*/ 17 w 155"/>
                    <a:gd name="T47" fmla="*/ 215 h 235"/>
                    <a:gd name="T48" fmla="*/ 21 w 155"/>
                    <a:gd name="T49" fmla="*/ 221 h 235"/>
                    <a:gd name="T50" fmla="*/ 28 w 155"/>
                    <a:gd name="T51" fmla="*/ 227 h 235"/>
                    <a:gd name="T52" fmla="*/ 38 w 155"/>
                    <a:gd name="T53" fmla="*/ 231 h 235"/>
                    <a:gd name="T54" fmla="*/ 48 w 155"/>
                    <a:gd name="T55" fmla="*/ 233 h 235"/>
                    <a:gd name="T56" fmla="*/ 55 w 155"/>
                    <a:gd name="T57" fmla="*/ 235 h 235"/>
                    <a:gd name="T58" fmla="*/ 62 w 155"/>
                    <a:gd name="T59" fmla="*/ 234 h 235"/>
                    <a:gd name="T60" fmla="*/ 71 w 155"/>
                    <a:gd name="T61" fmla="*/ 231 h 235"/>
                    <a:gd name="T62" fmla="*/ 80 w 155"/>
                    <a:gd name="T63" fmla="*/ 227 h 235"/>
                    <a:gd name="T64" fmla="*/ 83 w 155"/>
                    <a:gd name="T65" fmla="*/ 224 h 235"/>
                    <a:gd name="T66" fmla="*/ 90 w 155"/>
                    <a:gd name="T67" fmla="*/ 218 h 235"/>
                    <a:gd name="T68" fmla="*/ 96 w 155"/>
                    <a:gd name="T69" fmla="*/ 210 h 235"/>
                    <a:gd name="T70" fmla="*/ 104 w 155"/>
                    <a:gd name="T71" fmla="*/ 196 h 235"/>
                    <a:gd name="T72" fmla="*/ 106 w 155"/>
                    <a:gd name="T73" fmla="*/ 182 h 235"/>
                    <a:gd name="T74" fmla="*/ 108 w 155"/>
                    <a:gd name="T75" fmla="*/ 169 h 235"/>
                    <a:gd name="T76" fmla="*/ 108 w 155"/>
                    <a:gd name="T77" fmla="*/ 158 h 235"/>
                    <a:gd name="T78" fmla="*/ 106 w 155"/>
                    <a:gd name="T79" fmla="*/ 143 h 235"/>
                    <a:gd name="T80" fmla="*/ 105 w 155"/>
                    <a:gd name="T81" fmla="*/ 126 h 235"/>
                    <a:gd name="T82" fmla="*/ 104 w 155"/>
                    <a:gd name="T83" fmla="*/ 106 h 235"/>
                    <a:gd name="T84" fmla="*/ 104 w 155"/>
                    <a:gd name="T85" fmla="*/ 90 h 235"/>
                    <a:gd name="T86" fmla="*/ 104 w 155"/>
                    <a:gd name="T87" fmla="*/ 72 h 235"/>
                    <a:gd name="T88" fmla="*/ 105 w 155"/>
                    <a:gd name="T89" fmla="*/ 63 h 235"/>
                    <a:gd name="T90" fmla="*/ 108 w 155"/>
                    <a:gd name="T91" fmla="*/ 51 h 235"/>
                    <a:gd name="T92" fmla="*/ 112 w 155"/>
                    <a:gd name="T93" fmla="*/ 42 h 235"/>
                    <a:gd name="T94" fmla="*/ 117 w 155"/>
                    <a:gd name="T95" fmla="*/ 32 h 235"/>
                    <a:gd name="T96" fmla="*/ 126 w 155"/>
                    <a:gd name="T97" fmla="*/ 24 h 235"/>
                    <a:gd name="T98" fmla="*/ 132 w 155"/>
                    <a:gd name="T99" fmla="*/ 18 h 235"/>
                    <a:gd name="T100" fmla="*/ 138 w 155"/>
                    <a:gd name="T101" fmla="*/ 13 h 235"/>
                    <a:gd name="T102" fmla="*/ 143 w 155"/>
                    <a:gd name="T103" fmla="*/ 8 h 235"/>
                    <a:gd name="T104" fmla="*/ 155 w 155"/>
                    <a:gd name="T10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235">
                      <a:moveTo>
                        <a:pt x="155" y="0"/>
                      </a:moveTo>
                      <a:lnTo>
                        <a:pt x="127" y="2"/>
                      </a:lnTo>
                      <a:lnTo>
                        <a:pt x="116" y="6"/>
                      </a:lnTo>
                      <a:lnTo>
                        <a:pt x="99" y="10"/>
                      </a:lnTo>
                      <a:lnTo>
                        <a:pt x="85" y="16"/>
                      </a:lnTo>
                      <a:lnTo>
                        <a:pt x="74" y="24"/>
                      </a:lnTo>
                      <a:lnTo>
                        <a:pt x="62" y="32"/>
                      </a:lnTo>
                      <a:lnTo>
                        <a:pt x="50" y="44"/>
                      </a:lnTo>
                      <a:lnTo>
                        <a:pt x="46" y="51"/>
                      </a:lnTo>
                      <a:lnTo>
                        <a:pt x="39" y="60"/>
                      </a:lnTo>
                      <a:lnTo>
                        <a:pt x="31" y="71"/>
                      </a:lnTo>
                      <a:lnTo>
                        <a:pt x="25" y="81"/>
                      </a:lnTo>
                      <a:lnTo>
                        <a:pt x="20" y="91"/>
                      </a:lnTo>
                      <a:lnTo>
                        <a:pt x="13" y="106"/>
                      </a:lnTo>
                      <a:lnTo>
                        <a:pt x="11" y="114"/>
                      </a:lnTo>
                      <a:lnTo>
                        <a:pt x="6" y="128"/>
                      </a:lnTo>
                      <a:lnTo>
                        <a:pt x="4" y="144"/>
                      </a:lnTo>
                      <a:lnTo>
                        <a:pt x="0" y="157"/>
                      </a:lnTo>
                      <a:lnTo>
                        <a:pt x="0" y="167"/>
                      </a:lnTo>
                      <a:lnTo>
                        <a:pt x="0" y="179"/>
                      </a:lnTo>
                      <a:lnTo>
                        <a:pt x="4" y="192"/>
                      </a:lnTo>
                      <a:lnTo>
                        <a:pt x="6" y="201"/>
                      </a:lnTo>
                      <a:lnTo>
                        <a:pt x="11" y="208"/>
                      </a:lnTo>
                      <a:lnTo>
                        <a:pt x="17" y="215"/>
                      </a:lnTo>
                      <a:lnTo>
                        <a:pt x="21" y="221"/>
                      </a:lnTo>
                      <a:lnTo>
                        <a:pt x="28" y="227"/>
                      </a:lnTo>
                      <a:lnTo>
                        <a:pt x="38" y="231"/>
                      </a:lnTo>
                      <a:lnTo>
                        <a:pt x="48" y="233"/>
                      </a:lnTo>
                      <a:lnTo>
                        <a:pt x="55" y="235"/>
                      </a:lnTo>
                      <a:lnTo>
                        <a:pt x="62" y="234"/>
                      </a:lnTo>
                      <a:lnTo>
                        <a:pt x="71" y="231"/>
                      </a:lnTo>
                      <a:lnTo>
                        <a:pt x="80" y="227"/>
                      </a:lnTo>
                      <a:lnTo>
                        <a:pt x="83" y="224"/>
                      </a:lnTo>
                      <a:lnTo>
                        <a:pt x="90" y="218"/>
                      </a:lnTo>
                      <a:lnTo>
                        <a:pt x="96" y="210"/>
                      </a:lnTo>
                      <a:lnTo>
                        <a:pt x="104" y="196"/>
                      </a:lnTo>
                      <a:lnTo>
                        <a:pt x="106" y="182"/>
                      </a:lnTo>
                      <a:lnTo>
                        <a:pt x="108" y="169"/>
                      </a:lnTo>
                      <a:lnTo>
                        <a:pt x="108" y="158"/>
                      </a:lnTo>
                      <a:lnTo>
                        <a:pt x="106" y="143"/>
                      </a:lnTo>
                      <a:lnTo>
                        <a:pt x="105" y="126"/>
                      </a:lnTo>
                      <a:lnTo>
                        <a:pt x="104" y="106"/>
                      </a:lnTo>
                      <a:lnTo>
                        <a:pt x="104" y="90"/>
                      </a:lnTo>
                      <a:lnTo>
                        <a:pt x="104" y="72"/>
                      </a:lnTo>
                      <a:lnTo>
                        <a:pt x="105" y="63"/>
                      </a:lnTo>
                      <a:lnTo>
                        <a:pt x="108" y="51"/>
                      </a:lnTo>
                      <a:lnTo>
                        <a:pt x="112" y="42"/>
                      </a:lnTo>
                      <a:lnTo>
                        <a:pt x="117" y="32"/>
                      </a:lnTo>
                      <a:lnTo>
                        <a:pt x="126" y="24"/>
                      </a:lnTo>
                      <a:lnTo>
                        <a:pt x="132" y="18"/>
                      </a:lnTo>
                      <a:lnTo>
                        <a:pt x="138" y="13"/>
                      </a:lnTo>
                      <a:lnTo>
                        <a:pt x="143" y="8"/>
                      </a:lnTo>
                      <a:lnTo>
                        <a:pt x="155" y="0"/>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72" name="Freeform 75"/>
                <p:cNvSpPr>
                  <a:spLocks/>
                </p:cNvSpPr>
                <p:nvPr/>
              </p:nvSpPr>
              <p:spPr bwMode="auto">
                <a:xfrm>
                  <a:off x="2007" y="1981"/>
                  <a:ext cx="43" cy="92"/>
                </a:xfrm>
                <a:custGeom>
                  <a:avLst/>
                  <a:gdLst>
                    <a:gd name="T0" fmla="*/ 51 w 130"/>
                    <a:gd name="T1" fmla="*/ 0 h 274"/>
                    <a:gd name="T2" fmla="*/ 58 w 130"/>
                    <a:gd name="T3" fmla="*/ 9 h 274"/>
                    <a:gd name="T4" fmla="*/ 65 w 130"/>
                    <a:gd name="T5" fmla="*/ 20 h 274"/>
                    <a:gd name="T6" fmla="*/ 73 w 130"/>
                    <a:gd name="T7" fmla="*/ 29 h 274"/>
                    <a:gd name="T8" fmla="*/ 81 w 130"/>
                    <a:gd name="T9" fmla="*/ 41 h 274"/>
                    <a:gd name="T10" fmla="*/ 88 w 130"/>
                    <a:gd name="T11" fmla="*/ 52 h 274"/>
                    <a:gd name="T12" fmla="*/ 96 w 130"/>
                    <a:gd name="T13" fmla="*/ 66 h 274"/>
                    <a:gd name="T14" fmla="*/ 102 w 130"/>
                    <a:gd name="T15" fmla="*/ 79 h 274"/>
                    <a:gd name="T16" fmla="*/ 107 w 130"/>
                    <a:gd name="T17" fmla="*/ 89 h 274"/>
                    <a:gd name="T18" fmla="*/ 112 w 130"/>
                    <a:gd name="T19" fmla="*/ 99 h 274"/>
                    <a:gd name="T20" fmla="*/ 115 w 130"/>
                    <a:gd name="T21" fmla="*/ 112 h 274"/>
                    <a:gd name="T22" fmla="*/ 120 w 130"/>
                    <a:gd name="T23" fmla="*/ 124 h 274"/>
                    <a:gd name="T24" fmla="*/ 123 w 130"/>
                    <a:gd name="T25" fmla="*/ 134 h 274"/>
                    <a:gd name="T26" fmla="*/ 124 w 130"/>
                    <a:gd name="T27" fmla="*/ 143 h 274"/>
                    <a:gd name="T28" fmla="*/ 127 w 130"/>
                    <a:gd name="T29" fmla="*/ 149 h 274"/>
                    <a:gd name="T30" fmla="*/ 129 w 130"/>
                    <a:gd name="T31" fmla="*/ 163 h 274"/>
                    <a:gd name="T32" fmla="*/ 130 w 130"/>
                    <a:gd name="T33" fmla="*/ 174 h 274"/>
                    <a:gd name="T34" fmla="*/ 130 w 130"/>
                    <a:gd name="T35" fmla="*/ 189 h 274"/>
                    <a:gd name="T36" fmla="*/ 127 w 130"/>
                    <a:gd name="T37" fmla="*/ 209 h 274"/>
                    <a:gd name="T38" fmla="*/ 122 w 130"/>
                    <a:gd name="T39" fmla="*/ 225 h 274"/>
                    <a:gd name="T40" fmla="*/ 115 w 130"/>
                    <a:gd name="T41" fmla="*/ 238 h 274"/>
                    <a:gd name="T42" fmla="*/ 110 w 130"/>
                    <a:gd name="T43" fmla="*/ 247 h 274"/>
                    <a:gd name="T44" fmla="*/ 106 w 130"/>
                    <a:gd name="T45" fmla="*/ 253 h 274"/>
                    <a:gd name="T46" fmla="*/ 99 w 130"/>
                    <a:gd name="T47" fmla="*/ 260 h 274"/>
                    <a:gd name="T48" fmla="*/ 92 w 130"/>
                    <a:gd name="T49" fmla="*/ 266 h 274"/>
                    <a:gd name="T50" fmla="*/ 85 w 130"/>
                    <a:gd name="T51" fmla="*/ 269 h 274"/>
                    <a:gd name="T52" fmla="*/ 78 w 130"/>
                    <a:gd name="T53" fmla="*/ 273 h 274"/>
                    <a:gd name="T54" fmla="*/ 72 w 130"/>
                    <a:gd name="T55" fmla="*/ 274 h 274"/>
                    <a:gd name="T56" fmla="*/ 65 w 130"/>
                    <a:gd name="T57" fmla="*/ 274 h 274"/>
                    <a:gd name="T58" fmla="*/ 58 w 130"/>
                    <a:gd name="T59" fmla="*/ 274 h 274"/>
                    <a:gd name="T60" fmla="*/ 51 w 130"/>
                    <a:gd name="T61" fmla="*/ 273 h 274"/>
                    <a:gd name="T62" fmla="*/ 44 w 130"/>
                    <a:gd name="T63" fmla="*/ 270 h 274"/>
                    <a:gd name="T64" fmla="*/ 38 w 130"/>
                    <a:gd name="T65" fmla="*/ 266 h 274"/>
                    <a:gd name="T66" fmla="*/ 32 w 130"/>
                    <a:gd name="T67" fmla="*/ 261 h 274"/>
                    <a:gd name="T68" fmla="*/ 27 w 130"/>
                    <a:gd name="T69" fmla="*/ 256 h 274"/>
                    <a:gd name="T70" fmla="*/ 21 w 130"/>
                    <a:gd name="T71" fmla="*/ 252 h 274"/>
                    <a:gd name="T72" fmla="*/ 16 w 130"/>
                    <a:gd name="T73" fmla="*/ 244 h 274"/>
                    <a:gd name="T74" fmla="*/ 11 w 130"/>
                    <a:gd name="T75" fmla="*/ 237 h 274"/>
                    <a:gd name="T76" fmla="*/ 8 w 130"/>
                    <a:gd name="T77" fmla="*/ 228 h 274"/>
                    <a:gd name="T78" fmla="*/ 6 w 130"/>
                    <a:gd name="T79" fmla="*/ 218 h 274"/>
                    <a:gd name="T80" fmla="*/ 3 w 130"/>
                    <a:gd name="T81" fmla="*/ 207 h 274"/>
                    <a:gd name="T82" fmla="*/ 1 w 130"/>
                    <a:gd name="T83" fmla="*/ 197 h 274"/>
                    <a:gd name="T84" fmla="*/ 0 w 130"/>
                    <a:gd name="T85" fmla="*/ 188 h 274"/>
                    <a:gd name="T86" fmla="*/ 0 w 130"/>
                    <a:gd name="T87" fmla="*/ 178 h 274"/>
                    <a:gd name="T88" fmla="*/ 0 w 130"/>
                    <a:gd name="T89" fmla="*/ 169 h 274"/>
                    <a:gd name="T90" fmla="*/ 0 w 130"/>
                    <a:gd name="T91" fmla="*/ 161 h 274"/>
                    <a:gd name="T92" fmla="*/ 2 w 130"/>
                    <a:gd name="T93" fmla="*/ 152 h 274"/>
                    <a:gd name="T94" fmla="*/ 3 w 130"/>
                    <a:gd name="T95" fmla="*/ 145 h 274"/>
                    <a:gd name="T96" fmla="*/ 6 w 130"/>
                    <a:gd name="T97" fmla="*/ 136 h 274"/>
                    <a:gd name="T98" fmla="*/ 8 w 130"/>
                    <a:gd name="T99" fmla="*/ 125 h 274"/>
                    <a:gd name="T100" fmla="*/ 14 w 130"/>
                    <a:gd name="T101" fmla="*/ 110 h 274"/>
                    <a:gd name="T102" fmla="*/ 24 w 130"/>
                    <a:gd name="T103" fmla="*/ 85 h 274"/>
                    <a:gd name="T104" fmla="*/ 31 w 130"/>
                    <a:gd name="T105" fmla="*/ 65 h 274"/>
                    <a:gd name="T106" fmla="*/ 38 w 130"/>
                    <a:gd name="T107" fmla="*/ 55 h 274"/>
                    <a:gd name="T108" fmla="*/ 42 w 130"/>
                    <a:gd name="T109" fmla="*/ 48 h 274"/>
                    <a:gd name="T110" fmla="*/ 44 w 130"/>
                    <a:gd name="T111" fmla="*/ 41 h 274"/>
                    <a:gd name="T112" fmla="*/ 46 w 130"/>
                    <a:gd name="T113" fmla="*/ 33 h 274"/>
                    <a:gd name="T114" fmla="*/ 49 w 130"/>
                    <a:gd name="T115" fmla="*/ 26 h 274"/>
                    <a:gd name="T116" fmla="*/ 51 w 130"/>
                    <a:gd name="T117" fmla="*/ 19 h 274"/>
                    <a:gd name="T118" fmla="*/ 51 w 130"/>
                    <a:gd name="T119"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0" h="274">
                      <a:moveTo>
                        <a:pt x="51" y="0"/>
                      </a:moveTo>
                      <a:lnTo>
                        <a:pt x="58" y="9"/>
                      </a:lnTo>
                      <a:lnTo>
                        <a:pt x="65" y="20"/>
                      </a:lnTo>
                      <a:lnTo>
                        <a:pt x="73" y="29"/>
                      </a:lnTo>
                      <a:lnTo>
                        <a:pt x="81" y="41"/>
                      </a:lnTo>
                      <a:lnTo>
                        <a:pt x="88" y="52"/>
                      </a:lnTo>
                      <a:lnTo>
                        <a:pt x="96" y="66"/>
                      </a:lnTo>
                      <a:lnTo>
                        <a:pt x="102" y="79"/>
                      </a:lnTo>
                      <a:lnTo>
                        <a:pt x="107" y="89"/>
                      </a:lnTo>
                      <a:lnTo>
                        <a:pt x="112" y="99"/>
                      </a:lnTo>
                      <a:lnTo>
                        <a:pt x="115" y="112"/>
                      </a:lnTo>
                      <a:lnTo>
                        <a:pt x="120" y="124"/>
                      </a:lnTo>
                      <a:lnTo>
                        <a:pt x="123" y="134"/>
                      </a:lnTo>
                      <a:lnTo>
                        <a:pt x="124" y="143"/>
                      </a:lnTo>
                      <a:lnTo>
                        <a:pt x="127" y="149"/>
                      </a:lnTo>
                      <a:lnTo>
                        <a:pt x="129" y="163"/>
                      </a:lnTo>
                      <a:lnTo>
                        <a:pt x="130" y="174"/>
                      </a:lnTo>
                      <a:lnTo>
                        <a:pt x="130" y="189"/>
                      </a:lnTo>
                      <a:lnTo>
                        <a:pt x="127" y="209"/>
                      </a:lnTo>
                      <a:lnTo>
                        <a:pt x="122" y="225"/>
                      </a:lnTo>
                      <a:lnTo>
                        <a:pt x="115" y="238"/>
                      </a:lnTo>
                      <a:lnTo>
                        <a:pt x="110" y="247"/>
                      </a:lnTo>
                      <a:lnTo>
                        <a:pt x="106" y="253"/>
                      </a:lnTo>
                      <a:lnTo>
                        <a:pt x="99" y="260"/>
                      </a:lnTo>
                      <a:lnTo>
                        <a:pt x="92" y="266"/>
                      </a:lnTo>
                      <a:lnTo>
                        <a:pt x="85" y="269"/>
                      </a:lnTo>
                      <a:lnTo>
                        <a:pt x="78" y="273"/>
                      </a:lnTo>
                      <a:lnTo>
                        <a:pt x="72" y="274"/>
                      </a:lnTo>
                      <a:lnTo>
                        <a:pt x="65" y="274"/>
                      </a:lnTo>
                      <a:lnTo>
                        <a:pt x="58" y="274"/>
                      </a:lnTo>
                      <a:lnTo>
                        <a:pt x="51" y="273"/>
                      </a:lnTo>
                      <a:lnTo>
                        <a:pt x="44" y="270"/>
                      </a:lnTo>
                      <a:lnTo>
                        <a:pt x="38" y="266"/>
                      </a:lnTo>
                      <a:lnTo>
                        <a:pt x="32" y="261"/>
                      </a:lnTo>
                      <a:lnTo>
                        <a:pt x="27" y="256"/>
                      </a:lnTo>
                      <a:lnTo>
                        <a:pt x="21" y="252"/>
                      </a:lnTo>
                      <a:lnTo>
                        <a:pt x="16" y="244"/>
                      </a:lnTo>
                      <a:lnTo>
                        <a:pt x="11" y="237"/>
                      </a:lnTo>
                      <a:lnTo>
                        <a:pt x="8" y="228"/>
                      </a:lnTo>
                      <a:lnTo>
                        <a:pt x="6" y="218"/>
                      </a:lnTo>
                      <a:lnTo>
                        <a:pt x="3" y="207"/>
                      </a:lnTo>
                      <a:lnTo>
                        <a:pt x="1" y="197"/>
                      </a:lnTo>
                      <a:lnTo>
                        <a:pt x="0" y="188"/>
                      </a:lnTo>
                      <a:lnTo>
                        <a:pt x="0" y="178"/>
                      </a:lnTo>
                      <a:lnTo>
                        <a:pt x="0" y="169"/>
                      </a:lnTo>
                      <a:lnTo>
                        <a:pt x="0" y="161"/>
                      </a:lnTo>
                      <a:lnTo>
                        <a:pt x="2" y="152"/>
                      </a:lnTo>
                      <a:lnTo>
                        <a:pt x="3" y="145"/>
                      </a:lnTo>
                      <a:lnTo>
                        <a:pt x="6" y="136"/>
                      </a:lnTo>
                      <a:lnTo>
                        <a:pt x="8" y="125"/>
                      </a:lnTo>
                      <a:lnTo>
                        <a:pt x="14" y="110"/>
                      </a:lnTo>
                      <a:lnTo>
                        <a:pt x="24" y="85"/>
                      </a:lnTo>
                      <a:lnTo>
                        <a:pt x="31" y="65"/>
                      </a:lnTo>
                      <a:lnTo>
                        <a:pt x="38" y="55"/>
                      </a:lnTo>
                      <a:lnTo>
                        <a:pt x="42" y="48"/>
                      </a:lnTo>
                      <a:lnTo>
                        <a:pt x="44" y="41"/>
                      </a:lnTo>
                      <a:lnTo>
                        <a:pt x="46" y="33"/>
                      </a:lnTo>
                      <a:lnTo>
                        <a:pt x="49" y="26"/>
                      </a:lnTo>
                      <a:lnTo>
                        <a:pt x="51" y="19"/>
                      </a:lnTo>
                      <a:lnTo>
                        <a:pt x="51" y="0"/>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73" name="Freeform 76"/>
                <p:cNvSpPr>
                  <a:spLocks/>
                </p:cNvSpPr>
                <p:nvPr/>
              </p:nvSpPr>
              <p:spPr bwMode="auto">
                <a:xfrm>
                  <a:off x="1414" y="2025"/>
                  <a:ext cx="62" cy="114"/>
                </a:xfrm>
                <a:custGeom>
                  <a:avLst/>
                  <a:gdLst>
                    <a:gd name="T0" fmla="*/ 188 w 188"/>
                    <a:gd name="T1" fmla="*/ 0 h 342"/>
                    <a:gd name="T2" fmla="*/ 154 w 188"/>
                    <a:gd name="T3" fmla="*/ 4 h 342"/>
                    <a:gd name="T4" fmla="*/ 138 w 188"/>
                    <a:gd name="T5" fmla="*/ 9 h 342"/>
                    <a:gd name="T6" fmla="*/ 119 w 188"/>
                    <a:gd name="T7" fmla="*/ 16 h 342"/>
                    <a:gd name="T8" fmla="*/ 104 w 188"/>
                    <a:gd name="T9" fmla="*/ 25 h 342"/>
                    <a:gd name="T10" fmla="*/ 90 w 188"/>
                    <a:gd name="T11" fmla="*/ 36 h 342"/>
                    <a:gd name="T12" fmla="*/ 76 w 188"/>
                    <a:gd name="T13" fmla="*/ 48 h 342"/>
                    <a:gd name="T14" fmla="*/ 62 w 188"/>
                    <a:gd name="T15" fmla="*/ 66 h 342"/>
                    <a:gd name="T16" fmla="*/ 55 w 188"/>
                    <a:gd name="T17" fmla="*/ 76 h 342"/>
                    <a:gd name="T18" fmla="*/ 49 w 188"/>
                    <a:gd name="T19" fmla="*/ 88 h 342"/>
                    <a:gd name="T20" fmla="*/ 39 w 188"/>
                    <a:gd name="T21" fmla="*/ 104 h 342"/>
                    <a:gd name="T22" fmla="*/ 31 w 188"/>
                    <a:gd name="T23" fmla="*/ 118 h 342"/>
                    <a:gd name="T24" fmla="*/ 26 w 188"/>
                    <a:gd name="T25" fmla="*/ 134 h 342"/>
                    <a:gd name="T26" fmla="*/ 17 w 188"/>
                    <a:gd name="T27" fmla="*/ 155 h 342"/>
                    <a:gd name="T28" fmla="*/ 14 w 188"/>
                    <a:gd name="T29" fmla="*/ 167 h 342"/>
                    <a:gd name="T30" fmla="*/ 8 w 188"/>
                    <a:gd name="T31" fmla="*/ 188 h 342"/>
                    <a:gd name="T32" fmla="*/ 5 w 188"/>
                    <a:gd name="T33" fmla="*/ 212 h 342"/>
                    <a:gd name="T34" fmla="*/ 1 w 188"/>
                    <a:gd name="T35" fmla="*/ 230 h 342"/>
                    <a:gd name="T36" fmla="*/ 0 w 188"/>
                    <a:gd name="T37" fmla="*/ 244 h 342"/>
                    <a:gd name="T38" fmla="*/ 1 w 188"/>
                    <a:gd name="T39" fmla="*/ 261 h 342"/>
                    <a:gd name="T40" fmla="*/ 5 w 188"/>
                    <a:gd name="T41" fmla="*/ 280 h 342"/>
                    <a:gd name="T42" fmla="*/ 8 w 188"/>
                    <a:gd name="T43" fmla="*/ 294 h 342"/>
                    <a:gd name="T44" fmla="*/ 14 w 188"/>
                    <a:gd name="T45" fmla="*/ 304 h 342"/>
                    <a:gd name="T46" fmla="*/ 21 w 188"/>
                    <a:gd name="T47" fmla="*/ 314 h 342"/>
                    <a:gd name="T48" fmla="*/ 27 w 188"/>
                    <a:gd name="T49" fmla="*/ 324 h 342"/>
                    <a:gd name="T50" fmla="*/ 36 w 188"/>
                    <a:gd name="T51" fmla="*/ 331 h 342"/>
                    <a:gd name="T52" fmla="*/ 47 w 188"/>
                    <a:gd name="T53" fmla="*/ 336 h 342"/>
                    <a:gd name="T54" fmla="*/ 59 w 188"/>
                    <a:gd name="T55" fmla="*/ 340 h 342"/>
                    <a:gd name="T56" fmla="*/ 68 w 188"/>
                    <a:gd name="T57" fmla="*/ 342 h 342"/>
                    <a:gd name="T58" fmla="*/ 76 w 188"/>
                    <a:gd name="T59" fmla="*/ 341 h 342"/>
                    <a:gd name="T60" fmla="*/ 85 w 188"/>
                    <a:gd name="T61" fmla="*/ 336 h 342"/>
                    <a:gd name="T62" fmla="*/ 96 w 188"/>
                    <a:gd name="T63" fmla="*/ 331 h 342"/>
                    <a:gd name="T64" fmla="*/ 99 w 188"/>
                    <a:gd name="T65" fmla="*/ 327 h 342"/>
                    <a:gd name="T66" fmla="*/ 107 w 188"/>
                    <a:gd name="T67" fmla="*/ 318 h 342"/>
                    <a:gd name="T68" fmla="*/ 116 w 188"/>
                    <a:gd name="T69" fmla="*/ 305 h 342"/>
                    <a:gd name="T70" fmla="*/ 125 w 188"/>
                    <a:gd name="T71" fmla="*/ 285 h 342"/>
                    <a:gd name="T72" fmla="*/ 128 w 188"/>
                    <a:gd name="T73" fmla="*/ 265 h 342"/>
                    <a:gd name="T74" fmla="*/ 130 w 188"/>
                    <a:gd name="T75" fmla="*/ 248 h 342"/>
                    <a:gd name="T76" fmla="*/ 130 w 188"/>
                    <a:gd name="T77" fmla="*/ 233 h 342"/>
                    <a:gd name="T78" fmla="*/ 128 w 188"/>
                    <a:gd name="T79" fmla="*/ 209 h 342"/>
                    <a:gd name="T80" fmla="*/ 127 w 188"/>
                    <a:gd name="T81" fmla="*/ 185 h 342"/>
                    <a:gd name="T82" fmla="*/ 126 w 188"/>
                    <a:gd name="T83" fmla="*/ 155 h 342"/>
                    <a:gd name="T84" fmla="*/ 125 w 188"/>
                    <a:gd name="T85" fmla="*/ 131 h 342"/>
                    <a:gd name="T86" fmla="*/ 125 w 188"/>
                    <a:gd name="T87" fmla="*/ 106 h 342"/>
                    <a:gd name="T88" fmla="*/ 127 w 188"/>
                    <a:gd name="T89" fmla="*/ 92 h 342"/>
                    <a:gd name="T90" fmla="*/ 130 w 188"/>
                    <a:gd name="T91" fmla="*/ 75 h 342"/>
                    <a:gd name="T92" fmla="*/ 134 w 188"/>
                    <a:gd name="T93" fmla="*/ 61 h 342"/>
                    <a:gd name="T94" fmla="*/ 141 w 188"/>
                    <a:gd name="T95" fmla="*/ 48 h 342"/>
                    <a:gd name="T96" fmla="*/ 152 w 188"/>
                    <a:gd name="T97" fmla="*/ 36 h 342"/>
                    <a:gd name="T98" fmla="*/ 160 w 188"/>
                    <a:gd name="T99" fmla="*/ 27 h 342"/>
                    <a:gd name="T100" fmla="*/ 165 w 188"/>
                    <a:gd name="T101" fmla="*/ 19 h 342"/>
                    <a:gd name="T102" fmla="*/ 172 w 188"/>
                    <a:gd name="T103" fmla="*/ 14 h 342"/>
                    <a:gd name="T104" fmla="*/ 188 w 188"/>
                    <a:gd name="T105"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342">
                      <a:moveTo>
                        <a:pt x="188" y="0"/>
                      </a:moveTo>
                      <a:lnTo>
                        <a:pt x="154" y="4"/>
                      </a:lnTo>
                      <a:lnTo>
                        <a:pt x="138" y="9"/>
                      </a:lnTo>
                      <a:lnTo>
                        <a:pt x="119" y="16"/>
                      </a:lnTo>
                      <a:lnTo>
                        <a:pt x="104" y="25"/>
                      </a:lnTo>
                      <a:lnTo>
                        <a:pt x="90" y="36"/>
                      </a:lnTo>
                      <a:lnTo>
                        <a:pt x="76" y="48"/>
                      </a:lnTo>
                      <a:lnTo>
                        <a:pt x="62" y="66"/>
                      </a:lnTo>
                      <a:lnTo>
                        <a:pt x="55" y="76"/>
                      </a:lnTo>
                      <a:lnTo>
                        <a:pt x="49" y="88"/>
                      </a:lnTo>
                      <a:lnTo>
                        <a:pt x="39" y="104"/>
                      </a:lnTo>
                      <a:lnTo>
                        <a:pt x="31" y="118"/>
                      </a:lnTo>
                      <a:lnTo>
                        <a:pt x="26" y="134"/>
                      </a:lnTo>
                      <a:lnTo>
                        <a:pt x="17" y="155"/>
                      </a:lnTo>
                      <a:lnTo>
                        <a:pt x="14" y="167"/>
                      </a:lnTo>
                      <a:lnTo>
                        <a:pt x="8" y="188"/>
                      </a:lnTo>
                      <a:lnTo>
                        <a:pt x="5" y="212"/>
                      </a:lnTo>
                      <a:lnTo>
                        <a:pt x="1" y="230"/>
                      </a:lnTo>
                      <a:lnTo>
                        <a:pt x="0" y="244"/>
                      </a:lnTo>
                      <a:lnTo>
                        <a:pt x="1" y="261"/>
                      </a:lnTo>
                      <a:lnTo>
                        <a:pt x="5" y="280"/>
                      </a:lnTo>
                      <a:lnTo>
                        <a:pt x="8" y="294"/>
                      </a:lnTo>
                      <a:lnTo>
                        <a:pt x="14" y="304"/>
                      </a:lnTo>
                      <a:lnTo>
                        <a:pt x="21" y="314"/>
                      </a:lnTo>
                      <a:lnTo>
                        <a:pt x="27" y="324"/>
                      </a:lnTo>
                      <a:lnTo>
                        <a:pt x="36" y="331"/>
                      </a:lnTo>
                      <a:lnTo>
                        <a:pt x="47" y="336"/>
                      </a:lnTo>
                      <a:lnTo>
                        <a:pt x="59" y="340"/>
                      </a:lnTo>
                      <a:lnTo>
                        <a:pt x="68" y="342"/>
                      </a:lnTo>
                      <a:lnTo>
                        <a:pt x="76" y="341"/>
                      </a:lnTo>
                      <a:lnTo>
                        <a:pt x="85" y="336"/>
                      </a:lnTo>
                      <a:lnTo>
                        <a:pt x="96" y="331"/>
                      </a:lnTo>
                      <a:lnTo>
                        <a:pt x="99" y="327"/>
                      </a:lnTo>
                      <a:lnTo>
                        <a:pt x="107" y="318"/>
                      </a:lnTo>
                      <a:lnTo>
                        <a:pt x="116" y="305"/>
                      </a:lnTo>
                      <a:lnTo>
                        <a:pt x="125" y="285"/>
                      </a:lnTo>
                      <a:lnTo>
                        <a:pt x="128" y="265"/>
                      </a:lnTo>
                      <a:lnTo>
                        <a:pt x="130" y="248"/>
                      </a:lnTo>
                      <a:lnTo>
                        <a:pt x="130" y="233"/>
                      </a:lnTo>
                      <a:lnTo>
                        <a:pt x="128" y="209"/>
                      </a:lnTo>
                      <a:lnTo>
                        <a:pt x="127" y="185"/>
                      </a:lnTo>
                      <a:lnTo>
                        <a:pt x="126" y="155"/>
                      </a:lnTo>
                      <a:lnTo>
                        <a:pt x="125" y="131"/>
                      </a:lnTo>
                      <a:lnTo>
                        <a:pt x="125" y="106"/>
                      </a:lnTo>
                      <a:lnTo>
                        <a:pt x="127" y="92"/>
                      </a:lnTo>
                      <a:lnTo>
                        <a:pt x="130" y="75"/>
                      </a:lnTo>
                      <a:lnTo>
                        <a:pt x="134" y="61"/>
                      </a:lnTo>
                      <a:lnTo>
                        <a:pt x="141" y="48"/>
                      </a:lnTo>
                      <a:lnTo>
                        <a:pt x="152" y="36"/>
                      </a:lnTo>
                      <a:lnTo>
                        <a:pt x="160" y="27"/>
                      </a:lnTo>
                      <a:lnTo>
                        <a:pt x="165" y="19"/>
                      </a:lnTo>
                      <a:lnTo>
                        <a:pt x="172" y="14"/>
                      </a:lnTo>
                      <a:lnTo>
                        <a:pt x="188" y="0"/>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74" name="Freeform 77"/>
                <p:cNvSpPr>
                  <a:spLocks/>
                </p:cNvSpPr>
                <p:nvPr/>
              </p:nvSpPr>
              <p:spPr bwMode="auto">
                <a:xfrm>
                  <a:off x="1440" y="1667"/>
                  <a:ext cx="100" cy="64"/>
                </a:xfrm>
                <a:custGeom>
                  <a:avLst/>
                  <a:gdLst>
                    <a:gd name="T0" fmla="*/ 255 w 300"/>
                    <a:gd name="T1" fmla="*/ 73 h 193"/>
                    <a:gd name="T2" fmla="*/ 261 w 300"/>
                    <a:gd name="T3" fmla="*/ 71 h 193"/>
                    <a:gd name="T4" fmla="*/ 265 w 300"/>
                    <a:gd name="T5" fmla="*/ 71 h 193"/>
                    <a:gd name="T6" fmla="*/ 275 w 300"/>
                    <a:gd name="T7" fmla="*/ 69 h 193"/>
                    <a:gd name="T8" fmla="*/ 285 w 300"/>
                    <a:gd name="T9" fmla="*/ 69 h 193"/>
                    <a:gd name="T10" fmla="*/ 300 w 300"/>
                    <a:gd name="T11" fmla="*/ 69 h 193"/>
                    <a:gd name="T12" fmla="*/ 270 w 300"/>
                    <a:gd name="T13" fmla="*/ 50 h 193"/>
                    <a:gd name="T14" fmla="*/ 249 w 300"/>
                    <a:gd name="T15" fmla="*/ 37 h 193"/>
                    <a:gd name="T16" fmla="*/ 227 w 300"/>
                    <a:gd name="T17" fmla="*/ 26 h 193"/>
                    <a:gd name="T18" fmla="*/ 202 w 300"/>
                    <a:gd name="T19" fmla="*/ 15 h 193"/>
                    <a:gd name="T20" fmla="*/ 177 w 300"/>
                    <a:gd name="T21" fmla="*/ 7 h 193"/>
                    <a:gd name="T22" fmla="*/ 157 w 300"/>
                    <a:gd name="T23" fmla="*/ 2 h 193"/>
                    <a:gd name="T24" fmla="*/ 129 w 300"/>
                    <a:gd name="T25" fmla="*/ 0 h 193"/>
                    <a:gd name="T26" fmla="*/ 111 w 300"/>
                    <a:gd name="T27" fmla="*/ 0 h 193"/>
                    <a:gd name="T28" fmla="*/ 88 w 300"/>
                    <a:gd name="T29" fmla="*/ 5 h 193"/>
                    <a:gd name="T30" fmla="*/ 69 w 300"/>
                    <a:gd name="T31" fmla="*/ 13 h 193"/>
                    <a:gd name="T32" fmla="*/ 53 w 300"/>
                    <a:gd name="T33" fmla="*/ 23 h 193"/>
                    <a:gd name="T34" fmla="*/ 40 w 300"/>
                    <a:gd name="T35" fmla="*/ 31 h 193"/>
                    <a:gd name="T36" fmla="*/ 26 w 300"/>
                    <a:gd name="T37" fmla="*/ 45 h 193"/>
                    <a:gd name="T38" fmla="*/ 18 w 300"/>
                    <a:gd name="T39" fmla="*/ 61 h 193"/>
                    <a:gd name="T40" fmla="*/ 12 w 300"/>
                    <a:gd name="T41" fmla="*/ 73 h 193"/>
                    <a:gd name="T42" fmla="*/ 5 w 300"/>
                    <a:gd name="T43" fmla="*/ 90 h 193"/>
                    <a:gd name="T44" fmla="*/ 1 w 300"/>
                    <a:gd name="T45" fmla="*/ 105 h 193"/>
                    <a:gd name="T46" fmla="*/ 0 w 300"/>
                    <a:gd name="T47" fmla="*/ 121 h 193"/>
                    <a:gd name="T48" fmla="*/ 0 w 300"/>
                    <a:gd name="T49" fmla="*/ 135 h 193"/>
                    <a:gd name="T50" fmla="*/ 2 w 300"/>
                    <a:gd name="T51" fmla="*/ 150 h 193"/>
                    <a:gd name="T52" fmla="*/ 5 w 300"/>
                    <a:gd name="T53" fmla="*/ 161 h 193"/>
                    <a:gd name="T54" fmla="*/ 10 w 300"/>
                    <a:gd name="T55" fmla="*/ 169 h 193"/>
                    <a:gd name="T56" fmla="*/ 15 w 300"/>
                    <a:gd name="T57" fmla="*/ 176 h 193"/>
                    <a:gd name="T58" fmla="*/ 23 w 300"/>
                    <a:gd name="T59" fmla="*/ 182 h 193"/>
                    <a:gd name="T60" fmla="*/ 33 w 300"/>
                    <a:gd name="T61" fmla="*/ 185 h 193"/>
                    <a:gd name="T62" fmla="*/ 45 w 300"/>
                    <a:gd name="T63" fmla="*/ 190 h 193"/>
                    <a:gd name="T64" fmla="*/ 53 w 300"/>
                    <a:gd name="T65" fmla="*/ 191 h 193"/>
                    <a:gd name="T66" fmla="*/ 65 w 300"/>
                    <a:gd name="T67" fmla="*/ 193 h 193"/>
                    <a:gd name="T68" fmla="*/ 76 w 300"/>
                    <a:gd name="T69" fmla="*/ 193 h 193"/>
                    <a:gd name="T70" fmla="*/ 88 w 300"/>
                    <a:gd name="T71" fmla="*/ 192 h 193"/>
                    <a:gd name="T72" fmla="*/ 100 w 300"/>
                    <a:gd name="T73" fmla="*/ 191 h 193"/>
                    <a:gd name="T74" fmla="*/ 111 w 300"/>
                    <a:gd name="T75" fmla="*/ 190 h 193"/>
                    <a:gd name="T76" fmla="*/ 122 w 300"/>
                    <a:gd name="T77" fmla="*/ 185 h 193"/>
                    <a:gd name="T78" fmla="*/ 132 w 300"/>
                    <a:gd name="T79" fmla="*/ 182 h 193"/>
                    <a:gd name="T80" fmla="*/ 145 w 300"/>
                    <a:gd name="T81" fmla="*/ 170 h 193"/>
                    <a:gd name="T82" fmla="*/ 155 w 300"/>
                    <a:gd name="T83" fmla="*/ 160 h 193"/>
                    <a:gd name="T84" fmla="*/ 165 w 300"/>
                    <a:gd name="T85" fmla="*/ 147 h 193"/>
                    <a:gd name="T86" fmla="*/ 174 w 300"/>
                    <a:gd name="T87" fmla="*/ 132 h 193"/>
                    <a:gd name="T88" fmla="*/ 185 w 300"/>
                    <a:gd name="T89" fmla="*/ 118 h 193"/>
                    <a:gd name="T90" fmla="*/ 194 w 300"/>
                    <a:gd name="T91" fmla="*/ 107 h 193"/>
                    <a:gd name="T92" fmla="*/ 206 w 300"/>
                    <a:gd name="T93" fmla="*/ 92 h 193"/>
                    <a:gd name="T94" fmla="*/ 216 w 300"/>
                    <a:gd name="T95" fmla="*/ 83 h 193"/>
                    <a:gd name="T96" fmla="*/ 227 w 300"/>
                    <a:gd name="T97" fmla="*/ 78 h 193"/>
                    <a:gd name="T98" fmla="*/ 240 w 300"/>
                    <a:gd name="T99" fmla="*/ 75 h 193"/>
                    <a:gd name="T100" fmla="*/ 248 w 300"/>
                    <a:gd name="T101" fmla="*/ 73 h 193"/>
                    <a:gd name="T102" fmla="*/ 255 w 300"/>
                    <a:gd name="T103" fmla="*/ 7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193">
                      <a:moveTo>
                        <a:pt x="255" y="73"/>
                      </a:moveTo>
                      <a:lnTo>
                        <a:pt x="261" y="71"/>
                      </a:lnTo>
                      <a:lnTo>
                        <a:pt x="265" y="71"/>
                      </a:lnTo>
                      <a:lnTo>
                        <a:pt x="275" y="69"/>
                      </a:lnTo>
                      <a:lnTo>
                        <a:pt x="285" y="69"/>
                      </a:lnTo>
                      <a:lnTo>
                        <a:pt x="300" y="69"/>
                      </a:lnTo>
                      <a:lnTo>
                        <a:pt x="270" y="50"/>
                      </a:lnTo>
                      <a:lnTo>
                        <a:pt x="249" y="37"/>
                      </a:lnTo>
                      <a:lnTo>
                        <a:pt x="227" y="26"/>
                      </a:lnTo>
                      <a:lnTo>
                        <a:pt x="202" y="15"/>
                      </a:lnTo>
                      <a:lnTo>
                        <a:pt x="177" y="7"/>
                      </a:lnTo>
                      <a:lnTo>
                        <a:pt x="157" y="2"/>
                      </a:lnTo>
                      <a:lnTo>
                        <a:pt x="129" y="0"/>
                      </a:lnTo>
                      <a:lnTo>
                        <a:pt x="111" y="0"/>
                      </a:lnTo>
                      <a:lnTo>
                        <a:pt x="88" y="5"/>
                      </a:lnTo>
                      <a:lnTo>
                        <a:pt x="69" y="13"/>
                      </a:lnTo>
                      <a:lnTo>
                        <a:pt x="53" y="23"/>
                      </a:lnTo>
                      <a:lnTo>
                        <a:pt x="40" y="31"/>
                      </a:lnTo>
                      <a:lnTo>
                        <a:pt x="26" y="45"/>
                      </a:lnTo>
                      <a:lnTo>
                        <a:pt x="18" y="61"/>
                      </a:lnTo>
                      <a:lnTo>
                        <a:pt x="12" y="73"/>
                      </a:lnTo>
                      <a:lnTo>
                        <a:pt x="5" y="90"/>
                      </a:lnTo>
                      <a:lnTo>
                        <a:pt x="1" y="105"/>
                      </a:lnTo>
                      <a:lnTo>
                        <a:pt x="0" y="121"/>
                      </a:lnTo>
                      <a:lnTo>
                        <a:pt x="0" y="135"/>
                      </a:lnTo>
                      <a:lnTo>
                        <a:pt x="2" y="150"/>
                      </a:lnTo>
                      <a:lnTo>
                        <a:pt x="5" y="161"/>
                      </a:lnTo>
                      <a:lnTo>
                        <a:pt x="10" y="169"/>
                      </a:lnTo>
                      <a:lnTo>
                        <a:pt x="15" y="176"/>
                      </a:lnTo>
                      <a:lnTo>
                        <a:pt x="23" y="182"/>
                      </a:lnTo>
                      <a:lnTo>
                        <a:pt x="33" y="185"/>
                      </a:lnTo>
                      <a:lnTo>
                        <a:pt x="45" y="190"/>
                      </a:lnTo>
                      <a:lnTo>
                        <a:pt x="53" y="191"/>
                      </a:lnTo>
                      <a:lnTo>
                        <a:pt x="65" y="193"/>
                      </a:lnTo>
                      <a:lnTo>
                        <a:pt x="76" y="193"/>
                      </a:lnTo>
                      <a:lnTo>
                        <a:pt x="88" y="192"/>
                      </a:lnTo>
                      <a:lnTo>
                        <a:pt x="100" y="191"/>
                      </a:lnTo>
                      <a:lnTo>
                        <a:pt x="111" y="190"/>
                      </a:lnTo>
                      <a:lnTo>
                        <a:pt x="122" y="185"/>
                      </a:lnTo>
                      <a:lnTo>
                        <a:pt x="132" y="182"/>
                      </a:lnTo>
                      <a:lnTo>
                        <a:pt x="145" y="170"/>
                      </a:lnTo>
                      <a:lnTo>
                        <a:pt x="155" y="160"/>
                      </a:lnTo>
                      <a:lnTo>
                        <a:pt x="165" y="147"/>
                      </a:lnTo>
                      <a:lnTo>
                        <a:pt x="174" y="132"/>
                      </a:lnTo>
                      <a:lnTo>
                        <a:pt x="185" y="118"/>
                      </a:lnTo>
                      <a:lnTo>
                        <a:pt x="194" y="107"/>
                      </a:lnTo>
                      <a:lnTo>
                        <a:pt x="206" y="92"/>
                      </a:lnTo>
                      <a:lnTo>
                        <a:pt x="216" y="83"/>
                      </a:lnTo>
                      <a:lnTo>
                        <a:pt x="227" y="78"/>
                      </a:lnTo>
                      <a:lnTo>
                        <a:pt x="240" y="75"/>
                      </a:lnTo>
                      <a:lnTo>
                        <a:pt x="248" y="73"/>
                      </a:lnTo>
                      <a:lnTo>
                        <a:pt x="255" y="73"/>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75" name="Freeform 78"/>
                <p:cNvSpPr>
                  <a:spLocks/>
                </p:cNvSpPr>
                <p:nvPr/>
              </p:nvSpPr>
              <p:spPr bwMode="auto">
                <a:xfrm>
                  <a:off x="1418" y="2275"/>
                  <a:ext cx="33" cy="68"/>
                </a:xfrm>
                <a:custGeom>
                  <a:avLst/>
                  <a:gdLst>
                    <a:gd name="T0" fmla="*/ 60 w 97"/>
                    <a:gd name="T1" fmla="*/ 0 h 205"/>
                    <a:gd name="T2" fmla="*/ 55 w 97"/>
                    <a:gd name="T3" fmla="*/ 7 h 205"/>
                    <a:gd name="T4" fmla="*/ 49 w 97"/>
                    <a:gd name="T5" fmla="*/ 14 h 205"/>
                    <a:gd name="T6" fmla="*/ 42 w 97"/>
                    <a:gd name="T7" fmla="*/ 21 h 205"/>
                    <a:gd name="T8" fmla="*/ 38 w 97"/>
                    <a:gd name="T9" fmla="*/ 30 h 205"/>
                    <a:gd name="T10" fmla="*/ 31 w 97"/>
                    <a:gd name="T11" fmla="*/ 39 h 205"/>
                    <a:gd name="T12" fmla="*/ 26 w 97"/>
                    <a:gd name="T13" fmla="*/ 49 h 205"/>
                    <a:gd name="T14" fmla="*/ 20 w 97"/>
                    <a:gd name="T15" fmla="*/ 60 h 205"/>
                    <a:gd name="T16" fmla="*/ 18 w 97"/>
                    <a:gd name="T17" fmla="*/ 67 h 205"/>
                    <a:gd name="T18" fmla="*/ 15 w 97"/>
                    <a:gd name="T19" fmla="*/ 75 h 205"/>
                    <a:gd name="T20" fmla="*/ 11 w 97"/>
                    <a:gd name="T21" fmla="*/ 83 h 205"/>
                    <a:gd name="T22" fmla="*/ 7 w 97"/>
                    <a:gd name="T23" fmla="*/ 92 h 205"/>
                    <a:gd name="T24" fmla="*/ 6 w 97"/>
                    <a:gd name="T25" fmla="*/ 99 h 205"/>
                    <a:gd name="T26" fmla="*/ 4 w 97"/>
                    <a:gd name="T27" fmla="*/ 106 h 205"/>
                    <a:gd name="T28" fmla="*/ 3 w 97"/>
                    <a:gd name="T29" fmla="*/ 111 h 205"/>
                    <a:gd name="T30" fmla="*/ 0 w 97"/>
                    <a:gd name="T31" fmla="*/ 121 h 205"/>
                    <a:gd name="T32" fmla="*/ 0 w 97"/>
                    <a:gd name="T33" fmla="*/ 129 h 205"/>
                    <a:gd name="T34" fmla="*/ 0 w 97"/>
                    <a:gd name="T35" fmla="*/ 141 h 205"/>
                    <a:gd name="T36" fmla="*/ 3 w 97"/>
                    <a:gd name="T37" fmla="*/ 156 h 205"/>
                    <a:gd name="T38" fmla="*/ 6 w 97"/>
                    <a:gd name="T39" fmla="*/ 168 h 205"/>
                    <a:gd name="T40" fmla="*/ 11 w 97"/>
                    <a:gd name="T41" fmla="*/ 178 h 205"/>
                    <a:gd name="T42" fmla="*/ 15 w 97"/>
                    <a:gd name="T43" fmla="*/ 185 h 205"/>
                    <a:gd name="T44" fmla="*/ 19 w 97"/>
                    <a:gd name="T45" fmla="*/ 189 h 205"/>
                    <a:gd name="T46" fmla="*/ 24 w 97"/>
                    <a:gd name="T47" fmla="*/ 195 h 205"/>
                    <a:gd name="T48" fmla="*/ 29 w 97"/>
                    <a:gd name="T49" fmla="*/ 198 h 205"/>
                    <a:gd name="T50" fmla="*/ 34 w 97"/>
                    <a:gd name="T51" fmla="*/ 202 h 205"/>
                    <a:gd name="T52" fmla="*/ 40 w 97"/>
                    <a:gd name="T53" fmla="*/ 204 h 205"/>
                    <a:gd name="T54" fmla="*/ 43 w 97"/>
                    <a:gd name="T55" fmla="*/ 205 h 205"/>
                    <a:gd name="T56" fmla="*/ 48 w 97"/>
                    <a:gd name="T57" fmla="*/ 205 h 205"/>
                    <a:gd name="T58" fmla="*/ 55 w 97"/>
                    <a:gd name="T59" fmla="*/ 205 h 205"/>
                    <a:gd name="T60" fmla="*/ 60 w 97"/>
                    <a:gd name="T61" fmla="*/ 204 h 205"/>
                    <a:gd name="T62" fmla="*/ 64 w 97"/>
                    <a:gd name="T63" fmla="*/ 202 h 205"/>
                    <a:gd name="T64" fmla="*/ 69 w 97"/>
                    <a:gd name="T65" fmla="*/ 198 h 205"/>
                    <a:gd name="T66" fmla="*/ 74 w 97"/>
                    <a:gd name="T67" fmla="*/ 196 h 205"/>
                    <a:gd name="T68" fmla="*/ 78 w 97"/>
                    <a:gd name="T69" fmla="*/ 191 h 205"/>
                    <a:gd name="T70" fmla="*/ 82 w 97"/>
                    <a:gd name="T71" fmla="*/ 188 h 205"/>
                    <a:gd name="T72" fmla="*/ 85 w 97"/>
                    <a:gd name="T73" fmla="*/ 182 h 205"/>
                    <a:gd name="T74" fmla="*/ 88 w 97"/>
                    <a:gd name="T75" fmla="*/ 177 h 205"/>
                    <a:gd name="T76" fmla="*/ 91 w 97"/>
                    <a:gd name="T77" fmla="*/ 170 h 205"/>
                    <a:gd name="T78" fmla="*/ 92 w 97"/>
                    <a:gd name="T79" fmla="*/ 163 h 205"/>
                    <a:gd name="T80" fmla="*/ 95 w 97"/>
                    <a:gd name="T81" fmla="*/ 155 h 205"/>
                    <a:gd name="T82" fmla="*/ 97 w 97"/>
                    <a:gd name="T83" fmla="*/ 147 h 205"/>
                    <a:gd name="T84" fmla="*/ 97 w 97"/>
                    <a:gd name="T85" fmla="*/ 140 h 205"/>
                    <a:gd name="T86" fmla="*/ 97 w 97"/>
                    <a:gd name="T87" fmla="*/ 133 h 205"/>
                    <a:gd name="T88" fmla="*/ 97 w 97"/>
                    <a:gd name="T89" fmla="*/ 126 h 205"/>
                    <a:gd name="T90" fmla="*/ 97 w 97"/>
                    <a:gd name="T91" fmla="*/ 119 h 205"/>
                    <a:gd name="T92" fmla="*/ 96 w 97"/>
                    <a:gd name="T93" fmla="*/ 113 h 205"/>
                    <a:gd name="T94" fmla="*/ 93 w 97"/>
                    <a:gd name="T95" fmla="*/ 107 h 205"/>
                    <a:gd name="T96" fmla="*/ 92 w 97"/>
                    <a:gd name="T97" fmla="*/ 100 h 205"/>
                    <a:gd name="T98" fmla="*/ 91 w 97"/>
                    <a:gd name="T99" fmla="*/ 92 h 205"/>
                    <a:gd name="T100" fmla="*/ 86 w 97"/>
                    <a:gd name="T101" fmla="*/ 81 h 205"/>
                    <a:gd name="T102" fmla="*/ 79 w 97"/>
                    <a:gd name="T103" fmla="*/ 63 h 205"/>
                    <a:gd name="T104" fmla="*/ 74 w 97"/>
                    <a:gd name="T105" fmla="*/ 49 h 205"/>
                    <a:gd name="T106" fmla="*/ 69 w 97"/>
                    <a:gd name="T107" fmla="*/ 41 h 205"/>
                    <a:gd name="T108" fmla="*/ 67 w 97"/>
                    <a:gd name="T109" fmla="*/ 35 h 205"/>
                    <a:gd name="T110" fmla="*/ 66 w 97"/>
                    <a:gd name="T111" fmla="*/ 30 h 205"/>
                    <a:gd name="T112" fmla="*/ 63 w 97"/>
                    <a:gd name="T113" fmla="*/ 25 h 205"/>
                    <a:gd name="T114" fmla="*/ 62 w 97"/>
                    <a:gd name="T115" fmla="*/ 19 h 205"/>
                    <a:gd name="T116" fmla="*/ 60 w 97"/>
                    <a:gd name="T117" fmla="*/ 14 h 205"/>
                    <a:gd name="T118" fmla="*/ 60 w 97"/>
                    <a:gd name="T1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205">
                      <a:moveTo>
                        <a:pt x="60" y="0"/>
                      </a:moveTo>
                      <a:lnTo>
                        <a:pt x="55" y="7"/>
                      </a:lnTo>
                      <a:lnTo>
                        <a:pt x="49" y="14"/>
                      </a:lnTo>
                      <a:lnTo>
                        <a:pt x="42" y="21"/>
                      </a:lnTo>
                      <a:lnTo>
                        <a:pt x="38" y="30"/>
                      </a:lnTo>
                      <a:lnTo>
                        <a:pt x="31" y="39"/>
                      </a:lnTo>
                      <a:lnTo>
                        <a:pt x="26" y="49"/>
                      </a:lnTo>
                      <a:lnTo>
                        <a:pt x="20" y="60"/>
                      </a:lnTo>
                      <a:lnTo>
                        <a:pt x="18" y="67"/>
                      </a:lnTo>
                      <a:lnTo>
                        <a:pt x="15" y="75"/>
                      </a:lnTo>
                      <a:lnTo>
                        <a:pt x="11" y="83"/>
                      </a:lnTo>
                      <a:lnTo>
                        <a:pt x="7" y="92"/>
                      </a:lnTo>
                      <a:lnTo>
                        <a:pt x="6" y="99"/>
                      </a:lnTo>
                      <a:lnTo>
                        <a:pt x="4" y="106"/>
                      </a:lnTo>
                      <a:lnTo>
                        <a:pt x="3" y="111"/>
                      </a:lnTo>
                      <a:lnTo>
                        <a:pt x="0" y="121"/>
                      </a:lnTo>
                      <a:lnTo>
                        <a:pt x="0" y="129"/>
                      </a:lnTo>
                      <a:lnTo>
                        <a:pt x="0" y="141"/>
                      </a:lnTo>
                      <a:lnTo>
                        <a:pt x="3" y="156"/>
                      </a:lnTo>
                      <a:lnTo>
                        <a:pt x="6" y="168"/>
                      </a:lnTo>
                      <a:lnTo>
                        <a:pt x="11" y="178"/>
                      </a:lnTo>
                      <a:lnTo>
                        <a:pt x="15" y="185"/>
                      </a:lnTo>
                      <a:lnTo>
                        <a:pt x="19" y="189"/>
                      </a:lnTo>
                      <a:lnTo>
                        <a:pt x="24" y="195"/>
                      </a:lnTo>
                      <a:lnTo>
                        <a:pt x="29" y="198"/>
                      </a:lnTo>
                      <a:lnTo>
                        <a:pt x="34" y="202"/>
                      </a:lnTo>
                      <a:lnTo>
                        <a:pt x="40" y="204"/>
                      </a:lnTo>
                      <a:lnTo>
                        <a:pt x="43" y="205"/>
                      </a:lnTo>
                      <a:lnTo>
                        <a:pt x="48" y="205"/>
                      </a:lnTo>
                      <a:lnTo>
                        <a:pt x="55" y="205"/>
                      </a:lnTo>
                      <a:lnTo>
                        <a:pt x="60" y="204"/>
                      </a:lnTo>
                      <a:lnTo>
                        <a:pt x="64" y="202"/>
                      </a:lnTo>
                      <a:lnTo>
                        <a:pt x="69" y="198"/>
                      </a:lnTo>
                      <a:lnTo>
                        <a:pt x="74" y="196"/>
                      </a:lnTo>
                      <a:lnTo>
                        <a:pt x="78" y="191"/>
                      </a:lnTo>
                      <a:lnTo>
                        <a:pt x="82" y="188"/>
                      </a:lnTo>
                      <a:lnTo>
                        <a:pt x="85" y="182"/>
                      </a:lnTo>
                      <a:lnTo>
                        <a:pt x="88" y="177"/>
                      </a:lnTo>
                      <a:lnTo>
                        <a:pt x="91" y="170"/>
                      </a:lnTo>
                      <a:lnTo>
                        <a:pt x="92" y="163"/>
                      </a:lnTo>
                      <a:lnTo>
                        <a:pt x="95" y="155"/>
                      </a:lnTo>
                      <a:lnTo>
                        <a:pt x="97" y="147"/>
                      </a:lnTo>
                      <a:lnTo>
                        <a:pt x="97" y="140"/>
                      </a:lnTo>
                      <a:lnTo>
                        <a:pt x="97" y="133"/>
                      </a:lnTo>
                      <a:lnTo>
                        <a:pt x="97" y="126"/>
                      </a:lnTo>
                      <a:lnTo>
                        <a:pt x="97" y="119"/>
                      </a:lnTo>
                      <a:lnTo>
                        <a:pt x="96" y="113"/>
                      </a:lnTo>
                      <a:lnTo>
                        <a:pt x="93" y="107"/>
                      </a:lnTo>
                      <a:lnTo>
                        <a:pt x="92" y="100"/>
                      </a:lnTo>
                      <a:lnTo>
                        <a:pt x="91" y="92"/>
                      </a:lnTo>
                      <a:lnTo>
                        <a:pt x="86" y="81"/>
                      </a:lnTo>
                      <a:lnTo>
                        <a:pt x="79" y="63"/>
                      </a:lnTo>
                      <a:lnTo>
                        <a:pt x="74" y="49"/>
                      </a:lnTo>
                      <a:lnTo>
                        <a:pt x="69" y="41"/>
                      </a:lnTo>
                      <a:lnTo>
                        <a:pt x="67" y="35"/>
                      </a:lnTo>
                      <a:lnTo>
                        <a:pt x="66" y="30"/>
                      </a:lnTo>
                      <a:lnTo>
                        <a:pt x="63" y="25"/>
                      </a:lnTo>
                      <a:lnTo>
                        <a:pt x="62" y="19"/>
                      </a:lnTo>
                      <a:lnTo>
                        <a:pt x="60" y="14"/>
                      </a:lnTo>
                      <a:lnTo>
                        <a:pt x="60" y="0"/>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76" name="Freeform 79"/>
                <p:cNvSpPr>
                  <a:spLocks/>
                </p:cNvSpPr>
                <p:nvPr/>
              </p:nvSpPr>
              <p:spPr bwMode="auto">
                <a:xfrm>
                  <a:off x="2063" y="1827"/>
                  <a:ext cx="62" cy="114"/>
                </a:xfrm>
                <a:custGeom>
                  <a:avLst/>
                  <a:gdLst>
                    <a:gd name="T0" fmla="*/ 0 w 186"/>
                    <a:gd name="T1" fmla="*/ 0 h 343"/>
                    <a:gd name="T2" fmla="*/ 33 w 186"/>
                    <a:gd name="T3" fmla="*/ 5 h 343"/>
                    <a:gd name="T4" fmla="*/ 48 w 186"/>
                    <a:gd name="T5" fmla="*/ 9 h 343"/>
                    <a:gd name="T6" fmla="*/ 66 w 186"/>
                    <a:gd name="T7" fmla="*/ 16 h 343"/>
                    <a:gd name="T8" fmla="*/ 83 w 186"/>
                    <a:gd name="T9" fmla="*/ 26 h 343"/>
                    <a:gd name="T10" fmla="*/ 97 w 186"/>
                    <a:gd name="T11" fmla="*/ 36 h 343"/>
                    <a:gd name="T12" fmla="*/ 112 w 186"/>
                    <a:gd name="T13" fmla="*/ 49 h 343"/>
                    <a:gd name="T14" fmla="*/ 125 w 186"/>
                    <a:gd name="T15" fmla="*/ 66 h 343"/>
                    <a:gd name="T16" fmla="*/ 132 w 186"/>
                    <a:gd name="T17" fmla="*/ 77 h 343"/>
                    <a:gd name="T18" fmla="*/ 139 w 186"/>
                    <a:gd name="T19" fmla="*/ 90 h 343"/>
                    <a:gd name="T20" fmla="*/ 148 w 186"/>
                    <a:gd name="T21" fmla="*/ 105 h 343"/>
                    <a:gd name="T22" fmla="*/ 156 w 186"/>
                    <a:gd name="T23" fmla="*/ 120 h 343"/>
                    <a:gd name="T24" fmla="*/ 162 w 186"/>
                    <a:gd name="T25" fmla="*/ 134 h 343"/>
                    <a:gd name="T26" fmla="*/ 170 w 186"/>
                    <a:gd name="T27" fmla="*/ 155 h 343"/>
                    <a:gd name="T28" fmla="*/ 172 w 186"/>
                    <a:gd name="T29" fmla="*/ 168 h 343"/>
                    <a:gd name="T30" fmla="*/ 178 w 186"/>
                    <a:gd name="T31" fmla="*/ 189 h 343"/>
                    <a:gd name="T32" fmla="*/ 182 w 186"/>
                    <a:gd name="T33" fmla="*/ 212 h 343"/>
                    <a:gd name="T34" fmla="*/ 185 w 186"/>
                    <a:gd name="T35" fmla="*/ 231 h 343"/>
                    <a:gd name="T36" fmla="*/ 186 w 186"/>
                    <a:gd name="T37" fmla="*/ 245 h 343"/>
                    <a:gd name="T38" fmla="*/ 185 w 186"/>
                    <a:gd name="T39" fmla="*/ 262 h 343"/>
                    <a:gd name="T40" fmla="*/ 182 w 186"/>
                    <a:gd name="T41" fmla="*/ 281 h 343"/>
                    <a:gd name="T42" fmla="*/ 178 w 186"/>
                    <a:gd name="T43" fmla="*/ 295 h 343"/>
                    <a:gd name="T44" fmla="*/ 172 w 186"/>
                    <a:gd name="T45" fmla="*/ 304 h 343"/>
                    <a:gd name="T46" fmla="*/ 167 w 186"/>
                    <a:gd name="T47" fmla="*/ 315 h 343"/>
                    <a:gd name="T48" fmla="*/ 160 w 186"/>
                    <a:gd name="T49" fmla="*/ 324 h 343"/>
                    <a:gd name="T50" fmla="*/ 150 w 186"/>
                    <a:gd name="T51" fmla="*/ 332 h 343"/>
                    <a:gd name="T52" fmla="*/ 141 w 186"/>
                    <a:gd name="T53" fmla="*/ 337 h 343"/>
                    <a:gd name="T54" fmla="*/ 128 w 186"/>
                    <a:gd name="T55" fmla="*/ 340 h 343"/>
                    <a:gd name="T56" fmla="*/ 119 w 186"/>
                    <a:gd name="T57" fmla="*/ 343 h 343"/>
                    <a:gd name="T58" fmla="*/ 112 w 186"/>
                    <a:gd name="T59" fmla="*/ 342 h 343"/>
                    <a:gd name="T60" fmla="*/ 101 w 186"/>
                    <a:gd name="T61" fmla="*/ 337 h 343"/>
                    <a:gd name="T62" fmla="*/ 91 w 186"/>
                    <a:gd name="T63" fmla="*/ 332 h 343"/>
                    <a:gd name="T64" fmla="*/ 87 w 186"/>
                    <a:gd name="T65" fmla="*/ 328 h 343"/>
                    <a:gd name="T66" fmla="*/ 78 w 186"/>
                    <a:gd name="T67" fmla="*/ 318 h 343"/>
                    <a:gd name="T68" fmla="*/ 71 w 186"/>
                    <a:gd name="T69" fmla="*/ 305 h 343"/>
                    <a:gd name="T70" fmla="*/ 62 w 186"/>
                    <a:gd name="T71" fmla="*/ 286 h 343"/>
                    <a:gd name="T72" fmla="*/ 58 w 186"/>
                    <a:gd name="T73" fmla="*/ 267 h 343"/>
                    <a:gd name="T74" fmla="*/ 57 w 186"/>
                    <a:gd name="T75" fmla="*/ 248 h 343"/>
                    <a:gd name="T76" fmla="*/ 57 w 186"/>
                    <a:gd name="T77" fmla="*/ 233 h 343"/>
                    <a:gd name="T78" fmla="*/ 58 w 186"/>
                    <a:gd name="T79" fmla="*/ 211 h 343"/>
                    <a:gd name="T80" fmla="*/ 60 w 186"/>
                    <a:gd name="T81" fmla="*/ 185 h 343"/>
                    <a:gd name="T82" fmla="*/ 60 w 186"/>
                    <a:gd name="T83" fmla="*/ 155 h 343"/>
                    <a:gd name="T84" fmla="*/ 62 w 186"/>
                    <a:gd name="T85" fmla="*/ 132 h 343"/>
                    <a:gd name="T86" fmla="*/ 62 w 186"/>
                    <a:gd name="T87" fmla="*/ 106 h 343"/>
                    <a:gd name="T88" fmla="*/ 60 w 186"/>
                    <a:gd name="T89" fmla="*/ 92 h 343"/>
                    <a:gd name="T90" fmla="*/ 57 w 186"/>
                    <a:gd name="T91" fmla="*/ 76 h 343"/>
                    <a:gd name="T92" fmla="*/ 51 w 186"/>
                    <a:gd name="T93" fmla="*/ 62 h 343"/>
                    <a:gd name="T94" fmla="*/ 44 w 186"/>
                    <a:gd name="T95" fmla="*/ 49 h 343"/>
                    <a:gd name="T96" fmla="*/ 35 w 186"/>
                    <a:gd name="T97" fmla="*/ 36 h 343"/>
                    <a:gd name="T98" fmla="*/ 28 w 186"/>
                    <a:gd name="T99" fmla="*/ 29 h 343"/>
                    <a:gd name="T100" fmla="*/ 22 w 186"/>
                    <a:gd name="T101" fmla="*/ 20 h 343"/>
                    <a:gd name="T102" fmla="*/ 15 w 186"/>
                    <a:gd name="T103" fmla="*/ 14 h 343"/>
                    <a:gd name="T104" fmla="*/ 0 w 186"/>
                    <a:gd name="T105"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 h="343">
                      <a:moveTo>
                        <a:pt x="0" y="0"/>
                      </a:moveTo>
                      <a:lnTo>
                        <a:pt x="33" y="5"/>
                      </a:lnTo>
                      <a:lnTo>
                        <a:pt x="48" y="9"/>
                      </a:lnTo>
                      <a:lnTo>
                        <a:pt x="66" y="16"/>
                      </a:lnTo>
                      <a:lnTo>
                        <a:pt x="83" y="26"/>
                      </a:lnTo>
                      <a:lnTo>
                        <a:pt x="97" y="36"/>
                      </a:lnTo>
                      <a:lnTo>
                        <a:pt x="112" y="49"/>
                      </a:lnTo>
                      <a:lnTo>
                        <a:pt x="125" y="66"/>
                      </a:lnTo>
                      <a:lnTo>
                        <a:pt x="132" y="77"/>
                      </a:lnTo>
                      <a:lnTo>
                        <a:pt x="139" y="90"/>
                      </a:lnTo>
                      <a:lnTo>
                        <a:pt x="148" y="105"/>
                      </a:lnTo>
                      <a:lnTo>
                        <a:pt x="156" y="120"/>
                      </a:lnTo>
                      <a:lnTo>
                        <a:pt x="162" y="134"/>
                      </a:lnTo>
                      <a:lnTo>
                        <a:pt x="170" y="155"/>
                      </a:lnTo>
                      <a:lnTo>
                        <a:pt x="172" y="168"/>
                      </a:lnTo>
                      <a:lnTo>
                        <a:pt x="178" y="189"/>
                      </a:lnTo>
                      <a:lnTo>
                        <a:pt x="182" y="212"/>
                      </a:lnTo>
                      <a:lnTo>
                        <a:pt x="185" y="231"/>
                      </a:lnTo>
                      <a:lnTo>
                        <a:pt x="186" y="245"/>
                      </a:lnTo>
                      <a:lnTo>
                        <a:pt x="185" y="262"/>
                      </a:lnTo>
                      <a:lnTo>
                        <a:pt x="182" y="281"/>
                      </a:lnTo>
                      <a:lnTo>
                        <a:pt x="178" y="295"/>
                      </a:lnTo>
                      <a:lnTo>
                        <a:pt x="172" y="304"/>
                      </a:lnTo>
                      <a:lnTo>
                        <a:pt x="167" y="315"/>
                      </a:lnTo>
                      <a:lnTo>
                        <a:pt x="160" y="324"/>
                      </a:lnTo>
                      <a:lnTo>
                        <a:pt x="150" y="332"/>
                      </a:lnTo>
                      <a:lnTo>
                        <a:pt x="141" y="337"/>
                      </a:lnTo>
                      <a:lnTo>
                        <a:pt x="128" y="340"/>
                      </a:lnTo>
                      <a:lnTo>
                        <a:pt x="119" y="343"/>
                      </a:lnTo>
                      <a:lnTo>
                        <a:pt x="112" y="342"/>
                      </a:lnTo>
                      <a:lnTo>
                        <a:pt x="101" y="337"/>
                      </a:lnTo>
                      <a:lnTo>
                        <a:pt x="91" y="332"/>
                      </a:lnTo>
                      <a:lnTo>
                        <a:pt x="87" y="328"/>
                      </a:lnTo>
                      <a:lnTo>
                        <a:pt x="78" y="318"/>
                      </a:lnTo>
                      <a:lnTo>
                        <a:pt x="71" y="305"/>
                      </a:lnTo>
                      <a:lnTo>
                        <a:pt x="62" y="286"/>
                      </a:lnTo>
                      <a:lnTo>
                        <a:pt x="58" y="267"/>
                      </a:lnTo>
                      <a:lnTo>
                        <a:pt x="57" y="248"/>
                      </a:lnTo>
                      <a:lnTo>
                        <a:pt x="57" y="233"/>
                      </a:lnTo>
                      <a:lnTo>
                        <a:pt x="58" y="211"/>
                      </a:lnTo>
                      <a:lnTo>
                        <a:pt x="60" y="185"/>
                      </a:lnTo>
                      <a:lnTo>
                        <a:pt x="60" y="155"/>
                      </a:lnTo>
                      <a:lnTo>
                        <a:pt x="62" y="132"/>
                      </a:lnTo>
                      <a:lnTo>
                        <a:pt x="62" y="106"/>
                      </a:lnTo>
                      <a:lnTo>
                        <a:pt x="60" y="92"/>
                      </a:lnTo>
                      <a:lnTo>
                        <a:pt x="57" y="76"/>
                      </a:lnTo>
                      <a:lnTo>
                        <a:pt x="51" y="62"/>
                      </a:lnTo>
                      <a:lnTo>
                        <a:pt x="44" y="49"/>
                      </a:lnTo>
                      <a:lnTo>
                        <a:pt x="35" y="36"/>
                      </a:lnTo>
                      <a:lnTo>
                        <a:pt x="28" y="29"/>
                      </a:lnTo>
                      <a:lnTo>
                        <a:pt x="22" y="20"/>
                      </a:lnTo>
                      <a:lnTo>
                        <a:pt x="15" y="14"/>
                      </a:lnTo>
                      <a:lnTo>
                        <a:pt x="0" y="0"/>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77" name="Freeform 80"/>
                <p:cNvSpPr>
                  <a:spLocks/>
                </p:cNvSpPr>
                <p:nvPr/>
              </p:nvSpPr>
              <p:spPr bwMode="auto">
                <a:xfrm>
                  <a:off x="1987" y="1685"/>
                  <a:ext cx="82" cy="52"/>
                </a:xfrm>
                <a:custGeom>
                  <a:avLst/>
                  <a:gdLst>
                    <a:gd name="T0" fmla="*/ 37 w 245"/>
                    <a:gd name="T1" fmla="*/ 59 h 157"/>
                    <a:gd name="T2" fmla="*/ 33 w 245"/>
                    <a:gd name="T3" fmla="*/ 58 h 157"/>
                    <a:gd name="T4" fmla="*/ 30 w 245"/>
                    <a:gd name="T5" fmla="*/ 58 h 157"/>
                    <a:gd name="T6" fmla="*/ 21 w 245"/>
                    <a:gd name="T7" fmla="*/ 57 h 157"/>
                    <a:gd name="T8" fmla="*/ 13 w 245"/>
                    <a:gd name="T9" fmla="*/ 55 h 157"/>
                    <a:gd name="T10" fmla="*/ 0 w 245"/>
                    <a:gd name="T11" fmla="*/ 57 h 157"/>
                    <a:gd name="T12" fmla="*/ 26 w 245"/>
                    <a:gd name="T13" fmla="*/ 40 h 157"/>
                    <a:gd name="T14" fmla="*/ 42 w 245"/>
                    <a:gd name="T15" fmla="*/ 30 h 157"/>
                    <a:gd name="T16" fmla="*/ 60 w 245"/>
                    <a:gd name="T17" fmla="*/ 21 h 157"/>
                    <a:gd name="T18" fmla="*/ 80 w 245"/>
                    <a:gd name="T19" fmla="*/ 12 h 157"/>
                    <a:gd name="T20" fmla="*/ 100 w 245"/>
                    <a:gd name="T21" fmla="*/ 5 h 157"/>
                    <a:gd name="T22" fmla="*/ 117 w 245"/>
                    <a:gd name="T23" fmla="*/ 2 h 157"/>
                    <a:gd name="T24" fmla="*/ 139 w 245"/>
                    <a:gd name="T25" fmla="*/ 0 h 157"/>
                    <a:gd name="T26" fmla="*/ 154 w 245"/>
                    <a:gd name="T27" fmla="*/ 0 h 157"/>
                    <a:gd name="T28" fmla="*/ 172 w 245"/>
                    <a:gd name="T29" fmla="*/ 4 h 157"/>
                    <a:gd name="T30" fmla="*/ 187 w 245"/>
                    <a:gd name="T31" fmla="*/ 10 h 157"/>
                    <a:gd name="T32" fmla="*/ 201 w 245"/>
                    <a:gd name="T33" fmla="*/ 18 h 157"/>
                    <a:gd name="T34" fmla="*/ 210 w 245"/>
                    <a:gd name="T35" fmla="*/ 25 h 157"/>
                    <a:gd name="T36" fmla="*/ 222 w 245"/>
                    <a:gd name="T37" fmla="*/ 37 h 157"/>
                    <a:gd name="T38" fmla="*/ 230 w 245"/>
                    <a:gd name="T39" fmla="*/ 50 h 157"/>
                    <a:gd name="T40" fmla="*/ 235 w 245"/>
                    <a:gd name="T41" fmla="*/ 60 h 157"/>
                    <a:gd name="T42" fmla="*/ 241 w 245"/>
                    <a:gd name="T43" fmla="*/ 73 h 157"/>
                    <a:gd name="T44" fmla="*/ 244 w 245"/>
                    <a:gd name="T45" fmla="*/ 86 h 157"/>
                    <a:gd name="T46" fmla="*/ 245 w 245"/>
                    <a:gd name="T47" fmla="*/ 99 h 157"/>
                    <a:gd name="T48" fmla="*/ 245 w 245"/>
                    <a:gd name="T49" fmla="*/ 109 h 157"/>
                    <a:gd name="T50" fmla="*/ 243 w 245"/>
                    <a:gd name="T51" fmla="*/ 122 h 157"/>
                    <a:gd name="T52" fmla="*/ 241 w 245"/>
                    <a:gd name="T53" fmla="*/ 130 h 157"/>
                    <a:gd name="T54" fmla="*/ 237 w 245"/>
                    <a:gd name="T55" fmla="*/ 136 h 157"/>
                    <a:gd name="T56" fmla="*/ 231 w 245"/>
                    <a:gd name="T57" fmla="*/ 142 h 157"/>
                    <a:gd name="T58" fmla="*/ 225 w 245"/>
                    <a:gd name="T59" fmla="*/ 146 h 157"/>
                    <a:gd name="T60" fmla="*/ 217 w 245"/>
                    <a:gd name="T61" fmla="*/ 151 h 157"/>
                    <a:gd name="T62" fmla="*/ 208 w 245"/>
                    <a:gd name="T63" fmla="*/ 155 h 157"/>
                    <a:gd name="T64" fmla="*/ 201 w 245"/>
                    <a:gd name="T65" fmla="*/ 156 h 157"/>
                    <a:gd name="T66" fmla="*/ 192 w 245"/>
                    <a:gd name="T67" fmla="*/ 157 h 157"/>
                    <a:gd name="T68" fmla="*/ 182 w 245"/>
                    <a:gd name="T69" fmla="*/ 157 h 157"/>
                    <a:gd name="T70" fmla="*/ 172 w 245"/>
                    <a:gd name="T71" fmla="*/ 156 h 157"/>
                    <a:gd name="T72" fmla="*/ 162 w 245"/>
                    <a:gd name="T73" fmla="*/ 156 h 157"/>
                    <a:gd name="T74" fmla="*/ 154 w 245"/>
                    <a:gd name="T75" fmla="*/ 155 h 157"/>
                    <a:gd name="T76" fmla="*/ 146 w 245"/>
                    <a:gd name="T77" fmla="*/ 150 h 157"/>
                    <a:gd name="T78" fmla="*/ 137 w 245"/>
                    <a:gd name="T79" fmla="*/ 146 h 157"/>
                    <a:gd name="T80" fmla="*/ 127 w 245"/>
                    <a:gd name="T81" fmla="*/ 137 h 157"/>
                    <a:gd name="T82" fmla="*/ 118 w 245"/>
                    <a:gd name="T83" fmla="*/ 130 h 157"/>
                    <a:gd name="T84" fmla="*/ 110 w 245"/>
                    <a:gd name="T85" fmla="*/ 118 h 157"/>
                    <a:gd name="T86" fmla="*/ 103 w 245"/>
                    <a:gd name="T87" fmla="*/ 107 h 157"/>
                    <a:gd name="T88" fmla="*/ 94 w 245"/>
                    <a:gd name="T89" fmla="*/ 95 h 157"/>
                    <a:gd name="T90" fmla="*/ 87 w 245"/>
                    <a:gd name="T91" fmla="*/ 87 h 157"/>
                    <a:gd name="T92" fmla="*/ 77 w 245"/>
                    <a:gd name="T93" fmla="*/ 75 h 157"/>
                    <a:gd name="T94" fmla="*/ 68 w 245"/>
                    <a:gd name="T95" fmla="*/ 67 h 157"/>
                    <a:gd name="T96" fmla="*/ 60 w 245"/>
                    <a:gd name="T97" fmla="*/ 64 h 157"/>
                    <a:gd name="T98" fmla="*/ 49 w 245"/>
                    <a:gd name="T99" fmla="*/ 60 h 157"/>
                    <a:gd name="T100" fmla="*/ 42 w 245"/>
                    <a:gd name="T101" fmla="*/ 60 h 157"/>
                    <a:gd name="T102" fmla="*/ 37 w 245"/>
                    <a:gd name="T103" fmla="*/ 5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5" h="157">
                      <a:moveTo>
                        <a:pt x="37" y="59"/>
                      </a:moveTo>
                      <a:lnTo>
                        <a:pt x="33" y="58"/>
                      </a:lnTo>
                      <a:lnTo>
                        <a:pt x="30" y="58"/>
                      </a:lnTo>
                      <a:lnTo>
                        <a:pt x="21" y="57"/>
                      </a:lnTo>
                      <a:lnTo>
                        <a:pt x="13" y="55"/>
                      </a:lnTo>
                      <a:lnTo>
                        <a:pt x="0" y="57"/>
                      </a:lnTo>
                      <a:lnTo>
                        <a:pt x="26" y="40"/>
                      </a:lnTo>
                      <a:lnTo>
                        <a:pt x="42" y="30"/>
                      </a:lnTo>
                      <a:lnTo>
                        <a:pt x="60" y="21"/>
                      </a:lnTo>
                      <a:lnTo>
                        <a:pt x="80" y="12"/>
                      </a:lnTo>
                      <a:lnTo>
                        <a:pt x="100" y="5"/>
                      </a:lnTo>
                      <a:lnTo>
                        <a:pt x="117" y="2"/>
                      </a:lnTo>
                      <a:lnTo>
                        <a:pt x="139" y="0"/>
                      </a:lnTo>
                      <a:lnTo>
                        <a:pt x="154" y="0"/>
                      </a:lnTo>
                      <a:lnTo>
                        <a:pt x="172" y="4"/>
                      </a:lnTo>
                      <a:lnTo>
                        <a:pt x="187" y="10"/>
                      </a:lnTo>
                      <a:lnTo>
                        <a:pt x="201" y="18"/>
                      </a:lnTo>
                      <a:lnTo>
                        <a:pt x="210" y="25"/>
                      </a:lnTo>
                      <a:lnTo>
                        <a:pt x="222" y="37"/>
                      </a:lnTo>
                      <a:lnTo>
                        <a:pt x="230" y="50"/>
                      </a:lnTo>
                      <a:lnTo>
                        <a:pt x="235" y="60"/>
                      </a:lnTo>
                      <a:lnTo>
                        <a:pt x="241" y="73"/>
                      </a:lnTo>
                      <a:lnTo>
                        <a:pt x="244" y="86"/>
                      </a:lnTo>
                      <a:lnTo>
                        <a:pt x="245" y="99"/>
                      </a:lnTo>
                      <a:lnTo>
                        <a:pt x="245" y="109"/>
                      </a:lnTo>
                      <a:lnTo>
                        <a:pt x="243" y="122"/>
                      </a:lnTo>
                      <a:lnTo>
                        <a:pt x="241" y="130"/>
                      </a:lnTo>
                      <a:lnTo>
                        <a:pt x="237" y="136"/>
                      </a:lnTo>
                      <a:lnTo>
                        <a:pt x="231" y="142"/>
                      </a:lnTo>
                      <a:lnTo>
                        <a:pt x="225" y="146"/>
                      </a:lnTo>
                      <a:lnTo>
                        <a:pt x="217" y="151"/>
                      </a:lnTo>
                      <a:lnTo>
                        <a:pt x="208" y="155"/>
                      </a:lnTo>
                      <a:lnTo>
                        <a:pt x="201" y="156"/>
                      </a:lnTo>
                      <a:lnTo>
                        <a:pt x="192" y="157"/>
                      </a:lnTo>
                      <a:lnTo>
                        <a:pt x="182" y="157"/>
                      </a:lnTo>
                      <a:lnTo>
                        <a:pt x="172" y="156"/>
                      </a:lnTo>
                      <a:lnTo>
                        <a:pt x="162" y="156"/>
                      </a:lnTo>
                      <a:lnTo>
                        <a:pt x="154" y="155"/>
                      </a:lnTo>
                      <a:lnTo>
                        <a:pt x="146" y="150"/>
                      </a:lnTo>
                      <a:lnTo>
                        <a:pt x="137" y="146"/>
                      </a:lnTo>
                      <a:lnTo>
                        <a:pt x="127" y="137"/>
                      </a:lnTo>
                      <a:lnTo>
                        <a:pt x="118" y="130"/>
                      </a:lnTo>
                      <a:lnTo>
                        <a:pt x="110" y="118"/>
                      </a:lnTo>
                      <a:lnTo>
                        <a:pt x="103" y="107"/>
                      </a:lnTo>
                      <a:lnTo>
                        <a:pt x="94" y="95"/>
                      </a:lnTo>
                      <a:lnTo>
                        <a:pt x="87" y="87"/>
                      </a:lnTo>
                      <a:lnTo>
                        <a:pt x="77" y="75"/>
                      </a:lnTo>
                      <a:lnTo>
                        <a:pt x="68" y="67"/>
                      </a:lnTo>
                      <a:lnTo>
                        <a:pt x="60" y="64"/>
                      </a:lnTo>
                      <a:lnTo>
                        <a:pt x="49" y="60"/>
                      </a:lnTo>
                      <a:lnTo>
                        <a:pt x="42" y="60"/>
                      </a:lnTo>
                      <a:lnTo>
                        <a:pt x="37" y="59"/>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78" name="Freeform 81"/>
                <p:cNvSpPr>
                  <a:spLocks/>
                </p:cNvSpPr>
                <p:nvPr/>
              </p:nvSpPr>
              <p:spPr bwMode="auto">
                <a:xfrm>
                  <a:off x="1989" y="2155"/>
                  <a:ext cx="25" cy="66"/>
                </a:xfrm>
                <a:custGeom>
                  <a:avLst/>
                  <a:gdLst>
                    <a:gd name="T0" fmla="*/ 30 w 75"/>
                    <a:gd name="T1" fmla="*/ 0 h 199"/>
                    <a:gd name="T2" fmla="*/ 34 w 75"/>
                    <a:gd name="T3" fmla="*/ 7 h 199"/>
                    <a:gd name="T4" fmla="*/ 38 w 75"/>
                    <a:gd name="T5" fmla="*/ 14 h 199"/>
                    <a:gd name="T6" fmla="*/ 42 w 75"/>
                    <a:gd name="T7" fmla="*/ 21 h 199"/>
                    <a:gd name="T8" fmla="*/ 47 w 75"/>
                    <a:gd name="T9" fmla="*/ 29 h 199"/>
                    <a:gd name="T10" fmla="*/ 52 w 75"/>
                    <a:gd name="T11" fmla="*/ 37 h 199"/>
                    <a:gd name="T12" fmla="*/ 55 w 75"/>
                    <a:gd name="T13" fmla="*/ 48 h 199"/>
                    <a:gd name="T14" fmla="*/ 59 w 75"/>
                    <a:gd name="T15" fmla="*/ 58 h 199"/>
                    <a:gd name="T16" fmla="*/ 61 w 75"/>
                    <a:gd name="T17" fmla="*/ 64 h 199"/>
                    <a:gd name="T18" fmla="*/ 65 w 75"/>
                    <a:gd name="T19" fmla="*/ 72 h 199"/>
                    <a:gd name="T20" fmla="*/ 67 w 75"/>
                    <a:gd name="T21" fmla="*/ 82 h 199"/>
                    <a:gd name="T22" fmla="*/ 69 w 75"/>
                    <a:gd name="T23" fmla="*/ 90 h 199"/>
                    <a:gd name="T24" fmla="*/ 70 w 75"/>
                    <a:gd name="T25" fmla="*/ 98 h 199"/>
                    <a:gd name="T26" fmla="*/ 72 w 75"/>
                    <a:gd name="T27" fmla="*/ 104 h 199"/>
                    <a:gd name="T28" fmla="*/ 73 w 75"/>
                    <a:gd name="T29" fmla="*/ 108 h 199"/>
                    <a:gd name="T30" fmla="*/ 75 w 75"/>
                    <a:gd name="T31" fmla="*/ 119 h 199"/>
                    <a:gd name="T32" fmla="*/ 75 w 75"/>
                    <a:gd name="T33" fmla="*/ 127 h 199"/>
                    <a:gd name="T34" fmla="*/ 75 w 75"/>
                    <a:gd name="T35" fmla="*/ 138 h 199"/>
                    <a:gd name="T36" fmla="*/ 73 w 75"/>
                    <a:gd name="T37" fmla="*/ 153 h 199"/>
                    <a:gd name="T38" fmla="*/ 70 w 75"/>
                    <a:gd name="T39" fmla="*/ 163 h 199"/>
                    <a:gd name="T40" fmla="*/ 67 w 75"/>
                    <a:gd name="T41" fmla="*/ 174 h 199"/>
                    <a:gd name="T42" fmla="*/ 63 w 75"/>
                    <a:gd name="T43" fmla="*/ 181 h 199"/>
                    <a:gd name="T44" fmla="*/ 61 w 75"/>
                    <a:gd name="T45" fmla="*/ 184 h 199"/>
                    <a:gd name="T46" fmla="*/ 56 w 75"/>
                    <a:gd name="T47" fmla="*/ 189 h 199"/>
                    <a:gd name="T48" fmla="*/ 53 w 75"/>
                    <a:gd name="T49" fmla="*/ 194 h 199"/>
                    <a:gd name="T50" fmla="*/ 49 w 75"/>
                    <a:gd name="T51" fmla="*/ 196 h 199"/>
                    <a:gd name="T52" fmla="*/ 45 w 75"/>
                    <a:gd name="T53" fmla="*/ 198 h 199"/>
                    <a:gd name="T54" fmla="*/ 41 w 75"/>
                    <a:gd name="T55" fmla="*/ 199 h 199"/>
                    <a:gd name="T56" fmla="*/ 38 w 75"/>
                    <a:gd name="T57" fmla="*/ 199 h 199"/>
                    <a:gd name="T58" fmla="*/ 34 w 75"/>
                    <a:gd name="T59" fmla="*/ 199 h 199"/>
                    <a:gd name="T60" fmla="*/ 30 w 75"/>
                    <a:gd name="T61" fmla="*/ 198 h 199"/>
                    <a:gd name="T62" fmla="*/ 26 w 75"/>
                    <a:gd name="T63" fmla="*/ 197 h 199"/>
                    <a:gd name="T64" fmla="*/ 23 w 75"/>
                    <a:gd name="T65" fmla="*/ 194 h 199"/>
                    <a:gd name="T66" fmla="*/ 19 w 75"/>
                    <a:gd name="T67" fmla="*/ 191 h 199"/>
                    <a:gd name="T68" fmla="*/ 16 w 75"/>
                    <a:gd name="T69" fmla="*/ 187 h 199"/>
                    <a:gd name="T70" fmla="*/ 12 w 75"/>
                    <a:gd name="T71" fmla="*/ 183 h 199"/>
                    <a:gd name="T72" fmla="*/ 9 w 75"/>
                    <a:gd name="T73" fmla="*/ 178 h 199"/>
                    <a:gd name="T74" fmla="*/ 7 w 75"/>
                    <a:gd name="T75" fmla="*/ 173 h 199"/>
                    <a:gd name="T76" fmla="*/ 5 w 75"/>
                    <a:gd name="T77" fmla="*/ 167 h 199"/>
                    <a:gd name="T78" fmla="*/ 4 w 75"/>
                    <a:gd name="T79" fmla="*/ 159 h 199"/>
                    <a:gd name="T80" fmla="*/ 2 w 75"/>
                    <a:gd name="T81" fmla="*/ 152 h 199"/>
                    <a:gd name="T82" fmla="*/ 0 w 75"/>
                    <a:gd name="T83" fmla="*/ 143 h 199"/>
                    <a:gd name="T84" fmla="*/ 0 w 75"/>
                    <a:gd name="T85" fmla="*/ 136 h 199"/>
                    <a:gd name="T86" fmla="*/ 0 w 75"/>
                    <a:gd name="T87" fmla="*/ 129 h 199"/>
                    <a:gd name="T88" fmla="*/ 0 w 75"/>
                    <a:gd name="T89" fmla="*/ 124 h 199"/>
                    <a:gd name="T90" fmla="*/ 0 w 75"/>
                    <a:gd name="T91" fmla="*/ 117 h 199"/>
                    <a:gd name="T92" fmla="*/ 2 w 75"/>
                    <a:gd name="T93" fmla="*/ 111 h 199"/>
                    <a:gd name="T94" fmla="*/ 3 w 75"/>
                    <a:gd name="T95" fmla="*/ 105 h 199"/>
                    <a:gd name="T96" fmla="*/ 4 w 75"/>
                    <a:gd name="T97" fmla="*/ 99 h 199"/>
                    <a:gd name="T98" fmla="*/ 5 w 75"/>
                    <a:gd name="T99" fmla="*/ 91 h 199"/>
                    <a:gd name="T100" fmla="*/ 7 w 75"/>
                    <a:gd name="T101" fmla="*/ 79 h 199"/>
                    <a:gd name="T102" fmla="*/ 14 w 75"/>
                    <a:gd name="T103" fmla="*/ 62 h 199"/>
                    <a:gd name="T104" fmla="*/ 19 w 75"/>
                    <a:gd name="T105" fmla="*/ 48 h 199"/>
                    <a:gd name="T106" fmla="*/ 23 w 75"/>
                    <a:gd name="T107" fmla="*/ 40 h 199"/>
                    <a:gd name="T108" fmla="*/ 24 w 75"/>
                    <a:gd name="T109" fmla="*/ 34 h 199"/>
                    <a:gd name="T110" fmla="*/ 25 w 75"/>
                    <a:gd name="T111" fmla="*/ 29 h 199"/>
                    <a:gd name="T112" fmla="*/ 26 w 75"/>
                    <a:gd name="T113" fmla="*/ 23 h 199"/>
                    <a:gd name="T114" fmla="*/ 28 w 75"/>
                    <a:gd name="T115" fmla="*/ 19 h 199"/>
                    <a:gd name="T116" fmla="*/ 30 w 75"/>
                    <a:gd name="T117" fmla="*/ 14 h 199"/>
                    <a:gd name="T118" fmla="*/ 30 w 75"/>
                    <a:gd name="T119"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 h="199">
                      <a:moveTo>
                        <a:pt x="30" y="0"/>
                      </a:moveTo>
                      <a:lnTo>
                        <a:pt x="34" y="7"/>
                      </a:lnTo>
                      <a:lnTo>
                        <a:pt x="38" y="14"/>
                      </a:lnTo>
                      <a:lnTo>
                        <a:pt x="42" y="21"/>
                      </a:lnTo>
                      <a:lnTo>
                        <a:pt x="47" y="29"/>
                      </a:lnTo>
                      <a:lnTo>
                        <a:pt x="52" y="37"/>
                      </a:lnTo>
                      <a:lnTo>
                        <a:pt x="55" y="48"/>
                      </a:lnTo>
                      <a:lnTo>
                        <a:pt x="59" y="58"/>
                      </a:lnTo>
                      <a:lnTo>
                        <a:pt x="61" y="64"/>
                      </a:lnTo>
                      <a:lnTo>
                        <a:pt x="65" y="72"/>
                      </a:lnTo>
                      <a:lnTo>
                        <a:pt x="67" y="82"/>
                      </a:lnTo>
                      <a:lnTo>
                        <a:pt x="69" y="90"/>
                      </a:lnTo>
                      <a:lnTo>
                        <a:pt x="70" y="98"/>
                      </a:lnTo>
                      <a:lnTo>
                        <a:pt x="72" y="104"/>
                      </a:lnTo>
                      <a:lnTo>
                        <a:pt x="73" y="108"/>
                      </a:lnTo>
                      <a:lnTo>
                        <a:pt x="75" y="119"/>
                      </a:lnTo>
                      <a:lnTo>
                        <a:pt x="75" y="127"/>
                      </a:lnTo>
                      <a:lnTo>
                        <a:pt x="75" y="138"/>
                      </a:lnTo>
                      <a:lnTo>
                        <a:pt x="73" y="153"/>
                      </a:lnTo>
                      <a:lnTo>
                        <a:pt x="70" y="163"/>
                      </a:lnTo>
                      <a:lnTo>
                        <a:pt x="67" y="174"/>
                      </a:lnTo>
                      <a:lnTo>
                        <a:pt x="63" y="181"/>
                      </a:lnTo>
                      <a:lnTo>
                        <a:pt x="61" y="184"/>
                      </a:lnTo>
                      <a:lnTo>
                        <a:pt x="56" y="189"/>
                      </a:lnTo>
                      <a:lnTo>
                        <a:pt x="53" y="194"/>
                      </a:lnTo>
                      <a:lnTo>
                        <a:pt x="49" y="196"/>
                      </a:lnTo>
                      <a:lnTo>
                        <a:pt x="45" y="198"/>
                      </a:lnTo>
                      <a:lnTo>
                        <a:pt x="41" y="199"/>
                      </a:lnTo>
                      <a:lnTo>
                        <a:pt x="38" y="199"/>
                      </a:lnTo>
                      <a:lnTo>
                        <a:pt x="34" y="199"/>
                      </a:lnTo>
                      <a:lnTo>
                        <a:pt x="30" y="198"/>
                      </a:lnTo>
                      <a:lnTo>
                        <a:pt x="26" y="197"/>
                      </a:lnTo>
                      <a:lnTo>
                        <a:pt x="23" y="194"/>
                      </a:lnTo>
                      <a:lnTo>
                        <a:pt x="19" y="191"/>
                      </a:lnTo>
                      <a:lnTo>
                        <a:pt x="16" y="187"/>
                      </a:lnTo>
                      <a:lnTo>
                        <a:pt x="12" y="183"/>
                      </a:lnTo>
                      <a:lnTo>
                        <a:pt x="9" y="178"/>
                      </a:lnTo>
                      <a:lnTo>
                        <a:pt x="7" y="173"/>
                      </a:lnTo>
                      <a:lnTo>
                        <a:pt x="5" y="167"/>
                      </a:lnTo>
                      <a:lnTo>
                        <a:pt x="4" y="159"/>
                      </a:lnTo>
                      <a:lnTo>
                        <a:pt x="2" y="152"/>
                      </a:lnTo>
                      <a:lnTo>
                        <a:pt x="0" y="143"/>
                      </a:lnTo>
                      <a:lnTo>
                        <a:pt x="0" y="136"/>
                      </a:lnTo>
                      <a:lnTo>
                        <a:pt x="0" y="129"/>
                      </a:lnTo>
                      <a:lnTo>
                        <a:pt x="0" y="124"/>
                      </a:lnTo>
                      <a:lnTo>
                        <a:pt x="0" y="117"/>
                      </a:lnTo>
                      <a:lnTo>
                        <a:pt x="2" y="111"/>
                      </a:lnTo>
                      <a:lnTo>
                        <a:pt x="3" y="105"/>
                      </a:lnTo>
                      <a:lnTo>
                        <a:pt x="4" y="99"/>
                      </a:lnTo>
                      <a:lnTo>
                        <a:pt x="5" y="91"/>
                      </a:lnTo>
                      <a:lnTo>
                        <a:pt x="7" y="79"/>
                      </a:lnTo>
                      <a:lnTo>
                        <a:pt x="14" y="62"/>
                      </a:lnTo>
                      <a:lnTo>
                        <a:pt x="19" y="48"/>
                      </a:lnTo>
                      <a:lnTo>
                        <a:pt x="23" y="40"/>
                      </a:lnTo>
                      <a:lnTo>
                        <a:pt x="24" y="34"/>
                      </a:lnTo>
                      <a:lnTo>
                        <a:pt x="25" y="29"/>
                      </a:lnTo>
                      <a:lnTo>
                        <a:pt x="26" y="23"/>
                      </a:lnTo>
                      <a:lnTo>
                        <a:pt x="28" y="19"/>
                      </a:lnTo>
                      <a:lnTo>
                        <a:pt x="30" y="14"/>
                      </a:lnTo>
                      <a:lnTo>
                        <a:pt x="30" y="0"/>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79" name="Freeform 82"/>
                <p:cNvSpPr>
                  <a:spLocks/>
                </p:cNvSpPr>
                <p:nvPr/>
              </p:nvSpPr>
              <p:spPr bwMode="auto">
                <a:xfrm>
                  <a:off x="1856" y="2134"/>
                  <a:ext cx="32" cy="68"/>
                </a:xfrm>
                <a:custGeom>
                  <a:avLst/>
                  <a:gdLst>
                    <a:gd name="T0" fmla="*/ 37 w 97"/>
                    <a:gd name="T1" fmla="*/ 0 h 205"/>
                    <a:gd name="T2" fmla="*/ 43 w 97"/>
                    <a:gd name="T3" fmla="*/ 7 h 205"/>
                    <a:gd name="T4" fmla="*/ 48 w 97"/>
                    <a:gd name="T5" fmla="*/ 14 h 205"/>
                    <a:gd name="T6" fmla="*/ 54 w 97"/>
                    <a:gd name="T7" fmla="*/ 21 h 205"/>
                    <a:gd name="T8" fmla="*/ 60 w 97"/>
                    <a:gd name="T9" fmla="*/ 30 h 205"/>
                    <a:gd name="T10" fmla="*/ 66 w 97"/>
                    <a:gd name="T11" fmla="*/ 39 h 205"/>
                    <a:gd name="T12" fmla="*/ 72 w 97"/>
                    <a:gd name="T13" fmla="*/ 49 h 205"/>
                    <a:gd name="T14" fmla="*/ 76 w 97"/>
                    <a:gd name="T15" fmla="*/ 60 h 205"/>
                    <a:gd name="T16" fmla="*/ 79 w 97"/>
                    <a:gd name="T17" fmla="*/ 67 h 205"/>
                    <a:gd name="T18" fmla="*/ 82 w 97"/>
                    <a:gd name="T19" fmla="*/ 74 h 205"/>
                    <a:gd name="T20" fmla="*/ 87 w 97"/>
                    <a:gd name="T21" fmla="*/ 84 h 205"/>
                    <a:gd name="T22" fmla="*/ 90 w 97"/>
                    <a:gd name="T23" fmla="*/ 92 h 205"/>
                    <a:gd name="T24" fmla="*/ 92 w 97"/>
                    <a:gd name="T25" fmla="*/ 100 h 205"/>
                    <a:gd name="T26" fmla="*/ 93 w 97"/>
                    <a:gd name="T27" fmla="*/ 107 h 205"/>
                    <a:gd name="T28" fmla="*/ 95 w 97"/>
                    <a:gd name="T29" fmla="*/ 112 h 205"/>
                    <a:gd name="T30" fmla="*/ 96 w 97"/>
                    <a:gd name="T31" fmla="*/ 122 h 205"/>
                    <a:gd name="T32" fmla="*/ 97 w 97"/>
                    <a:gd name="T33" fmla="*/ 131 h 205"/>
                    <a:gd name="T34" fmla="*/ 97 w 97"/>
                    <a:gd name="T35" fmla="*/ 142 h 205"/>
                    <a:gd name="T36" fmla="*/ 95 w 97"/>
                    <a:gd name="T37" fmla="*/ 156 h 205"/>
                    <a:gd name="T38" fmla="*/ 90 w 97"/>
                    <a:gd name="T39" fmla="*/ 169 h 205"/>
                    <a:gd name="T40" fmla="*/ 87 w 97"/>
                    <a:gd name="T41" fmla="*/ 178 h 205"/>
                    <a:gd name="T42" fmla="*/ 82 w 97"/>
                    <a:gd name="T43" fmla="*/ 185 h 205"/>
                    <a:gd name="T44" fmla="*/ 79 w 97"/>
                    <a:gd name="T45" fmla="*/ 190 h 205"/>
                    <a:gd name="T46" fmla="*/ 74 w 97"/>
                    <a:gd name="T47" fmla="*/ 195 h 205"/>
                    <a:gd name="T48" fmla="*/ 68 w 97"/>
                    <a:gd name="T49" fmla="*/ 199 h 205"/>
                    <a:gd name="T50" fmla="*/ 62 w 97"/>
                    <a:gd name="T51" fmla="*/ 202 h 205"/>
                    <a:gd name="T52" fmla="*/ 58 w 97"/>
                    <a:gd name="T53" fmla="*/ 204 h 205"/>
                    <a:gd name="T54" fmla="*/ 53 w 97"/>
                    <a:gd name="T55" fmla="*/ 205 h 205"/>
                    <a:gd name="T56" fmla="*/ 48 w 97"/>
                    <a:gd name="T57" fmla="*/ 205 h 205"/>
                    <a:gd name="T58" fmla="*/ 43 w 97"/>
                    <a:gd name="T59" fmla="*/ 205 h 205"/>
                    <a:gd name="T60" fmla="*/ 37 w 97"/>
                    <a:gd name="T61" fmla="*/ 204 h 205"/>
                    <a:gd name="T62" fmla="*/ 32 w 97"/>
                    <a:gd name="T63" fmla="*/ 203 h 205"/>
                    <a:gd name="T64" fmla="*/ 27 w 97"/>
                    <a:gd name="T65" fmla="*/ 199 h 205"/>
                    <a:gd name="T66" fmla="*/ 23 w 97"/>
                    <a:gd name="T67" fmla="*/ 196 h 205"/>
                    <a:gd name="T68" fmla="*/ 19 w 97"/>
                    <a:gd name="T69" fmla="*/ 192 h 205"/>
                    <a:gd name="T70" fmla="*/ 16 w 97"/>
                    <a:gd name="T71" fmla="*/ 189 h 205"/>
                    <a:gd name="T72" fmla="*/ 11 w 97"/>
                    <a:gd name="T73" fmla="*/ 183 h 205"/>
                    <a:gd name="T74" fmla="*/ 8 w 97"/>
                    <a:gd name="T75" fmla="*/ 177 h 205"/>
                    <a:gd name="T76" fmla="*/ 7 w 97"/>
                    <a:gd name="T77" fmla="*/ 171 h 205"/>
                    <a:gd name="T78" fmla="*/ 4 w 97"/>
                    <a:gd name="T79" fmla="*/ 164 h 205"/>
                    <a:gd name="T80" fmla="*/ 2 w 97"/>
                    <a:gd name="T81" fmla="*/ 156 h 205"/>
                    <a:gd name="T82" fmla="*/ 0 w 97"/>
                    <a:gd name="T83" fmla="*/ 147 h 205"/>
                    <a:gd name="T84" fmla="*/ 0 w 97"/>
                    <a:gd name="T85" fmla="*/ 141 h 205"/>
                    <a:gd name="T86" fmla="*/ 0 w 97"/>
                    <a:gd name="T87" fmla="*/ 134 h 205"/>
                    <a:gd name="T88" fmla="*/ 0 w 97"/>
                    <a:gd name="T89" fmla="*/ 127 h 205"/>
                    <a:gd name="T90" fmla="*/ 0 w 97"/>
                    <a:gd name="T91" fmla="*/ 120 h 205"/>
                    <a:gd name="T92" fmla="*/ 1 w 97"/>
                    <a:gd name="T93" fmla="*/ 113 h 205"/>
                    <a:gd name="T94" fmla="*/ 3 w 97"/>
                    <a:gd name="T95" fmla="*/ 108 h 205"/>
                    <a:gd name="T96" fmla="*/ 4 w 97"/>
                    <a:gd name="T97" fmla="*/ 101 h 205"/>
                    <a:gd name="T98" fmla="*/ 7 w 97"/>
                    <a:gd name="T99" fmla="*/ 93 h 205"/>
                    <a:gd name="T100" fmla="*/ 10 w 97"/>
                    <a:gd name="T101" fmla="*/ 82 h 205"/>
                    <a:gd name="T102" fmla="*/ 18 w 97"/>
                    <a:gd name="T103" fmla="*/ 63 h 205"/>
                    <a:gd name="T104" fmla="*/ 23 w 97"/>
                    <a:gd name="T105" fmla="*/ 49 h 205"/>
                    <a:gd name="T106" fmla="*/ 27 w 97"/>
                    <a:gd name="T107" fmla="*/ 41 h 205"/>
                    <a:gd name="T108" fmla="*/ 30 w 97"/>
                    <a:gd name="T109" fmla="*/ 35 h 205"/>
                    <a:gd name="T110" fmla="*/ 32 w 97"/>
                    <a:gd name="T111" fmla="*/ 30 h 205"/>
                    <a:gd name="T112" fmla="*/ 34 w 97"/>
                    <a:gd name="T113" fmla="*/ 25 h 205"/>
                    <a:gd name="T114" fmla="*/ 34 w 97"/>
                    <a:gd name="T115" fmla="*/ 19 h 205"/>
                    <a:gd name="T116" fmla="*/ 37 w 97"/>
                    <a:gd name="T117" fmla="*/ 14 h 205"/>
                    <a:gd name="T118" fmla="*/ 37 w 97"/>
                    <a:gd name="T1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205">
                      <a:moveTo>
                        <a:pt x="37" y="0"/>
                      </a:moveTo>
                      <a:lnTo>
                        <a:pt x="43" y="7"/>
                      </a:lnTo>
                      <a:lnTo>
                        <a:pt x="48" y="14"/>
                      </a:lnTo>
                      <a:lnTo>
                        <a:pt x="54" y="21"/>
                      </a:lnTo>
                      <a:lnTo>
                        <a:pt x="60" y="30"/>
                      </a:lnTo>
                      <a:lnTo>
                        <a:pt x="66" y="39"/>
                      </a:lnTo>
                      <a:lnTo>
                        <a:pt x="72" y="49"/>
                      </a:lnTo>
                      <a:lnTo>
                        <a:pt x="76" y="60"/>
                      </a:lnTo>
                      <a:lnTo>
                        <a:pt x="79" y="67"/>
                      </a:lnTo>
                      <a:lnTo>
                        <a:pt x="82" y="74"/>
                      </a:lnTo>
                      <a:lnTo>
                        <a:pt x="87" y="84"/>
                      </a:lnTo>
                      <a:lnTo>
                        <a:pt x="90" y="92"/>
                      </a:lnTo>
                      <a:lnTo>
                        <a:pt x="92" y="100"/>
                      </a:lnTo>
                      <a:lnTo>
                        <a:pt x="93" y="107"/>
                      </a:lnTo>
                      <a:lnTo>
                        <a:pt x="95" y="112"/>
                      </a:lnTo>
                      <a:lnTo>
                        <a:pt x="96" y="122"/>
                      </a:lnTo>
                      <a:lnTo>
                        <a:pt x="97" y="131"/>
                      </a:lnTo>
                      <a:lnTo>
                        <a:pt x="97" y="142"/>
                      </a:lnTo>
                      <a:lnTo>
                        <a:pt x="95" y="156"/>
                      </a:lnTo>
                      <a:lnTo>
                        <a:pt x="90" y="169"/>
                      </a:lnTo>
                      <a:lnTo>
                        <a:pt x="87" y="178"/>
                      </a:lnTo>
                      <a:lnTo>
                        <a:pt x="82" y="185"/>
                      </a:lnTo>
                      <a:lnTo>
                        <a:pt x="79" y="190"/>
                      </a:lnTo>
                      <a:lnTo>
                        <a:pt x="74" y="195"/>
                      </a:lnTo>
                      <a:lnTo>
                        <a:pt x="68" y="199"/>
                      </a:lnTo>
                      <a:lnTo>
                        <a:pt x="62" y="202"/>
                      </a:lnTo>
                      <a:lnTo>
                        <a:pt x="58" y="204"/>
                      </a:lnTo>
                      <a:lnTo>
                        <a:pt x="53" y="205"/>
                      </a:lnTo>
                      <a:lnTo>
                        <a:pt x="48" y="205"/>
                      </a:lnTo>
                      <a:lnTo>
                        <a:pt x="43" y="205"/>
                      </a:lnTo>
                      <a:lnTo>
                        <a:pt x="37" y="204"/>
                      </a:lnTo>
                      <a:lnTo>
                        <a:pt x="32" y="203"/>
                      </a:lnTo>
                      <a:lnTo>
                        <a:pt x="27" y="199"/>
                      </a:lnTo>
                      <a:lnTo>
                        <a:pt x="23" y="196"/>
                      </a:lnTo>
                      <a:lnTo>
                        <a:pt x="19" y="192"/>
                      </a:lnTo>
                      <a:lnTo>
                        <a:pt x="16" y="189"/>
                      </a:lnTo>
                      <a:lnTo>
                        <a:pt x="11" y="183"/>
                      </a:lnTo>
                      <a:lnTo>
                        <a:pt x="8" y="177"/>
                      </a:lnTo>
                      <a:lnTo>
                        <a:pt x="7" y="171"/>
                      </a:lnTo>
                      <a:lnTo>
                        <a:pt x="4" y="164"/>
                      </a:lnTo>
                      <a:lnTo>
                        <a:pt x="2" y="156"/>
                      </a:lnTo>
                      <a:lnTo>
                        <a:pt x="0" y="147"/>
                      </a:lnTo>
                      <a:lnTo>
                        <a:pt x="0" y="141"/>
                      </a:lnTo>
                      <a:lnTo>
                        <a:pt x="0" y="134"/>
                      </a:lnTo>
                      <a:lnTo>
                        <a:pt x="0" y="127"/>
                      </a:lnTo>
                      <a:lnTo>
                        <a:pt x="0" y="120"/>
                      </a:lnTo>
                      <a:lnTo>
                        <a:pt x="1" y="113"/>
                      </a:lnTo>
                      <a:lnTo>
                        <a:pt x="3" y="108"/>
                      </a:lnTo>
                      <a:lnTo>
                        <a:pt x="4" y="101"/>
                      </a:lnTo>
                      <a:lnTo>
                        <a:pt x="7" y="93"/>
                      </a:lnTo>
                      <a:lnTo>
                        <a:pt x="10" y="82"/>
                      </a:lnTo>
                      <a:lnTo>
                        <a:pt x="18" y="63"/>
                      </a:lnTo>
                      <a:lnTo>
                        <a:pt x="23" y="49"/>
                      </a:lnTo>
                      <a:lnTo>
                        <a:pt x="27" y="41"/>
                      </a:lnTo>
                      <a:lnTo>
                        <a:pt x="30" y="35"/>
                      </a:lnTo>
                      <a:lnTo>
                        <a:pt x="32" y="30"/>
                      </a:lnTo>
                      <a:lnTo>
                        <a:pt x="34" y="25"/>
                      </a:lnTo>
                      <a:lnTo>
                        <a:pt x="34" y="19"/>
                      </a:lnTo>
                      <a:lnTo>
                        <a:pt x="37" y="14"/>
                      </a:lnTo>
                      <a:lnTo>
                        <a:pt x="37" y="0"/>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80" name="Freeform 83"/>
                <p:cNvSpPr>
                  <a:spLocks/>
                </p:cNvSpPr>
                <p:nvPr/>
              </p:nvSpPr>
              <p:spPr bwMode="auto">
                <a:xfrm>
                  <a:off x="1593" y="2125"/>
                  <a:ext cx="33" cy="68"/>
                </a:xfrm>
                <a:custGeom>
                  <a:avLst/>
                  <a:gdLst>
                    <a:gd name="T0" fmla="*/ 59 w 98"/>
                    <a:gd name="T1" fmla="*/ 0 h 206"/>
                    <a:gd name="T2" fmla="*/ 54 w 98"/>
                    <a:gd name="T3" fmla="*/ 7 h 206"/>
                    <a:gd name="T4" fmla="*/ 49 w 98"/>
                    <a:gd name="T5" fmla="*/ 15 h 206"/>
                    <a:gd name="T6" fmla="*/ 43 w 98"/>
                    <a:gd name="T7" fmla="*/ 22 h 206"/>
                    <a:gd name="T8" fmla="*/ 37 w 98"/>
                    <a:gd name="T9" fmla="*/ 30 h 206"/>
                    <a:gd name="T10" fmla="*/ 30 w 98"/>
                    <a:gd name="T11" fmla="*/ 40 h 206"/>
                    <a:gd name="T12" fmla="*/ 25 w 98"/>
                    <a:gd name="T13" fmla="*/ 50 h 206"/>
                    <a:gd name="T14" fmla="*/ 20 w 98"/>
                    <a:gd name="T15" fmla="*/ 61 h 206"/>
                    <a:gd name="T16" fmla="*/ 18 w 98"/>
                    <a:gd name="T17" fmla="*/ 68 h 206"/>
                    <a:gd name="T18" fmla="*/ 15 w 98"/>
                    <a:gd name="T19" fmla="*/ 75 h 206"/>
                    <a:gd name="T20" fmla="*/ 10 w 98"/>
                    <a:gd name="T21" fmla="*/ 85 h 206"/>
                    <a:gd name="T22" fmla="*/ 7 w 98"/>
                    <a:gd name="T23" fmla="*/ 93 h 206"/>
                    <a:gd name="T24" fmla="*/ 6 w 98"/>
                    <a:gd name="T25" fmla="*/ 102 h 206"/>
                    <a:gd name="T26" fmla="*/ 4 w 98"/>
                    <a:gd name="T27" fmla="*/ 109 h 206"/>
                    <a:gd name="T28" fmla="*/ 2 w 98"/>
                    <a:gd name="T29" fmla="*/ 113 h 206"/>
                    <a:gd name="T30" fmla="*/ 1 w 98"/>
                    <a:gd name="T31" fmla="*/ 124 h 206"/>
                    <a:gd name="T32" fmla="*/ 0 w 98"/>
                    <a:gd name="T33" fmla="*/ 132 h 206"/>
                    <a:gd name="T34" fmla="*/ 0 w 98"/>
                    <a:gd name="T35" fmla="*/ 142 h 206"/>
                    <a:gd name="T36" fmla="*/ 2 w 98"/>
                    <a:gd name="T37" fmla="*/ 159 h 206"/>
                    <a:gd name="T38" fmla="*/ 6 w 98"/>
                    <a:gd name="T39" fmla="*/ 170 h 206"/>
                    <a:gd name="T40" fmla="*/ 10 w 98"/>
                    <a:gd name="T41" fmla="*/ 180 h 206"/>
                    <a:gd name="T42" fmla="*/ 15 w 98"/>
                    <a:gd name="T43" fmla="*/ 187 h 206"/>
                    <a:gd name="T44" fmla="*/ 18 w 98"/>
                    <a:gd name="T45" fmla="*/ 191 h 206"/>
                    <a:gd name="T46" fmla="*/ 23 w 98"/>
                    <a:gd name="T47" fmla="*/ 196 h 206"/>
                    <a:gd name="T48" fmla="*/ 29 w 98"/>
                    <a:gd name="T49" fmla="*/ 201 h 206"/>
                    <a:gd name="T50" fmla="*/ 33 w 98"/>
                    <a:gd name="T51" fmla="*/ 203 h 206"/>
                    <a:gd name="T52" fmla="*/ 39 w 98"/>
                    <a:gd name="T53" fmla="*/ 205 h 206"/>
                    <a:gd name="T54" fmla="*/ 43 w 98"/>
                    <a:gd name="T55" fmla="*/ 206 h 206"/>
                    <a:gd name="T56" fmla="*/ 47 w 98"/>
                    <a:gd name="T57" fmla="*/ 206 h 206"/>
                    <a:gd name="T58" fmla="*/ 54 w 98"/>
                    <a:gd name="T59" fmla="*/ 206 h 206"/>
                    <a:gd name="T60" fmla="*/ 59 w 98"/>
                    <a:gd name="T61" fmla="*/ 205 h 206"/>
                    <a:gd name="T62" fmla="*/ 65 w 98"/>
                    <a:gd name="T63" fmla="*/ 204 h 206"/>
                    <a:gd name="T64" fmla="*/ 68 w 98"/>
                    <a:gd name="T65" fmla="*/ 201 h 206"/>
                    <a:gd name="T66" fmla="*/ 73 w 98"/>
                    <a:gd name="T67" fmla="*/ 198 h 206"/>
                    <a:gd name="T68" fmla="*/ 79 w 98"/>
                    <a:gd name="T69" fmla="*/ 194 h 206"/>
                    <a:gd name="T70" fmla="*/ 81 w 98"/>
                    <a:gd name="T71" fmla="*/ 190 h 206"/>
                    <a:gd name="T72" fmla="*/ 86 w 98"/>
                    <a:gd name="T73" fmla="*/ 184 h 206"/>
                    <a:gd name="T74" fmla="*/ 89 w 98"/>
                    <a:gd name="T75" fmla="*/ 180 h 206"/>
                    <a:gd name="T76" fmla="*/ 92 w 98"/>
                    <a:gd name="T77" fmla="*/ 173 h 206"/>
                    <a:gd name="T78" fmla="*/ 93 w 98"/>
                    <a:gd name="T79" fmla="*/ 164 h 206"/>
                    <a:gd name="T80" fmla="*/ 95 w 98"/>
                    <a:gd name="T81" fmla="*/ 157 h 206"/>
                    <a:gd name="T82" fmla="*/ 98 w 98"/>
                    <a:gd name="T83" fmla="*/ 148 h 206"/>
                    <a:gd name="T84" fmla="*/ 98 w 98"/>
                    <a:gd name="T85" fmla="*/ 141 h 206"/>
                    <a:gd name="T86" fmla="*/ 98 w 98"/>
                    <a:gd name="T87" fmla="*/ 135 h 206"/>
                    <a:gd name="T88" fmla="*/ 98 w 98"/>
                    <a:gd name="T89" fmla="*/ 128 h 206"/>
                    <a:gd name="T90" fmla="*/ 98 w 98"/>
                    <a:gd name="T91" fmla="*/ 121 h 206"/>
                    <a:gd name="T92" fmla="*/ 96 w 98"/>
                    <a:gd name="T93" fmla="*/ 114 h 206"/>
                    <a:gd name="T94" fmla="*/ 94 w 98"/>
                    <a:gd name="T95" fmla="*/ 110 h 206"/>
                    <a:gd name="T96" fmla="*/ 93 w 98"/>
                    <a:gd name="T97" fmla="*/ 103 h 206"/>
                    <a:gd name="T98" fmla="*/ 92 w 98"/>
                    <a:gd name="T99" fmla="*/ 95 h 206"/>
                    <a:gd name="T100" fmla="*/ 87 w 98"/>
                    <a:gd name="T101" fmla="*/ 83 h 206"/>
                    <a:gd name="T102" fmla="*/ 79 w 98"/>
                    <a:gd name="T103" fmla="*/ 64 h 206"/>
                    <a:gd name="T104" fmla="*/ 73 w 98"/>
                    <a:gd name="T105" fmla="*/ 49 h 206"/>
                    <a:gd name="T106" fmla="*/ 68 w 98"/>
                    <a:gd name="T107" fmla="*/ 42 h 206"/>
                    <a:gd name="T108" fmla="*/ 67 w 98"/>
                    <a:gd name="T109" fmla="*/ 36 h 206"/>
                    <a:gd name="T110" fmla="*/ 65 w 98"/>
                    <a:gd name="T111" fmla="*/ 30 h 206"/>
                    <a:gd name="T112" fmla="*/ 63 w 98"/>
                    <a:gd name="T113" fmla="*/ 25 h 206"/>
                    <a:gd name="T114" fmla="*/ 61 w 98"/>
                    <a:gd name="T115" fmla="*/ 20 h 206"/>
                    <a:gd name="T116" fmla="*/ 59 w 98"/>
                    <a:gd name="T117" fmla="*/ 15 h 206"/>
                    <a:gd name="T118" fmla="*/ 59 w 98"/>
                    <a:gd name="T119"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206">
                      <a:moveTo>
                        <a:pt x="59" y="0"/>
                      </a:moveTo>
                      <a:lnTo>
                        <a:pt x="54" y="7"/>
                      </a:lnTo>
                      <a:lnTo>
                        <a:pt x="49" y="15"/>
                      </a:lnTo>
                      <a:lnTo>
                        <a:pt x="43" y="22"/>
                      </a:lnTo>
                      <a:lnTo>
                        <a:pt x="37" y="30"/>
                      </a:lnTo>
                      <a:lnTo>
                        <a:pt x="30" y="40"/>
                      </a:lnTo>
                      <a:lnTo>
                        <a:pt x="25" y="50"/>
                      </a:lnTo>
                      <a:lnTo>
                        <a:pt x="20" y="61"/>
                      </a:lnTo>
                      <a:lnTo>
                        <a:pt x="18" y="68"/>
                      </a:lnTo>
                      <a:lnTo>
                        <a:pt x="15" y="75"/>
                      </a:lnTo>
                      <a:lnTo>
                        <a:pt x="10" y="85"/>
                      </a:lnTo>
                      <a:lnTo>
                        <a:pt x="7" y="93"/>
                      </a:lnTo>
                      <a:lnTo>
                        <a:pt x="6" y="102"/>
                      </a:lnTo>
                      <a:lnTo>
                        <a:pt x="4" y="109"/>
                      </a:lnTo>
                      <a:lnTo>
                        <a:pt x="2" y="113"/>
                      </a:lnTo>
                      <a:lnTo>
                        <a:pt x="1" y="124"/>
                      </a:lnTo>
                      <a:lnTo>
                        <a:pt x="0" y="132"/>
                      </a:lnTo>
                      <a:lnTo>
                        <a:pt x="0" y="142"/>
                      </a:lnTo>
                      <a:lnTo>
                        <a:pt x="2" y="159"/>
                      </a:lnTo>
                      <a:lnTo>
                        <a:pt x="6" y="170"/>
                      </a:lnTo>
                      <a:lnTo>
                        <a:pt x="10" y="180"/>
                      </a:lnTo>
                      <a:lnTo>
                        <a:pt x="15" y="187"/>
                      </a:lnTo>
                      <a:lnTo>
                        <a:pt x="18" y="191"/>
                      </a:lnTo>
                      <a:lnTo>
                        <a:pt x="23" y="196"/>
                      </a:lnTo>
                      <a:lnTo>
                        <a:pt x="29" y="201"/>
                      </a:lnTo>
                      <a:lnTo>
                        <a:pt x="33" y="203"/>
                      </a:lnTo>
                      <a:lnTo>
                        <a:pt x="39" y="205"/>
                      </a:lnTo>
                      <a:lnTo>
                        <a:pt x="43" y="206"/>
                      </a:lnTo>
                      <a:lnTo>
                        <a:pt x="47" y="206"/>
                      </a:lnTo>
                      <a:lnTo>
                        <a:pt x="54" y="206"/>
                      </a:lnTo>
                      <a:lnTo>
                        <a:pt x="59" y="205"/>
                      </a:lnTo>
                      <a:lnTo>
                        <a:pt x="65" y="204"/>
                      </a:lnTo>
                      <a:lnTo>
                        <a:pt x="68" y="201"/>
                      </a:lnTo>
                      <a:lnTo>
                        <a:pt x="73" y="198"/>
                      </a:lnTo>
                      <a:lnTo>
                        <a:pt x="79" y="194"/>
                      </a:lnTo>
                      <a:lnTo>
                        <a:pt x="81" y="190"/>
                      </a:lnTo>
                      <a:lnTo>
                        <a:pt x="86" y="184"/>
                      </a:lnTo>
                      <a:lnTo>
                        <a:pt x="89" y="180"/>
                      </a:lnTo>
                      <a:lnTo>
                        <a:pt x="92" y="173"/>
                      </a:lnTo>
                      <a:lnTo>
                        <a:pt x="93" y="164"/>
                      </a:lnTo>
                      <a:lnTo>
                        <a:pt x="95" y="157"/>
                      </a:lnTo>
                      <a:lnTo>
                        <a:pt x="98" y="148"/>
                      </a:lnTo>
                      <a:lnTo>
                        <a:pt x="98" y="141"/>
                      </a:lnTo>
                      <a:lnTo>
                        <a:pt x="98" y="135"/>
                      </a:lnTo>
                      <a:lnTo>
                        <a:pt x="98" y="128"/>
                      </a:lnTo>
                      <a:lnTo>
                        <a:pt x="98" y="121"/>
                      </a:lnTo>
                      <a:lnTo>
                        <a:pt x="96" y="114"/>
                      </a:lnTo>
                      <a:lnTo>
                        <a:pt x="94" y="110"/>
                      </a:lnTo>
                      <a:lnTo>
                        <a:pt x="93" y="103"/>
                      </a:lnTo>
                      <a:lnTo>
                        <a:pt x="92" y="95"/>
                      </a:lnTo>
                      <a:lnTo>
                        <a:pt x="87" y="83"/>
                      </a:lnTo>
                      <a:lnTo>
                        <a:pt x="79" y="64"/>
                      </a:lnTo>
                      <a:lnTo>
                        <a:pt x="73" y="49"/>
                      </a:lnTo>
                      <a:lnTo>
                        <a:pt x="68" y="42"/>
                      </a:lnTo>
                      <a:lnTo>
                        <a:pt x="67" y="36"/>
                      </a:lnTo>
                      <a:lnTo>
                        <a:pt x="65" y="30"/>
                      </a:lnTo>
                      <a:lnTo>
                        <a:pt x="63" y="25"/>
                      </a:lnTo>
                      <a:lnTo>
                        <a:pt x="61" y="20"/>
                      </a:lnTo>
                      <a:lnTo>
                        <a:pt x="59" y="15"/>
                      </a:lnTo>
                      <a:lnTo>
                        <a:pt x="59" y="0"/>
                      </a:lnTo>
                      <a:close/>
                    </a:path>
                  </a:pathLst>
                </a:custGeom>
                <a:solidFill>
                  <a:srgbClr val="2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81" name="Freeform 84"/>
                <p:cNvSpPr>
                  <a:spLocks/>
                </p:cNvSpPr>
                <p:nvPr/>
              </p:nvSpPr>
              <p:spPr bwMode="auto">
                <a:xfrm>
                  <a:off x="1602" y="1815"/>
                  <a:ext cx="61" cy="71"/>
                </a:xfrm>
                <a:custGeom>
                  <a:avLst/>
                  <a:gdLst>
                    <a:gd name="T0" fmla="*/ 183 w 183"/>
                    <a:gd name="T1" fmla="*/ 0 h 211"/>
                    <a:gd name="T2" fmla="*/ 152 w 183"/>
                    <a:gd name="T3" fmla="*/ 1 h 211"/>
                    <a:gd name="T4" fmla="*/ 137 w 183"/>
                    <a:gd name="T5" fmla="*/ 5 h 211"/>
                    <a:gd name="T6" fmla="*/ 118 w 183"/>
                    <a:gd name="T7" fmla="*/ 10 h 211"/>
                    <a:gd name="T8" fmla="*/ 102 w 183"/>
                    <a:gd name="T9" fmla="*/ 14 h 211"/>
                    <a:gd name="T10" fmla="*/ 88 w 183"/>
                    <a:gd name="T11" fmla="*/ 21 h 211"/>
                    <a:gd name="T12" fmla="*/ 74 w 183"/>
                    <a:gd name="T13" fmla="*/ 29 h 211"/>
                    <a:gd name="T14" fmla="*/ 60 w 183"/>
                    <a:gd name="T15" fmla="*/ 40 h 211"/>
                    <a:gd name="T16" fmla="*/ 54 w 183"/>
                    <a:gd name="T17" fmla="*/ 46 h 211"/>
                    <a:gd name="T18" fmla="*/ 47 w 183"/>
                    <a:gd name="T19" fmla="*/ 54 h 211"/>
                    <a:gd name="T20" fmla="*/ 37 w 183"/>
                    <a:gd name="T21" fmla="*/ 63 h 211"/>
                    <a:gd name="T22" fmla="*/ 28 w 183"/>
                    <a:gd name="T23" fmla="*/ 74 h 211"/>
                    <a:gd name="T24" fmla="*/ 24 w 183"/>
                    <a:gd name="T25" fmla="*/ 82 h 211"/>
                    <a:gd name="T26" fmla="*/ 16 w 183"/>
                    <a:gd name="T27" fmla="*/ 95 h 211"/>
                    <a:gd name="T28" fmla="*/ 12 w 183"/>
                    <a:gd name="T29" fmla="*/ 103 h 211"/>
                    <a:gd name="T30" fmla="*/ 7 w 183"/>
                    <a:gd name="T31" fmla="*/ 116 h 211"/>
                    <a:gd name="T32" fmla="*/ 4 w 183"/>
                    <a:gd name="T33" fmla="*/ 130 h 211"/>
                    <a:gd name="T34" fmla="*/ 0 w 183"/>
                    <a:gd name="T35" fmla="*/ 141 h 211"/>
                    <a:gd name="T36" fmla="*/ 0 w 183"/>
                    <a:gd name="T37" fmla="*/ 149 h 211"/>
                    <a:gd name="T38" fmla="*/ 0 w 183"/>
                    <a:gd name="T39" fmla="*/ 161 h 211"/>
                    <a:gd name="T40" fmla="*/ 4 w 183"/>
                    <a:gd name="T41" fmla="*/ 173 h 211"/>
                    <a:gd name="T42" fmla="*/ 7 w 183"/>
                    <a:gd name="T43" fmla="*/ 181 h 211"/>
                    <a:gd name="T44" fmla="*/ 12 w 183"/>
                    <a:gd name="T45" fmla="*/ 188 h 211"/>
                    <a:gd name="T46" fmla="*/ 18 w 183"/>
                    <a:gd name="T47" fmla="*/ 194 h 211"/>
                    <a:gd name="T48" fmla="*/ 25 w 183"/>
                    <a:gd name="T49" fmla="*/ 200 h 211"/>
                    <a:gd name="T50" fmla="*/ 34 w 183"/>
                    <a:gd name="T51" fmla="*/ 204 h 211"/>
                    <a:gd name="T52" fmla="*/ 44 w 183"/>
                    <a:gd name="T53" fmla="*/ 208 h 211"/>
                    <a:gd name="T54" fmla="*/ 56 w 183"/>
                    <a:gd name="T55" fmla="*/ 210 h 211"/>
                    <a:gd name="T56" fmla="*/ 66 w 183"/>
                    <a:gd name="T57" fmla="*/ 211 h 211"/>
                    <a:gd name="T58" fmla="*/ 74 w 183"/>
                    <a:gd name="T59" fmla="*/ 211 h 211"/>
                    <a:gd name="T60" fmla="*/ 84 w 183"/>
                    <a:gd name="T61" fmla="*/ 208 h 211"/>
                    <a:gd name="T62" fmla="*/ 94 w 183"/>
                    <a:gd name="T63" fmla="*/ 204 h 211"/>
                    <a:gd name="T64" fmla="*/ 98 w 183"/>
                    <a:gd name="T65" fmla="*/ 201 h 211"/>
                    <a:gd name="T66" fmla="*/ 107 w 183"/>
                    <a:gd name="T67" fmla="*/ 196 h 211"/>
                    <a:gd name="T68" fmla="*/ 114 w 183"/>
                    <a:gd name="T69" fmla="*/ 189 h 211"/>
                    <a:gd name="T70" fmla="*/ 124 w 183"/>
                    <a:gd name="T71" fmla="*/ 176 h 211"/>
                    <a:gd name="T72" fmla="*/ 126 w 183"/>
                    <a:gd name="T73" fmla="*/ 163 h 211"/>
                    <a:gd name="T74" fmla="*/ 129 w 183"/>
                    <a:gd name="T75" fmla="*/ 152 h 211"/>
                    <a:gd name="T76" fmla="*/ 129 w 183"/>
                    <a:gd name="T77" fmla="*/ 142 h 211"/>
                    <a:gd name="T78" fmla="*/ 126 w 183"/>
                    <a:gd name="T79" fmla="*/ 128 h 211"/>
                    <a:gd name="T80" fmla="*/ 124 w 183"/>
                    <a:gd name="T81" fmla="*/ 113 h 211"/>
                    <a:gd name="T82" fmla="*/ 124 w 183"/>
                    <a:gd name="T83" fmla="*/ 95 h 211"/>
                    <a:gd name="T84" fmla="*/ 124 w 183"/>
                    <a:gd name="T85" fmla="*/ 81 h 211"/>
                    <a:gd name="T86" fmla="*/ 124 w 183"/>
                    <a:gd name="T87" fmla="*/ 64 h 211"/>
                    <a:gd name="T88" fmla="*/ 124 w 183"/>
                    <a:gd name="T89" fmla="*/ 56 h 211"/>
                    <a:gd name="T90" fmla="*/ 129 w 183"/>
                    <a:gd name="T91" fmla="*/ 46 h 211"/>
                    <a:gd name="T92" fmla="*/ 133 w 183"/>
                    <a:gd name="T93" fmla="*/ 38 h 211"/>
                    <a:gd name="T94" fmla="*/ 139 w 183"/>
                    <a:gd name="T95" fmla="*/ 29 h 211"/>
                    <a:gd name="T96" fmla="*/ 150 w 183"/>
                    <a:gd name="T97" fmla="*/ 21 h 211"/>
                    <a:gd name="T98" fmla="*/ 157 w 183"/>
                    <a:gd name="T99" fmla="*/ 17 h 211"/>
                    <a:gd name="T100" fmla="*/ 162 w 183"/>
                    <a:gd name="T101" fmla="*/ 11 h 211"/>
                    <a:gd name="T102" fmla="*/ 168 w 183"/>
                    <a:gd name="T103" fmla="*/ 7 h 211"/>
                    <a:gd name="T104" fmla="*/ 183 w 183"/>
                    <a:gd name="T10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3" h="211">
                      <a:moveTo>
                        <a:pt x="183" y="0"/>
                      </a:moveTo>
                      <a:lnTo>
                        <a:pt x="152" y="1"/>
                      </a:lnTo>
                      <a:lnTo>
                        <a:pt x="137" y="5"/>
                      </a:lnTo>
                      <a:lnTo>
                        <a:pt x="118" y="10"/>
                      </a:lnTo>
                      <a:lnTo>
                        <a:pt x="102" y="14"/>
                      </a:lnTo>
                      <a:lnTo>
                        <a:pt x="88" y="21"/>
                      </a:lnTo>
                      <a:lnTo>
                        <a:pt x="74" y="29"/>
                      </a:lnTo>
                      <a:lnTo>
                        <a:pt x="60" y="40"/>
                      </a:lnTo>
                      <a:lnTo>
                        <a:pt x="54" y="46"/>
                      </a:lnTo>
                      <a:lnTo>
                        <a:pt x="47" y="54"/>
                      </a:lnTo>
                      <a:lnTo>
                        <a:pt x="37" y="63"/>
                      </a:lnTo>
                      <a:lnTo>
                        <a:pt x="28" y="74"/>
                      </a:lnTo>
                      <a:lnTo>
                        <a:pt x="24" y="82"/>
                      </a:lnTo>
                      <a:lnTo>
                        <a:pt x="16" y="95"/>
                      </a:lnTo>
                      <a:lnTo>
                        <a:pt x="12" y="103"/>
                      </a:lnTo>
                      <a:lnTo>
                        <a:pt x="7" y="116"/>
                      </a:lnTo>
                      <a:lnTo>
                        <a:pt x="4" y="130"/>
                      </a:lnTo>
                      <a:lnTo>
                        <a:pt x="0" y="141"/>
                      </a:lnTo>
                      <a:lnTo>
                        <a:pt x="0" y="149"/>
                      </a:lnTo>
                      <a:lnTo>
                        <a:pt x="0" y="161"/>
                      </a:lnTo>
                      <a:lnTo>
                        <a:pt x="4" y="173"/>
                      </a:lnTo>
                      <a:lnTo>
                        <a:pt x="7" y="181"/>
                      </a:lnTo>
                      <a:lnTo>
                        <a:pt x="12" y="188"/>
                      </a:lnTo>
                      <a:lnTo>
                        <a:pt x="18" y="194"/>
                      </a:lnTo>
                      <a:lnTo>
                        <a:pt x="25" y="200"/>
                      </a:lnTo>
                      <a:lnTo>
                        <a:pt x="34" y="204"/>
                      </a:lnTo>
                      <a:lnTo>
                        <a:pt x="44" y="208"/>
                      </a:lnTo>
                      <a:lnTo>
                        <a:pt x="56" y="210"/>
                      </a:lnTo>
                      <a:lnTo>
                        <a:pt x="66" y="211"/>
                      </a:lnTo>
                      <a:lnTo>
                        <a:pt x="74" y="211"/>
                      </a:lnTo>
                      <a:lnTo>
                        <a:pt x="84" y="208"/>
                      </a:lnTo>
                      <a:lnTo>
                        <a:pt x="94" y="204"/>
                      </a:lnTo>
                      <a:lnTo>
                        <a:pt x="98" y="201"/>
                      </a:lnTo>
                      <a:lnTo>
                        <a:pt x="107" y="196"/>
                      </a:lnTo>
                      <a:lnTo>
                        <a:pt x="114" y="189"/>
                      </a:lnTo>
                      <a:lnTo>
                        <a:pt x="124" y="176"/>
                      </a:lnTo>
                      <a:lnTo>
                        <a:pt x="126" y="163"/>
                      </a:lnTo>
                      <a:lnTo>
                        <a:pt x="129" y="152"/>
                      </a:lnTo>
                      <a:lnTo>
                        <a:pt x="129" y="142"/>
                      </a:lnTo>
                      <a:lnTo>
                        <a:pt x="126" y="128"/>
                      </a:lnTo>
                      <a:lnTo>
                        <a:pt x="124" y="113"/>
                      </a:lnTo>
                      <a:lnTo>
                        <a:pt x="124" y="95"/>
                      </a:lnTo>
                      <a:lnTo>
                        <a:pt x="124" y="81"/>
                      </a:lnTo>
                      <a:lnTo>
                        <a:pt x="124" y="64"/>
                      </a:lnTo>
                      <a:lnTo>
                        <a:pt x="124" y="56"/>
                      </a:lnTo>
                      <a:lnTo>
                        <a:pt x="129" y="46"/>
                      </a:lnTo>
                      <a:lnTo>
                        <a:pt x="133" y="38"/>
                      </a:lnTo>
                      <a:lnTo>
                        <a:pt x="139" y="29"/>
                      </a:lnTo>
                      <a:lnTo>
                        <a:pt x="150" y="21"/>
                      </a:lnTo>
                      <a:lnTo>
                        <a:pt x="157" y="17"/>
                      </a:lnTo>
                      <a:lnTo>
                        <a:pt x="162" y="11"/>
                      </a:lnTo>
                      <a:lnTo>
                        <a:pt x="168" y="7"/>
                      </a:lnTo>
                      <a:lnTo>
                        <a:pt x="183" y="0"/>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82" name="Freeform 85"/>
                <p:cNvSpPr>
                  <a:spLocks/>
                </p:cNvSpPr>
                <p:nvPr/>
              </p:nvSpPr>
              <p:spPr bwMode="auto">
                <a:xfrm>
                  <a:off x="1742" y="1846"/>
                  <a:ext cx="44" cy="91"/>
                </a:xfrm>
                <a:custGeom>
                  <a:avLst/>
                  <a:gdLst>
                    <a:gd name="T0" fmla="*/ 50 w 131"/>
                    <a:gd name="T1" fmla="*/ 0 h 273"/>
                    <a:gd name="T2" fmla="*/ 58 w 131"/>
                    <a:gd name="T3" fmla="*/ 10 h 273"/>
                    <a:gd name="T4" fmla="*/ 65 w 131"/>
                    <a:gd name="T5" fmla="*/ 20 h 273"/>
                    <a:gd name="T6" fmla="*/ 72 w 131"/>
                    <a:gd name="T7" fmla="*/ 30 h 273"/>
                    <a:gd name="T8" fmla="*/ 82 w 131"/>
                    <a:gd name="T9" fmla="*/ 41 h 273"/>
                    <a:gd name="T10" fmla="*/ 89 w 131"/>
                    <a:gd name="T11" fmla="*/ 53 h 273"/>
                    <a:gd name="T12" fmla="*/ 97 w 131"/>
                    <a:gd name="T13" fmla="*/ 67 h 273"/>
                    <a:gd name="T14" fmla="*/ 103 w 131"/>
                    <a:gd name="T15" fmla="*/ 80 h 273"/>
                    <a:gd name="T16" fmla="*/ 107 w 131"/>
                    <a:gd name="T17" fmla="*/ 89 h 273"/>
                    <a:gd name="T18" fmla="*/ 111 w 131"/>
                    <a:gd name="T19" fmla="*/ 100 h 273"/>
                    <a:gd name="T20" fmla="*/ 116 w 131"/>
                    <a:gd name="T21" fmla="*/ 112 h 273"/>
                    <a:gd name="T22" fmla="*/ 120 w 131"/>
                    <a:gd name="T23" fmla="*/ 124 h 273"/>
                    <a:gd name="T24" fmla="*/ 124 w 131"/>
                    <a:gd name="T25" fmla="*/ 135 h 273"/>
                    <a:gd name="T26" fmla="*/ 125 w 131"/>
                    <a:gd name="T27" fmla="*/ 144 h 273"/>
                    <a:gd name="T28" fmla="*/ 127 w 131"/>
                    <a:gd name="T29" fmla="*/ 150 h 273"/>
                    <a:gd name="T30" fmla="*/ 130 w 131"/>
                    <a:gd name="T31" fmla="*/ 164 h 273"/>
                    <a:gd name="T32" fmla="*/ 131 w 131"/>
                    <a:gd name="T33" fmla="*/ 174 h 273"/>
                    <a:gd name="T34" fmla="*/ 131 w 131"/>
                    <a:gd name="T35" fmla="*/ 189 h 273"/>
                    <a:gd name="T36" fmla="*/ 127 w 131"/>
                    <a:gd name="T37" fmla="*/ 209 h 273"/>
                    <a:gd name="T38" fmla="*/ 123 w 131"/>
                    <a:gd name="T39" fmla="*/ 224 h 273"/>
                    <a:gd name="T40" fmla="*/ 116 w 131"/>
                    <a:gd name="T41" fmla="*/ 237 h 273"/>
                    <a:gd name="T42" fmla="*/ 111 w 131"/>
                    <a:gd name="T43" fmla="*/ 246 h 273"/>
                    <a:gd name="T44" fmla="*/ 106 w 131"/>
                    <a:gd name="T45" fmla="*/ 252 h 273"/>
                    <a:gd name="T46" fmla="*/ 98 w 131"/>
                    <a:gd name="T47" fmla="*/ 259 h 273"/>
                    <a:gd name="T48" fmla="*/ 92 w 131"/>
                    <a:gd name="T49" fmla="*/ 265 h 273"/>
                    <a:gd name="T50" fmla="*/ 85 w 131"/>
                    <a:gd name="T51" fmla="*/ 269 h 273"/>
                    <a:gd name="T52" fmla="*/ 78 w 131"/>
                    <a:gd name="T53" fmla="*/ 272 h 273"/>
                    <a:gd name="T54" fmla="*/ 72 w 131"/>
                    <a:gd name="T55" fmla="*/ 273 h 273"/>
                    <a:gd name="T56" fmla="*/ 65 w 131"/>
                    <a:gd name="T57" fmla="*/ 273 h 273"/>
                    <a:gd name="T58" fmla="*/ 58 w 131"/>
                    <a:gd name="T59" fmla="*/ 273 h 273"/>
                    <a:gd name="T60" fmla="*/ 50 w 131"/>
                    <a:gd name="T61" fmla="*/ 272 h 273"/>
                    <a:gd name="T62" fmla="*/ 46 w 131"/>
                    <a:gd name="T63" fmla="*/ 270 h 273"/>
                    <a:gd name="T64" fmla="*/ 39 w 131"/>
                    <a:gd name="T65" fmla="*/ 265 h 273"/>
                    <a:gd name="T66" fmla="*/ 33 w 131"/>
                    <a:gd name="T67" fmla="*/ 260 h 273"/>
                    <a:gd name="T68" fmla="*/ 27 w 131"/>
                    <a:gd name="T69" fmla="*/ 256 h 273"/>
                    <a:gd name="T70" fmla="*/ 21 w 131"/>
                    <a:gd name="T71" fmla="*/ 251 h 273"/>
                    <a:gd name="T72" fmla="*/ 17 w 131"/>
                    <a:gd name="T73" fmla="*/ 243 h 273"/>
                    <a:gd name="T74" fmla="*/ 12 w 131"/>
                    <a:gd name="T75" fmla="*/ 236 h 273"/>
                    <a:gd name="T76" fmla="*/ 8 w 131"/>
                    <a:gd name="T77" fmla="*/ 228 h 273"/>
                    <a:gd name="T78" fmla="*/ 6 w 131"/>
                    <a:gd name="T79" fmla="*/ 218 h 273"/>
                    <a:gd name="T80" fmla="*/ 4 w 131"/>
                    <a:gd name="T81" fmla="*/ 208 h 273"/>
                    <a:gd name="T82" fmla="*/ 1 w 131"/>
                    <a:gd name="T83" fmla="*/ 197 h 273"/>
                    <a:gd name="T84" fmla="*/ 0 w 131"/>
                    <a:gd name="T85" fmla="*/ 188 h 273"/>
                    <a:gd name="T86" fmla="*/ 0 w 131"/>
                    <a:gd name="T87" fmla="*/ 179 h 273"/>
                    <a:gd name="T88" fmla="*/ 0 w 131"/>
                    <a:gd name="T89" fmla="*/ 169 h 273"/>
                    <a:gd name="T90" fmla="*/ 0 w 131"/>
                    <a:gd name="T91" fmla="*/ 161 h 273"/>
                    <a:gd name="T92" fmla="*/ 3 w 131"/>
                    <a:gd name="T93" fmla="*/ 152 h 273"/>
                    <a:gd name="T94" fmla="*/ 4 w 131"/>
                    <a:gd name="T95" fmla="*/ 145 h 273"/>
                    <a:gd name="T96" fmla="*/ 7 w 131"/>
                    <a:gd name="T97" fmla="*/ 137 h 273"/>
                    <a:gd name="T98" fmla="*/ 8 w 131"/>
                    <a:gd name="T99" fmla="*/ 125 h 273"/>
                    <a:gd name="T100" fmla="*/ 14 w 131"/>
                    <a:gd name="T101" fmla="*/ 110 h 273"/>
                    <a:gd name="T102" fmla="*/ 25 w 131"/>
                    <a:gd name="T103" fmla="*/ 86 h 273"/>
                    <a:gd name="T104" fmla="*/ 33 w 131"/>
                    <a:gd name="T105" fmla="*/ 66 h 273"/>
                    <a:gd name="T106" fmla="*/ 39 w 131"/>
                    <a:gd name="T107" fmla="*/ 55 h 273"/>
                    <a:gd name="T108" fmla="*/ 42 w 131"/>
                    <a:gd name="T109" fmla="*/ 48 h 273"/>
                    <a:gd name="T110" fmla="*/ 46 w 131"/>
                    <a:gd name="T111" fmla="*/ 41 h 273"/>
                    <a:gd name="T112" fmla="*/ 47 w 131"/>
                    <a:gd name="T113" fmla="*/ 33 h 273"/>
                    <a:gd name="T114" fmla="*/ 49 w 131"/>
                    <a:gd name="T115" fmla="*/ 26 h 273"/>
                    <a:gd name="T116" fmla="*/ 50 w 131"/>
                    <a:gd name="T117" fmla="*/ 19 h 273"/>
                    <a:gd name="T118" fmla="*/ 50 w 131"/>
                    <a:gd name="T1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 h="273">
                      <a:moveTo>
                        <a:pt x="50" y="0"/>
                      </a:moveTo>
                      <a:lnTo>
                        <a:pt x="58" y="10"/>
                      </a:lnTo>
                      <a:lnTo>
                        <a:pt x="65" y="20"/>
                      </a:lnTo>
                      <a:lnTo>
                        <a:pt x="72" y="30"/>
                      </a:lnTo>
                      <a:lnTo>
                        <a:pt x="82" y="41"/>
                      </a:lnTo>
                      <a:lnTo>
                        <a:pt x="89" y="53"/>
                      </a:lnTo>
                      <a:lnTo>
                        <a:pt x="97" y="67"/>
                      </a:lnTo>
                      <a:lnTo>
                        <a:pt x="103" y="80"/>
                      </a:lnTo>
                      <a:lnTo>
                        <a:pt x="107" y="89"/>
                      </a:lnTo>
                      <a:lnTo>
                        <a:pt x="111" y="100"/>
                      </a:lnTo>
                      <a:lnTo>
                        <a:pt x="116" y="112"/>
                      </a:lnTo>
                      <a:lnTo>
                        <a:pt x="120" y="124"/>
                      </a:lnTo>
                      <a:lnTo>
                        <a:pt x="124" y="135"/>
                      </a:lnTo>
                      <a:lnTo>
                        <a:pt x="125" y="144"/>
                      </a:lnTo>
                      <a:lnTo>
                        <a:pt x="127" y="150"/>
                      </a:lnTo>
                      <a:lnTo>
                        <a:pt x="130" y="164"/>
                      </a:lnTo>
                      <a:lnTo>
                        <a:pt x="131" y="174"/>
                      </a:lnTo>
                      <a:lnTo>
                        <a:pt x="131" y="189"/>
                      </a:lnTo>
                      <a:lnTo>
                        <a:pt x="127" y="209"/>
                      </a:lnTo>
                      <a:lnTo>
                        <a:pt x="123" y="224"/>
                      </a:lnTo>
                      <a:lnTo>
                        <a:pt x="116" y="237"/>
                      </a:lnTo>
                      <a:lnTo>
                        <a:pt x="111" y="246"/>
                      </a:lnTo>
                      <a:lnTo>
                        <a:pt x="106" y="252"/>
                      </a:lnTo>
                      <a:lnTo>
                        <a:pt x="98" y="259"/>
                      </a:lnTo>
                      <a:lnTo>
                        <a:pt x="92" y="265"/>
                      </a:lnTo>
                      <a:lnTo>
                        <a:pt x="85" y="269"/>
                      </a:lnTo>
                      <a:lnTo>
                        <a:pt x="78" y="272"/>
                      </a:lnTo>
                      <a:lnTo>
                        <a:pt x="72" y="273"/>
                      </a:lnTo>
                      <a:lnTo>
                        <a:pt x="65" y="273"/>
                      </a:lnTo>
                      <a:lnTo>
                        <a:pt x="58" y="273"/>
                      </a:lnTo>
                      <a:lnTo>
                        <a:pt x="50" y="272"/>
                      </a:lnTo>
                      <a:lnTo>
                        <a:pt x="46" y="270"/>
                      </a:lnTo>
                      <a:lnTo>
                        <a:pt x="39" y="265"/>
                      </a:lnTo>
                      <a:lnTo>
                        <a:pt x="33" y="260"/>
                      </a:lnTo>
                      <a:lnTo>
                        <a:pt x="27" y="256"/>
                      </a:lnTo>
                      <a:lnTo>
                        <a:pt x="21" y="251"/>
                      </a:lnTo>
                      <a:lnTo>
                        <a:pt x="17" y="243"/>
                      </a:lnTo>
                      <a:lnTo>
                        <a:pt x="12" y="236"/>
                      </a:lnTo>
                      <a:lnTo>
                        <a:pt x="8" y="228"/>
                      </a:lnTo>
                      <a:lnTo>
                        <a:pt x="6" y="218"/>
                      </a:lnTo>
                      <a:lnTo>
                        <a:pt x="4" y="208"/>
                      </a:lnTo>
                      <a:lnTo>
                        <a:pt x="1" y="197"/>
                      </a:lnTo>
                      <a:lnTo>
                        <a:pt x="0" y="188"/>
                      </a:lnTo>
                      <a:lnTo>
                        <a:pt x="0" y="179"/>
                      </a:lnTo>
                      <a:lnTo>
                        <a:pt x="0" y="169"/>
                      </a:lnTo>
                      <a:lnTo>
                        <a:pt x="0" y="161"/>
                      </a:lnTo>
                      <a:lnTo>
                        <a:pt x="3" y="152"/>
                      </a:lnTo>
                      <a:lnTo>
                        <a:pt x="4" y="145"/>
                      </a:lnTo>
                      <a:lnTo>
                        <a:pt x="7" y="137"/>
                      </a:lnTo>
                      <a:lnTo>
                        <a:pt x="8" y="125"/>
                      </a:lnTo>
                      <a:lnTo>
                        <a:pt x="14" y="110"/>
                      </a:lnTo>
                      <a:lnTo>
                        <a:pt x="25" y="86"/>
                      </a:lnTo>
                      <a:lnTo>
                        <a:pt x="33" y="66"/>
                      </a:lnTo>
                      <a:lnTo>
                        <a:pt x="39" y="55"/>
                      </a:lnTo>
                      <a:lnTo>
                        <a:pt x="42" y="48"/>
                      </a:lnTo>
                      <a:lnTo>
                        <a:pt x="46" y="41"/>
                      </a:lnTo>
                      <a:lnTo>
                        <a:pt x="47" y="33"/>
                      </a:lnTo>
                      <a:lnTo>
                        <a:pt x="49" y="26"/>
                      </a:lnTo>
                      <a:lnTo>
                        <a:pt x="50" y="19"/>
                      </a:lnTo>
                      <a:lnTo>
                        <a:pt x="50" y="0"/>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83" name="Freeform 86"/>
                <p:cNvSpPr>
                  <a:spLocks/>
                </p:cNvSpPr>
                <p:nvPr/>
              </p:nvSpPr>
              <p:spPr bwMode="auto">
                <a:xfrm>
                  <a:off x="1822" y="1775"/>
                  <a:ext cx="82" cy="52"/>
                </a:xfrm>
                <a:custGeom>
                  <a:avLst/>
                  <a:gdLst>
                    <a:gd name="T0" fmla="*/ 37 w 245"/>
                    <a:gd name="T1" fmla="*/ 59 h 158"/>
                    <a:gd name="T2" fmla="*/ 33 w 245"/>
                    <a:gd name="T3" fmla="*/ 58 h 158"/>
                    <a:gd name="T4" fmla="*/ 29 w 245"/>
                    <a:gd name="T5" fmla="*/ 58 h 158"/>
                    <a:gd name="T6" fmla="*/ 21 w 245"/>
                    <a:gd name="T7" fmla="*/ 57 h 158"/>
                    <a:gd name="T8" fmla="*/ 13 w 245"/>
                    <a:gd name="T9" fmla="*/ 56 h 158"/>
                    <a:gd name="T10" fmla="*/ 0 w 245"/>
                    <a:gd name="T11" fmla="*/ 57 h 158"/>
                    <a:gd name="T12" fmla="*/ 26 w 245"/>
                    <a:gd name="T13" fmla="*/ 41 h 158"/>
                    <a:gd name="T14" fmla="*/ 42 w 245"/>
                    <a:gd name="T15" fmla="*/ 30 h 158"/>
                    <a:gd name="T16" fmla="*/ 60 w 245"/>
                    <a:gd name="T17" fmla="*/ 21 h 158"/>
                    <a:gd name="T18" fmla="*/ 79 w 245"/>
                    <a:gd name="T19" fmla="*/ 13 h 158"/>
                    <a:gd name="T20" fmla="*/ 100 w 245"/>
                    <a:gd name="T21" fmla="*/ 6 h 158"/>
                    <a:gd name="T22" fmla="*/ 117 w 245"/>
                    <a:gd name="T23" fmla="*/ 2 h 158"/>
                    <a:gd name="T24" fmla="*/ 139 w 245"/>
                    <a:gd name="T25" fmla="*/ 0 h 158"/>
                    <a:gd name="T26" fmla="*/ 154 w 245"/>
                    <a:gd name="T27" fmla="*/ 0 h 158"/>
                    <a:gd name="T28" fmla="*/ 171 w 245"/>
                    <a:gd name="T29" fmla="*/ 4 h 158"/>
                    <a:gd name="T30" fmla="*/ 187 w 245"/>
                    <a:gd name="T31" fmla="*/ 10 h 158"/>
                    <a:gd name="T32" fmla="*/ 201 w 245"/>
                    <a:gd name="T33" fmla="*/ 18 h 158"/>
                    <a:gd name="T34" fmla="*/ 210 w 245"/>
                    <a:gd name="T35" fmla="*/ 25 h 158"/>
                    <a:gd name="T36" fmla="*/ 222 w 245"/>
                    <a:gd name="T37" fmla="*/ 37 h 158"/>
                    <a:gd name="T38" fmla="*/ 229 w 245"/>
                    <a:gd name="T39" fmla="*/ 50 h 158"/>
                    <a:gd name="T40" fmla="*/ 234 w 245"/>
                    <a:gd name="T41" fmla="*/ 60 h 158"/>
                    <a:gd name="T42" fmla="*/ 239 w 245"/>
                    <a:gd name="T43" fmla="*/ 73 h 158"/>
                    <a:gd name="T44" fmla="*/ 244 w 245"/>
                    <a:gd name="T45" fmla="*/ 86 h 158"/>
                    <a:gd name="T46" fmla="*/ 245 w 245"/>
                    <a:gd name="T47" fmla="*/ 99 h 158"/>
                    <a:gd name="T48" fmla="*/ 245 w 245"/>
                    <a:gd name="T49" fmla="*/ 109 h 158"/>
                    <a:gd name="T50" fmla="*/ 243 w 245"/>
                    <a:gd name="T51" fmla="*/ 122 h 158"/>
                    <a:gd name="T52" fmla="*/ 239 w 245"/>
                    <a:gd name="T53" fmla="*/ 132 h 158"/>
                    <a:gd name="T54" fmla="*/ 237 w 245"/>
                    <a:gd name="T55" fmla="*/ 137 h 158"/>
                    <a:gd name="T56" fmla="*/ 231 w 245"/>
                    <a:gd name="T57" fmla="*/ 143 h 158"/>
                    <a:gd name="T58" fmla="*/ 225 w 245"/>
                    <a:gd name="T59" fmla="*/ 148 h 158"/>
                    <a:gd name="T60" fmla="*/ 217 w 245"/>
                    <a:gd name="T61" fmla="*/ 153 h 158"/>
                    <a:gd name="T62" fmla="*/ 208 w 245"/>
                    <a:gd name="T63" fmla="*/ 156 h 158"/>
                    <a:gd name="T64" fmla="*/ 201 w 245"/>
                    <a:gd name="T65" fmla="*/ 157 h 158"/>
                    <a:gd name="T66" fmla="*/ 191 w 245"/>
                    <a:gd name="T67" fmla="*/ 158 h 158"/>
                    <a:gd name="T68" fmla="*/ 182 w 245"/>
                    <a:gd name="T69" fmla="*/ 158 h 158"/>
                    <a:gd name="T70" fmla="*/ 171 w 245"/>
                    <a:gd name="T71" fmla="*/ 157 h 158"/>
                    <a:gd name="T72" fmla="*/ 162 w 245"/>
                    <a:gd name="T73" fmla="*/ 157 h 158"/>
                    <a:gd name="T74" fmla="*/ 154 w 245"/>
                    <a:gd name="T75" fmla="*/ 156 h 158"/>
                    <a:gd name="T76" fmla="*/ 145 w 245"/>
                    <a:gd name="T77" fmla="*/ 151 h 158"/>
                    <a:gd name="T78" fmla="*/ 135 w 245"/>
                    <a:gd name="T79" fmla="*/ 148 h 158"/>
                    <a:gd name="T80" fmla="*/ 126 w 245"/>
                    <a:gd name="T81" fmla="*/ 139 h 158"/>
                    <a:gd name="T82" fmla="*/ 118 w 245"/>
                    <a:gd name="T83" fmla="*/ 130 h 158"/>
                    <a:gd name="T84" fmla="*/ 111 w 245"/>
                    <a:gd name="T85" fmla="*/ 118 h 158"/>
                    <a:gd name="T86" fmla="*/ 103 w 245"/>
                    <a:gd name="T87" fmla="*/ 107 h 158"/>
                    <a:gd name="T88" fmla="*/ 93 w 245"/>
                    <a:gd name="T89" fmla="*/ 95 h 158"/>
                    <a:gd name="T90" fmla="*/ 86 w 245"/>
                    <a:gd name="T91" fmla="*/ 87 h 158"/>
                    <a:gd name="T92" fmla="*/ 77 w 245"/>
                    <a:gd name="T93" fmla="*/ 76 h 158"/>
                    <a:gd name="T94" fmla="*/ 69 w 245"/>
                    <a:gd name="T95" fmla="*/ 67 h 158"/>
                    <a:gd name="T96" fmla="*/ 60 w 245"/>
                    <a:gd name="T97" fmla="*/ 64 h 158"/>
                    <a:gd name="T98" fmla="*/ 49 w 245"/>
                    <a:gd name="T99" fmla="*/ 60 h 158"/>
                    <a:gd name="T100" fmla="*/ 42 w 245"/>
                    <a:gd name="T101" fmla="*/ 60 h 158"/>
                    <a:gd name="T102" fmla="*/ 37 w 245"/>
                    <a:gd name="T103" fmla="*/ 5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5" h="158">
                      <a:moveTo>
                        <a:pt x="37" y="59"/>
                      </a:moveTo>
                      <a:lnTo>
                        <a:pt x="33" y="58"/>
                      </a:lnTo>
                      <a:lnTo>
                        <a:pt x="29" y="58"/>
                      </a:lnTo>
                      <a:lnTo>
                        <a:pt x="21" y="57"/>
                      </a:lnTo>
                      <a:lnTo>
                        <a:pt x="13" y="56"/>
                      </a:lnTo>
                      <a:lnTo>
                        <a:pt x="0" y="57"/>
                      </a:lnTo>
                      <a:lnTo>
                        <a:pt x="26" y="41"/>
                      </a:lnTo>
                      <a:lnTo>
                        <a:pt x="42" y="30"/>
                      </a:lnTo>
                      <a:lnTo>
                        <a:pt x="60" y="21"/>
                      </a:lnTo>
                      <a:lnTo>
                        <a:pt x="79" y="13"/>
                      </a:lnTo>
                      <a:lnTo>
                        <a:pt x="100" y="6"/>
                      </a:lnTo>
                      <a:lnTo>
                        <a:pt x="117" y="2"/>
                      </a:lnTo>
                      <a:lnTo>
                        <a:pt x="139" y="0"/>
                      </a:lnTo>
                      <a:lnTo>
                        <a:pt x="154" y="0"/>
                      </a:lnTo>
                      <a:lnTo>
                        <a:pt x="171" y="4"/>
                      </a:lnTo>
                      <a:lnTo>
                        <a:pt x="187" y="10"/>
                      </a:lnTo>
                      <a:lnTo>
                        <a:pt x="201" y="18"/>
                      </a:lnTo>
                      <a:lnTo>
                        <a:pt x="210" y="25"/>
                      </a:lnTo>
                      <a:lnTo>
                        <a:pt x="222" y="37"/>
                      </a:lnTo>
                      <a:lnTo>
                        <a:pt x="229" y="50"/>
                      </a:lnTo>
                      <a:lnTo>
                        <a:pt x="234" y="60"/>
                      </a:lnTo>
                      <a:lnTo>
                        <a:pt x="239" y="73"/>
                      </a:lnTo>
                      <a:lnTo>
                        <a:pt x="244" y="86"/>
                      </a:lnTo>
                      <a:lnTo>
                        <a:pt x="245" y="99"/>
                      </a:lnTo>
                      <a:lnTo>
                        <a:pt x="245" y="109"/>
                      </a:lnTo>
                      <a:lnTo>
                        <a:pt x="243" y="122"/>
                      </a:lnTo>
                      <a:lnTo>
                        <a:pt x="239" y="132"/>
                      </a:lnTo>
                      <a:lnTo>
                        <a:pt x="237" y="137"/>
                      </a:lnTo>
                      <a:lnTo>
                        <a:pt x="231" y="143"/>
                      </a:lnTo>
                      <a:lnTo>
                        <a:pt x="225" y="148"/>
                      </a:lnTo>
                      <a:lnTo>
                        <a:pt x="217" y="153"/>
                      </a:lnTo>
                      <a:lnTo>
                        <a:pt x="208" y="156"/>
                      </a:lnTo>
                      <a:lnTo>
                        <a:pt x="201" y="157"/>
                      </a:lnTo>
                      <a:lnTo>
                        <a:pt x="191" y="158"/>
                      </a:lnTo>
                      <a:lnTo>
                        <a:pt x="182" y="158"/>
                      </a:lnTo>
                      <a:lnTo>
                        <a:pt x="171" y="157"/>
                      </a:lnTo>
                      <a:lnTo>
                        <a:pt x="162" y="157"/>
                      </a:lnTo>
                      <a:lnTo>
                        <a:pt x="154" y="156"/>
                      </a:lnTo>
                      <a:lnTo>
                        <a:pt x="145" y="151"/>
                      </a:lnTo>
                      <a:lnTo>
                        <a:pt x="135" y="148"/>
                      </a:lnTo>
                      <a:lnTo>
                        <a:pt x="126" y="139"/>
                      </a:lnTo>
                      <a:lnTo>
                        <a:pt x="118" y="130"/>
                      </a:lnTo>
                      <a:lnTo>
                        <a:pt x="111" y="118"/>
                      </a:lnTo>
                      <a:lnTo>
                        <a:pt x="103" y="107"/>
                      </a:lnTo>
                      <a:lnTo>
                        <a:pt x="93" y="95"/>
                      </a:lnTo>
                      <a:lnTo>
                        <a:pt x="86" y="87"/>
                      </a:lnTo>
                      <a:lnTo>
                        <a:pt x="77" y="76"/>
                      </a:lnTo>
                      <a:lnTo>
                        <a:pt x="69" y="67"/>
                      </a:lnTo>
                      <a:lnTo>
                        <a:pt x="60" y="64"/>
                      </a:lnTo>
                      <a:lnTo>
                        <a:pt x="49" y="60"/>
                      </a:lnTo>
                      <a:lnTo>
                        <a:pt x="42" y="60"/>
                      </a:lnTo>
                      <a:lnTo>
                        <a:pt x="37" y="59"/>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grpSp>
        </p:grpSp>
      </p:grpSp>
      <p:sp>
        <p:nvSpPr>
          <p:cNvPr id="89" name="Line 87"/>
          <p:cNvSpPr>
            <a:spLocks noChangeShapeType="1"/>
          </p:cNvSpPr>
          <p:nvPr/>
        </p:nvSpPr>
        <p:spPr bwMode="auto">
          <a:xfrm>
            <a:off x="7721600" y="4825673"/>
            <a:ext cx="609600" cy="0"/>
          </a:xfrm>
          <a:prstGeom prst="line">
            <a:avLst/>
          </a:prstGeom>
          <a:noFill/>
          <a:ln w="25400">
            <a:solidFill>
              <a:srgbClr val="000000"/>
            </a:solidFill>
            <a:round/>
            <a:headEnd type="none" w="sm" len="sm"/>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pic>
        <p:nvPicPr>
          <p:cNvPr id="90" name="Picture 8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70717" y="3809674"/>
            <a:ext cx="2715683" cy="96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89" descr="I:\X- STANDARDVERSIONEN 000-999\495 FOTOS\495 GRAFIK FORMATE TIF + BMP\A- ANLAGEN\ROAW 9142\RO 9142 - SCHRÄG VON VORN - SCHÖNEICHE.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28001" y="2895274"/>
            <a:ext cx="1488017" cy="980017"/>
          </a:xfrm>
          <a:prstGeom prst="rect">
            <a:avLst/>
          </a:prstGeom>
          <a:noFill/>
          <a:extLst>
            <a:ext uri="{909E8E84-426E-40DD-AFC4-6F175D3DCCD1}">
              <a14:hiddenFill xmlns:a14="http://schemas.microsoft.com/office/drawing/2010/main">
                <a:solidFill>
                  <a:srgbClr val="FFFFFF"/>
                </a:solidFill>
              </a14:hiddenFill>
            </a:ext>
          </a:extLst>
        </p:spPr>
      </p:pic>
      <p:sp>
        <p:nvSpPr>
          <p:cNvPr id="92" name="Text Box 90"/>
          <p:cNvSpPr txBox="1">
            <a:spLocks noChangeArrowheads="1"/>
          </p:cNvSpPr>
          <p:nvPr/>
        </p:nvSpPr>
        <p:spPr bwMode="auto">
          <a:xfrm>
            <a:off x="3310945" y="1005992"/>
            <a:ext cx="64152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de-DE" altLang="en-US" sz="6400" b="1" dirty="0">
                <a:solidFill>
                  <a:srgbClr val="000000"/>
                </a:solidFill>
                <a:latin typeface="Arial" charset="0"/>
              </a:rPr>
              <a:t>§</a:t>
            </a:r>
          </a:p>
        </p:txBody>
      </p:sp>
      <p:sp>
        <p:nvSpPr>
          <p:cNvPr id="93" name="Text Box 91"/>
          <p:cNvSpPr txBox="1">
            <a:spLocks noChangeArrowheads="1"/>
          </p:cNvSpPr>
          <p:nvPr/>
        </p:nvSpPr>
        <p:spPr bwMode="auto">
          <a:xfrm>
            <a:off x="3863498" y="1189501"/>
            <a:ext cx="64152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de-DE" altLang="en-US" sz="6400" b="1" dirty="0">
                <a:solidFill>
                  <a:srgbClr val="000000"/>
                </a:solidFill>
                <a:latin typeface="Arial" charset="0"/>
              </a:rPr>
              <a:t>§</a:t>
            </a:r>
          </a:p>
        </p:txBody>
      </p:sp>
      <p:sp>
        <p:nvSpPr>
          <p:cNvPr id="94" name="Text Box 92"/>
          <p:cNvSpPr txBox="1">
            <a:spLocks noChangeArrowheads="1"/>
          </p:cNvSpPr>
          <p:nvPr/>
        </p:nvSpPr>
        <p:spPr bwMode="auto">
          <a:xfrm>
            <a:off x="2784608" y="800760"/>
            <a:ext cx="64152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de-DE" altLang="en-US" sz="6400" b="1" dirty="0">
                <a:solidFill>
                  <a:srgbClr val="000000"/>
                </a:solidFill>
                <a:latin typeface="Arial" charset="0"/>
              </a:rPr>
              <a:t>§</a:t>
            </a:r>
          </a:p>
        </p:txBody>
      </p:sp>
      <p:sp>
        <p:nvSpPr>
          <p:cNvPr id="95" name="AutoShape 93"/>
          <p:cNvSpPr>
            <a:spLocks noChangeArrowheads="1"/>
          </p:cNvSpPr>
          <p:nvPr/>
        </p:nvSpPr>
        <p:spPr bwMode="auto">
          <a:xfrm>
            <a:off x="9855200" y="5740073"/>
            <a:ext cx="812800" cy="406400"/>
          </a:xfrm>
          <a:prstGeom prst="flowChartPunchedTape">
            <a:avLst/>
          </a:prstGeom>
          <a:solidFill>
            <a:srgbClr val="00479C"/>
          </a:solidFill>
          <a:ln>
            <a:noFill/>
          </a:ln>
          <a:effectLst/>
          <a:extLst>
            <a:ext uri="{91240B29-F687-4F45-9708-019B960494DF}">
              <a14:hiddenLine xmlns:a14="http://schemas.microsoft.com/office/drawing/2010/main" w="50800">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96" name="AutoShape 94"/>
          <p:cNvSpPr>
            <a:spLocks noChangeArrowheads="1"/>
          </p:cNvSpPr>
          <p:nvPr/>
        </p:nvSpPr>
        <p:spPr bwMode="auto">
          <a:xfrm flipH="1">
            <a:off x="8432800" y="5130473"/>
            <a:ext cx="3048000" cy="406400"/>
          </a:xfrm>
          <a:prstGeom prst="parallelogram">
            <a:avLst>
              <a:gd name="adj" fmla="val 289410"/>
            </a:avLst>
          </a:prstGeom>
          <a:solidFill>
            <a:srgbClr val="66FF66"/>
          </a:solidFill>
          <a:ln>
            <a:noFill/>
          </a:ln>
          <a:effectLst/>
          <a:extLs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200" b="1">
              <a:solidFill>
                <a:srgbClr val="000000"/>
              </a:solidFill>
              <a:latin typeface="Comic Sans MS" pitchFamily="66" charset="0"/>
            </a:endParaRPr>
          </a:p>
        </p:txBody>
      </p:sp>
      <p:grpSp>
        <p:nvGrpSpPr>
          <p:cNvPr id="97" name="Group 95"/>
          <p:cNvGrpSpPr>
            <a:grpSpLocks/>
          </p:cNvGrpSpPr>
          <p:nvPr/>
        </p:nvGrpSpPr>
        <p:grpSpPr bwMode="auto">
          <a:xfrm>
            <a:off x="8940800" y="4724073"/>
            <a:ext cx="1422400" cy="762000"/>
            <a:chOff x="3312" y="2448"/>
            <a:chExt cx="958" cy="814"/>
          </a:xfrm>
        </p:grpSpPr>
        <p:sp>
          <p:nvSpPr>
            <p:cNvPr id="98" name="Freeform 96"/>
            <p:cNvSpPr>
              <a:spLocks/>
            </p:cNvSpPr>
            <p:nvPr/>
          </p:nvSpPr>
          <p:spPr bwMode="auto">
            <a:xfrm>
              <a:off x="3881" y="2489"/>
              <a:ext cx="17" cy="197"/>
            </a:xfrm>
            <a:custGeom>
              <a:avLst/>
              <a:gdLst>
                <a:gd name="T0" fmla="*/ 0 w 17"/>
                <a:gd name="T1" fmla="*/ 0 h 197"/>
                <a:gd name="T2" fmla="*/ 0 w 17"/>
                <a:gd name="T3" fmla="*/ 196 h 197"/>
                <a:gd name="T4" fmla="*/ 16 w 17"/>
                <a:gd name="T5" fmla="*/ 196 h 197"/>
                <a:gd name="T6" fmla="*/ 16 w 17"/>
                <a:gd name="T7" fmla="*/ 0 h 197"/>
                <a:gd name="T8" fmla="*/ 0 w 17"/>
                <a:gd name="T9" fmla="*/ 0 h 197"/>
              </a:gdLst>
              <a:ahLst/>
              <a:cxnLst>
                <a:cxn ang="0">
                  <a:pos x="T0" y="T1"/>
                </a:cxn>
                <a:cxn ang="0">
                  <a:pos x="T2" y="T3"/>
                </a:cxn>
                <a:cxn ang="0">
                  <a:pos x="T4" y="T5"/>
                </a:cxn>
                <a:cxn ang="0">
                  <a:pos x="T6" y="T7"/>
                </a:cxn>
                <a:cxn ang="0">
                  <a:pos x="T8" y="T9"/>
                </a:cxn>
              </a:cxnLst>
              <a:rect l="0" t="0" r="r" b="b"/>
              <a:pathLst>
                <a:path w="17" h="197">
                  <a:moveTo>
                    <a:pt x="0" y="0"/>
                  </a:moveTo>
                  <a:lnTo>
                    <a:pt x="0" y="196"/>
                  </a:lnTo>
                  <a:lnTo>
                    <a:pt x="16" y="196"/>
                  </a:lnTo>
                  <a:lnTo>
                    <a:pt x="16" y="0"/>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99" name="Freeform 97"/>
            <p:cNvSpPr>
              <a:spLocks/>
            </p:cNvSpPr>
            <p:nvPr/>
          </p:nvSpPr>
          <p:spPr bwMode="auto">
            <a:xfrm>
              <a:off x="3807" y="2932"/>
              <a:ext cx="24" cy="21"/>
            </a:xfrm>
            <a:custGeom>
              <a:avLst/>
              <a:gdLst>
                <a:gd name="T0" fmla="*/ 0 w 24"/>
                <a:gd name="T1" fmla="*/ 20 h 21"/>
                <a:gd name="T2" fmla="*/ 6 w 24"/>
                <a:gd name="T3" fmla="*/ 15 h 21"/>
                <a:gd name="T4" fmla="*/ 23 w 24"/>
                <a:gd name="T5" fmla="*/ 0 h 21"/>
                <a:gd name="T6" fmla="*/ 15 w 24"/>
                <a:gd name="T7" fmla="*/ 5 h 21"/>
                <a:gd name="T8" fmla="*/ 0 w 24"/>
                <a:gd name="T9" fmla="*/ 20 h 21"/>
              </a:gdLst>
              <a:ahLst/>
              <a:cxnLst>
                <a:cxn ang="0">
                  <a:pos x="T0" y="T1"/>
                </a:cxn>
                <a:cxn ang="0">
                  <a:pos x="T2" y="T3"/>
                </a:cxn>
                <a:cxn ang="0">
                  <a:pos x="T4" y="T5"/>
                </a:cxn>
                <a:cxn ang="0">
                  <a:pos x="T6" y="T7"/>
                </a:cxn>
                <a:cxn ang="0">
                  <a:pos x="T8" y="T9"/>
                </a:cxn>
              </a:cxnLst>
              <a:rect l="0" t="0" r="r" b="b"/>
              <a:pathLst>
                <a:path w="24" h="21">
                  <a:moveTo>
                    <a:pt x="0" y="20"/>
                  </a:moveTo>
                  <a:lnTo>
                    <a:pt x="6" y="15"/>
                  </a:lnTo>
                  <a:lnTo>
                    <a:pt x="23" y="0"/>
                  </a:lnTo>
                  <a:lnTo>
                    <a:pt x="15" y="5"/>
                  </a:lnTo>
                  <a:lnTo>
                    <a:pt x="0" y="2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00" name="Freeform 98"/>
            <p:cNvSpPr>
              <a:spLocks/>
            </p:cNvSpPr>
            <p:nvPr/>
          </p:nvSpPr>
          <p:spPr bwMode="auto">
            <a:xfrm>
              <a:off x="3822" y="2907"/>
              <a:ext cx="25" cy="31"/>
            </a:xfrm>
            <a:custGeom>
              <a:avLst/>
              <a:gdLst>
                <a:gd name="T0" fmla="*/ 0 w 25"/>
                <a:gd name="T1" fmla="*/ 30 h 31"/>
                <a:gd name="T2" fmla="*/ 8 w 25"/>
                <a:gd name="T3" fmla="*/ 24 h 31"/>
                <a:gd name="T4" fmla="*/ 24 w 25"/>
                <a:gd name="T5" fmla="*/ 0 h 31"/>
                <a:gd name="T6" fmla="*/ 12 w 25"/>
                <a:gd name="T7" fmla="*/ 7 h 31"/>
                <a:gd name="T8" fmla="*/ 0 w 25"/>
                <a:gd name="T9" fmla="*/ 30 h 31"/>
              </a:gdLst>
              <a:ahLst/>
              <a:cxnLst>
                <a:cxn ang="0">
                  <a:pos x="T0" y="T1"/>
                </a:cxn>
                <a:cxn ang="0">
                  <a:pos x="T2" y="T3"/>
                </a:cxn>
                <a:cxn ang="0">
                  <a:pos x="T4" y="T5"/>
                </a:cxn>
                <a:cxn ang="0">
                  <a:pos x="T6" y="T7"/>
                </a:cxn>
                <a:cxn ang="0">
                  <a:pos x="T8" y="T9"/>
                </a:cxn>
              </a:cxnLst>
              <a:rect l="0" t="0" r="r" b="b"/>
              <a:pathLst>
                <a:path w="25" h="31">
                  <a:moveTo>
                    <a:pt x="0" y="30"/>
                  </a:moveTo>
                  <a:lnTo>
                    <a:pt x="8" y="24"/>
                  </a:lnTo>
                  <a:lnTo>
                    <a:pt x="24" y="0"/>
                  </a:lnTo>
                  <a:lnTo>
                    <a:pt x="12" y="7"/>
                  </a:lnTo>
                  <a:lnTo>
                    <a:pt x="0" y="3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01" name="Freeform 99"/>
            <p:cNvSpPr>
              <a:spLocks/>
            </p:cNvSpPr>
            <p:nvPr/>
          </p:nvSpPr>
          <p:spPr bwMode="auto">
            <a:xfrm>
              <a:off x="3835" y="2874"/>
              <a:ext cx="25" cy="41"/>
            </a:xfrm>
            <a:custGeom>
              <a:avLst/>
              <a:gdLst>
                <a:gd name="T0" fmla="*/ 0 w 25"/>
                <a:gd name="T1" fmla="*/ 40 h 41"/>
                <a:gd name="T2" fmla="*/ 11 w 25"/>
                <a:gd name="T3" fmla="*/ 32 h 41"/>
                <a:gd name="T4" fmla="*/ 24 w 25"/>
                <a:gd name="T5" fmla="*/ 0 h 41"/>
                <a:gd name="T6" fmla="*/ 11 w 25"/>
                <a:gd name="T7" fmla="*/ 7 h 41"/>
                <a:gd name="T8" fmla="*/ 0 w 25"/>
                <a:gd name="T9" fmla="*/ 40 h 41"/>
              </a:gdLst>
              <a:ahLst/>
              <a:cxnLst>
                <a:cxn ang="0">
                  <a:pos x="T0" y="T1"/>
                </a:cxn>
                <a:cxn ang="0">
                  <a:pos x="T2" y="T3"/>
                </a:cxn>
                <a:cxn ang="0">
                  <a:pos x="T4" y="T5"/>
                </a:cxn>
                <a:cxn ang="0">
                  <a:pos x="T6" y="T7"/>
                </a:cxn>
                <a:cxn ang="0">
                  <a:pos x="T8" y="T9"/>
                </a:cxn>
              </a:cxnLst>
              <a:rect l="0" t="0" r="r" b="b"/>
              <a:pathLst>
                <a:path w="25" h="41">
                  <a:moveTo>
                    <a:pt x="0" y="40"/>
                  </a:moveTo>
                  <a:lnTo>
                    <a:pt x="11" y="32"/>
                  </a:lnTo>
                  <a:lnTo>
                    <a:pt x="24" y="0"/>
                  </a:lnTo>
                  <a:lnTo>
                    <a:pt x="11" y="7"/>
                  </a:lnTo>
                  <a:lnTo>
                    <a:pt x="0" y="4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02" name="Freeform 100"/>
            <p:cNvSpPr>
              <a:spLocks/>
            </p:cNvSpPr>
            <p:nvPr/>
          </p:nvSpPr>
          <p:spPr bwMode="auto">
            <a:xfrm>
              <a:off x="3846" y="2835"/>
              <a:ext cx="23" cy="47"/>
            </a:xfrm>
            <a:custGeom>
              <a:avLst/>
              <a:gdLst>
                <a:gd name="T0" fmla="*/ 0 w 23"/>
                <a:gd name="T1" fmla="*/ 46 h 47"/>
                <a:gd name="T2" fmla="*/ 12 w 23"/>
                <a:gd name="T3" fmla="*/ 39 h 47"/>
                <a:gd name="T4" fmla="*/ 22 w 23"/>
                <a:gd name="T5" fmla="*/ 0 h 47"/>
                <a:gd name="T6" fmla="*/ 7 w 23"/>
                <a:gd name="T7" fmla="*/ 8 h 47"/>
                <a:gd name="T8" fmla="*/ 0 w 23"/>
                <a:gd name="T9" fmla="*/ 46 h 47"/>
              </a:gdLst>
              <a:ahLst/>
              <a:cxnLst>
                <a:cxn ang="0">
                  <a:pos x="T0" y="T1"/>
                </a:cxn>
                <a:cxn ang="0">
                  <a:pos x="T2" y="T3"/>
                </a:cxn>
                <a:cxn ang="0">
                  <a:pos x="T4" y="T5"/>
                </a:cxn>
                <a:cxn ang="0">
                  <a:pos x="T6" y="T7"/>
                </a:cxn>
                <a:cxn ang="0">
                  <a:pos x="T8" y="T9"/>
                </a:cxn>
              </a:cxnLst>
              <a:rect l="0" t="0" r="r" b="b"/>
              <a:pathLst>
                <a:path w="23" h="47">
                  <a:moveTo>
                    <a:pt x="0" y="46"/>
                  </a:moveTo>
                  <a:lnTo>
                    <a:pt x="12" y="39"/>
                  </a:lnTo>
                  <a:lnTo>
                    <a:pt x="22" y="0"/>
                  </a:lnTo>
                  <a:lnTo>
                    <a:pt x="7" y="8"/>
                  </a:lnTo>
                  <a:lnTo>
                    <a:pt x="0" y="4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03" name="Freeform 101"/>
            <p:cNvSpPr>
              <a:spLocks/>
            </p:cNvSpPr>
            <p:nvPr/>
          </p:nvSpPr>
          <p:spPr bwMode="auto">
            <a:xfrm>
              <a:off x="3854" y="2791"/>
              <a:ext cx="21" cy="53"/>
            </a:xfrm>
            <a:custGeom>
              <a:avLst/>
              <a:gdLst>
                <a:gd name="T0" fmla="*/ 0 w 21"/>
                <a:gd name="T1" fmla="*/ 52 h 53"/>
                <a:gd name="T2" fmla="*/ 14 w 21"/>
                <a:gd name="T3" fmla="*/ 43 h 53"/>
                <a:gd name="T4" fmla="*/ 20 w 21"/>
                <a:gd name="T5" fmla="*/ 0 h 53"/>
                <a:gd name="T6" fmla="*/ 4 w 21"/>
                <a:gd name="T7" fmla="*/ 8 h 53"/>
                <a:gd name="T8" fmla="*/ 0 w 21"/>
                <a:gd name="T9" fmla="*/ 52 h 53"/>
              </a:gdLst>
              <a:ahLst/>
              <a:cxnLst>
                <a:cxn ang="0">
                  <a:pos x="T0" y="T1"/>
                </a:cxn>
                <a:cxn ang="0">
                  <a:pos x="T2" y="T3"/>
                </a:cxn>
                <a:cxn ang="0">
                  <a:pos x="T4" y="T5"/>
                </a:cxn>
                <a:cxn ang="0">
                  <a:pos x="T6" y="T7"/>
                </a:cxn>
                <a:cxn ang="0">
                  <a:pos x="T8" y="T9"/>
                </a:cxn>
              </a:cxnLst>
              <a:rect l="0" t="0" r="r" b="b"/>
              <a:pathLst>
                <a:path w="21" h="53">
                  <a:moveTo>
                    <a:pt x="0" y="52"/>
                  </a:moveTo>
                  <a:lnTo>
                    <a:pt x="14" y="43"/>
                  </a:lnTo>
                  <a:lnTo>
                    <a:pt x="20" y="0"/>
                  </a:lnTo>
                  <a:lnTo>
                    <a:pt x="4" y="8"/>
                  </a:lnTo>
                  <a:lnTo>
                    <a:pt x="0" y="5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04" name="Freeform 102"/>
            <p:cNvSpPr>
              <a:spLocks/>
            </p:cNvSpPr>
            <p:nvPr/>
          </p:nvSpPr>
          <p:spPr bwMode="auto">
            <a:xfrm>
              <a:off x="3859" y="2743"/>
              <a:ext cx="17" cy="57"/>
            </a:xfrm>
            <a:custGeom>
              <a:avLst/>
              <a:gdLst>
                <a:gd name="T0" fmla="*/ 0 w 17"/>
                <a:gd name="T1" fmla="*/ 56 h 57"/>
                <a:gd name="T2" fmla="*/ 14 w 17"/>
                <a:gd name="T3" fmla="*/ 47 h 57"/>
                <a:gd name="T4" fmla="*/ 16 w 17"/>
                <a:gd name="T5" fmla="*/ 0 h 57"/>
                <a:gd name="T6" fmla="*/ 1 w 17"/>
                <a:gd name="T7" fmla="*/ 10 h 57"/>
                <a:gd name="T8" fmla="*/ 0 w 17"/>
                <a:gd name="T9" fmla="*/ 56 h 57"/>
              </a:gdLst>
              <a:ahLst/>
              <a:cxnLst>
                <a:cxn ang="0">
                  <a:pos x="T0" y="T1"/>
                </a:cxn>
                <a:cxn ang="0">
                  <a:pos x="T2" y="T3"/>
                </a:cxn>
                <a:cxn ang="0">
                  <a:pos x="T4" y="T5"/>
                </a:cxn>
                <a:cxn ang="0">
                  <a:pos x="T6" y="T7"/>
                </a:cxn>
                <a:cxn ang="0">
                  <a:pos x="T8" y="T9"/>
                </a:cxn>
              </a:cxnLst>
              <a:rect l="0" t="0" r="r" b="b"/>
              <a:pathLst>
                <a:path w="17" h="57">
                  <a:moveTo>
                    <a:pt x="0" y="56"/>
                  </a:moveTo>
                  <a:lnTo>
                    <a:pt x="14" y="47"/>
                  </a:lnTo>
                  <a:lnTo>
                    <a:pt x="16" y="0"/>
                  </a:lnTo>
                  <a:lnTo>
                    <a:pt x="1" y="10"/>
                  </a:lnTo>
                  <a:lnTo>
                    <a:pt x="0" y="5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05" name="Freeform 103"/>
            <p:cNvSpPr>
              <a:spLocks/>
            </p:cNvSpPr>
            <p:nvPr/>
          </p:nvSpPr>
          <p:spPr bwMode="auto">
            <a:xfrm>
              <a:off x="3859" y="2695"/>
              <a:ext cx="17" cy="59"/>
            </a:xfrm>
            <a:custGeom>
              <a:avLst/>
              <a:gdLst>
                <a:gd name="T0" fmla="*/ 1 w 17"/>
                <a:gd name="T1" fmla="*/ 58 h 59"/>
                <a:gd name="T2" fmla="*/ 16 w 17"/>
                <a:gd name="T3" fmla="*/ 47 h 59"/>
                <a:gd name="T4" fmla="*/ 14 w 17"/>
                <a:gd name="T5" fmla="*/ 0 h 59"/>
                <a:gd name="T6" fmla="*/ 0 w 17"/>
                <a:gd name="T7" fmla="*/ 8 h 59"/>
                <a:gd name="T8" fmla="*/ 1 w 17"/>
                <a:gd name="T9" fmla="*/ 58 h 59"/>
              </a:gdLst>
              <a:ahLst/>
              <a:cxnLst>
                <a:cxn ang="0">
                  <a:pos x="T0" y="T1"/>
                </a:cxn>
                <a:cxn ang="0">
                  <a:pos x="T2" y="T3"/>
                </a:cxn>
                <a:cxn ang="0">
                  <a:pos x="T4" y="T5"/>
                </a:cxn>
                <a:cxn ang="0">
                  <a:pos x="T6" y="T7"/>
                </a:cxn>
                <a:cxn ang="0">
                  <a:pos x="T8" y="T9"/>
                </a:cxn>
              </a:cxnLst>
              <a:rect l="0" t="0" r="r" b="b"/>
              <a:pathLst>
                <a:path w="17" h="59">
                  <a:moveTo>
                    <a:pt x="1" y="58"/>
                  </a:moveTo>
                  <a:lnTo>
                    <a:pt x="16" y="47"/>
                  </a:lnTo>
                  <a:lnTo>
                    <a:pt x="14" y="0"/>
                  </a:lnTo>
                  <a:lnTo>
                    <a:pt x="0" y="8"/>
                  </a:lnTo>
                  <a:lnTo>
                    <a:pt x="1" y="58"/>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06" name="Freeform 104"/>
            <p:cNvSpPr>
              <a:spLocks/>
            </p:cNvSpPr>
            <p:nvPr/>
          </p:nvSpPr>
          <p:spPr bwMode="auto">
            <a:xfrm>
              <a:off x="3854" y="2647"/>
              <a:ext cx="21" cy="58"/>
            </a:xfrm>
            <a:custGeom>
              <a:avLst/>
              <a:gdLst>
                <a:gd name="T0" fmla="*/ 4 w 21"/>
                <a:gd name="T1" fmla="*/ 57 h 58"/>
                <a:gd name="T2" fmla="*/ 20 w 21"/>
                <a:gd name="T3" fmla="*/ 48 h 58"/>
                <a:gd name="T4" fmla="*/ 14 w 21"/>
                <a:gd name="T5" fmla="*/ 0 h 58"/>
                <a:gd name="T6" fmla="*/ 0 w 21"/>
                <a:gd name="T7" fmla="*/ 7 h 58"/>
                <a:gd name="T8" fmla="*/ 4 w 21"/>
                <a:gd name="T9" fmla="*/ 57 h 58"/>
              </a:gdLst>
              <a:ahLst/>
              <a:cxnLst>
                <a:cxn ang="0">
                  <a:pos x="T0" y="T1"/>
                </a:cxn>
                <a:cxn ang="0">
                  <a:pos x="T2" y="T3"/>
                </a:cxn>
                <a:cxn ang="0">
                  <a:pos x="T4" y="T5"/>
                </a:cxn>
                <a:cxn ang="0">
                  <a:pos x="T6" y="T7"/>
                </a:cxn>
                <a:cxn ang="0">
                  <a:pos x="T8" y="T9"/>
                </a:cxn>
              </a:cxnLst>
              <a:rect l="0" t="0" r="r" b="b"/>
              <a:pathLst>
                <a:path w="21" h="58">
                  <a:moveTo>
                    <a:pt x="4" y="57"/>
                  </a:moveTo>
                  <a:lnTo>
                    <a:pt x="20" y="48"/>
                  </a:lnTo>
                  <a:lnTo>
                    <a:pt x="14" y="0"/>
                  </a:lnTo>
                  <a:lnTo>
                    <a:pt x="0" y="7"/>
                  </a:lnTo>
                  <a:lnTo>
                    <a:pt x="4" y="57"/>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07" name="Freeform 105"/>
            <p:cNvSpPr>
              <a:spLocks/>
            </p:cNvSpPr>
            <p:nvPr/>
          </p:nvSpPr>
          <p:spPr bwMode="auto">
            <a:xfrm>
              <a:off x="3846" y="2601"/>
              <a:ext cx="23" cy="55"/>
            </a:xfrm>
            <a:custGeom>
              <a:avLst/>
              <a:gdLst>
                <a:gd name="T0" fmla="*/ 7 w 23"/>
                <a:gd name="T1" fmla="*/ 54 h 55"/>
                <a:gd name="T2" fmla="*/ 22 w 23"/>
                <a:gd name="T3" fmla="*/ 46 h 55"/>
                <a:gd name="T4" fmla="*/ 12 w 23"/>
                <a:gd name="T5" fmla="*/ 0 h 55"/>
                <a:gd name="T6" fmla="*/ 0 w 23"/>
                <a:gd name="T7" fmla="*/ 7 h 55"/>
                <a:gd name="T8" fmla="*/ 7 w 23"/>
                <a:gd name="T9" fmla="*/ 54 h 55"/>
              </a:gdLst>
              <a:ahLst/>
              <a:cxnLst>
                <a:cxn ang="0">
                  <a:pos x="T0" y="T1"/>
                </a:cxn>
                <a:cxn ang="0">
                  <a:pos x="T2" y="T3"/>
                </a:cxn>
                <a:cxn ang="0">
                  <a:pos x="T4" y="T5"/>
                </a:cxn>
                <a:cxn ang="0">
                  <a:pos x="T6" y="T7"/>
                </a:cxn>
                <a:cxn ang="0">
                  <a:pos x="T8" y="T9"/>
                </a:cxn>
              </a:cxnLst>
              <a:rect l="0" t="0" r="r" b="b"/>
              <a:pathLst>
                <a:path w="23" h="55">
                  <a:moveTo>
                    <a:pt x="7" y="54"/>
                  </a:moveTo>
                  <a:lnTo>
                    <a:pt x="22" y="46"/>
                  </a:lnTo>
                  <a:lnTo>
                    <a:pt x="12" y="0"/>
                  </a:lnTo>
                  <a:lnTo>
                    <a:pt x="0" y="7"/>
                  </a:lnTo>
                  <a:lnTo>
                    <a:pt x="7" y="5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08" name="Freeform 106"/>
            <p:cNvSpPr>
              <a:spLocks/>
            </p:cNvSpPr>
            <p:nvPr/>
          </p:nvSpPr>
          <p:spPr bwMode="auto">
            <a:xfrm>
              <a:off x="3835" y="2558"/>
              <a:ext cx="25" cy="52"/>
            </a:xfrm>
            <a:custGeom>
              <a:avLst/>
              <a:gdLst>
                <a:gd name="T0" fmla="*/ 11 w 25"/>
                <a:gd name="T1" fmla="*/ 51 h 52"/>
                <a:gd name="T2" fmla="*/ 24 w 25"/>
                <a:gd name="T3" fmla="*/ 42 h 52"/>
                <a:gd name="T4" fmla="*/ 11 w 25"/>
                <a:gd name="T5" fmla="*/ 0 h 52"/>
                <a:gd name="T6" fmla="*/ 0 w 25"/>
                <a:gd name="T7" fmla="*/ 7 h 52"/>
                <a:gd name="T8" fmla="*/ 11 w 25"/>
                <a:gd name="T9" fmla="*/ 51 h 52"/>
              </a:gdLst>
              <a:ahLst/>
              <a:cxnLst>
                <a:cxn ang="0">
                  <a:pos x="T0" y="T1"/>
                </a:cxn>
                <a:cxn ang="0">
                  <a:pos x="T2" y="T3"/>
                </a:cxn>
                <a:cxn ang="0">
                  <a:pos x="T4" y="T5"/>
                </a:cxn>
                <a:cxn ang="0">
                  <a:pos x="T6" y="T7"/>
                </a:cxn>
                <a:cxn ang="0">
                  <a:pos x="T8" y="T9"/>
                </a:cxn>
              </a:cxnLst>
              <a:rect l="0" t="0" r="r" b="b"/>
              <a:pathLst>
                <a:path w="25" h="52">
                  <a:moveTo>
                    <a:pt x="11" y="51"/>
                  </a:moveTo>
                  <a:lnTo>
                    <a:pt x="24" y="42"/>
                  </a:lnTo>
                  <a:lnTo>
                    <a:pt x="11" y="0"/>
                  </a:lnTo>
                  <a:lnTo>
                    <a:pt x="0" y="7"/>
                  </a:lnTo>
                  <a:lnTo>
                    <a:pt x="11" y="51"/>
                  </a:lnTo>
                </a:path>
              </a:pathLst>
            </a:custGeom>
            <a:solidFill>
              <a:srgbClr val="39393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09" name="Freeform 107"/>
            <p:cNvSpPr>
              <a:spLocks/>
            </p:cNvSpPr>
            <p:nvPr/>
          </p:nvSpPr>
          <p:spPr bwMode="auto">
            <a:xfrm>
              <a:off x="3822" y="2521"/>
              <a:ext cx="25" cy="45"/>
            </a:xfrm>
            <a:custGeom>
              <a:avLst/>
              <a:gdLst>
                <a:gd name="T0" fmla="*/ 12 w 25"/>
                <a:gd name="T1" fmla="*/ 44 h 45"/>
                <a:gd name="T2" fmla="*/ 24 w 25"/>
                <a:gd name="T3" fmla="*/ 36 h 45"/>
                <a:gd name="T4" fmla="*/ 8 w 25"/>
                <a:gd name="T5" fmla="*/ 0 h 45"/>
                <a:gd name="T6" fmla="*/ 0 w 25"/>
                <a:gd name="T7" fmla="*/ 6 h 45"/>
                <a:gd name="T8" fmla="*/ 12 w 25"/>
                <a:gd name="T9" fmla="*/ 44 h 45"/>
              </a:gdLst>
              <a:ahLst/>
              <a:cxnLst>
                <a:cxn ang="0">
                  <a:pos x="T0" y="T1"/>
                </a:cxn>
                <a:cxn ang="0">
                  <a:pos x="T2" y="T3"/>
                </a:cxn>
                <a:cxn ang="0">
                  <a:pos x="T4" y="T5"/>
                </a:cxn>
                <a:cxn ang="0">
                  <a:pos x="T6" y="T7"/>
                </a:cxn>
                <a:cxn ang="0">
                  <a:pos x="T8" y="T9"/>
                </a:cxn>
              </a:cxnLst>
              <a:rect l="0" t="0" r="r" b="b"/>
              <a:pathLst>
                <a:path w="25" h="45">
                  <a:moveTo>
                    <a:pt x="12" y="44"/>
                  </a:moveTo>
                  <a:lnTo>
                    <a:pt x="24" y="36"/>
                  </a:lnTo>
                  <a:lnTo>
                    <a:pt x="8" y="0"/>
                  </a:lnTo>
                  <a:lnTo>
                    <a:pt x="0" y="6"/>
                  </a:lnTo>
                  <a:lnTo>
                    <a:pt x="12" y="44"/>
                  </a:lnTo>
                </a:path>
              </a:pathLst>
            </a:custGeom>
            <a:solidFill>
              <a:srgbClr val="50505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10" name="Freeform 108"/>
            <p:cNvSpPr>
              <a:spLocks/>
            </p:cNvSpPr>
            <p:nvPr/>
          </p:nvSpPr>
          <p:spPr bwMode="auto">
            <a:xfrm>
              <a:off x="3807" y="2493"/>
              <a:ext cx="24" cy="35"/>
            </a:xfrm>
            <a:custGeom>
              <a:avLst/>
              <a:gdLst>
                <a:gd name="T0" fmla="*/ 15 w 24"/>
                <a:gd name="T1" fmla="*/ 34 h 35"/>
                <a:gd name="T2" fmla="*/ 23 w 24"/>
                <a:gd name="T3" fmla="*/ 27 h 35"/>
                <a:gd name="T4" fmla="*/ 6 w 24"/>
                <a:gd name="T5" fmla="*/ 0 h 35"/>
                <a:gd name="T6" fmla="*/ 0 w 24"/>
                <a:gd name="T7" fmla="*/ 3 h 35"/>
                <a:gd name="T8" fmla="*/ 15 w 24"/>
                <a:gd name="T9" fmla="*/ 34 h 35"/>
              </a:gdLst>
              <a:ahLst/>
              <a:cxnLst>
                <a:cxn ang="0">
                  <a:pos x="T0" y="T1"/>
                </a:cxn>
                <a:cxn ang="0">
                  <a:pos x="T2" y="T3"/>
                </a:cxn>
                <a:cxn ang="0">
                  <a:pos x="T4" y="T5"/>
                </a:cxn>
                <a:cxn ang="0">
                  <a:pos x="T6" y="T7"/>
                </a:cxn>
                <a:cxn ang="0">
                  <a:pos x="T8" y="T9"/>
                </a:cxn>
              </a:cxnLst>
              <a:rect l="0" t="0" r="r" b="b"/>
              <a:pathLst>
                <a:path w="24" h="35">
                  <a:moveTo>
                    <a:pt x="15" y="34"/>
                  </a:moveTo>
                  <a:lnTo>
                    <a:pt x="23" y="27"/>
                  </a:lnTo>
                  <a:lnTo>
                    <a:pt x="6" y="0"/>
                  </a:lnTo>
                  <a:lnTo>
                    <a:pt x="0" y="3"/>
                  </a:lnTo>
                  <a:lnTo>
                    <a:pt x="15" y="34"/>
                  </a:lnTo>
                </a:path>
              </a:pathLst>
            </a:custGeom>
            <a:solidFill>
              <a:srgbClr val="6F6F6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11" name="Freeform 109"/>
            <p:cNvSpPr>
              <a:spLocks/>
            </p:cNvSpPr>
            <p:nvPr/>
          </p:nvSpPr>
          <p:spPr bwMode="auto">
            <a:xfrm>
              <a:off x="3791" y="2472"/>
              <a:ext cx="24" cy="26"/>
            </a:xfrm>
            <a:custGeom>
              <a:avLst/>
              <a:gdLst>
                <a:gd name="T0" fmla="*/ 16 w 24"/>
                <a:gd name="T1" fmla="*/ 25 h 26"/>
                <a:gd name="T2" fmla="*/ 23 w 24"/>
                <a:gd name="T3" fmla="*/ 21 h 26"/>
                <a:gd name="T4" fmla="*/ 3 w 24"/>
                <a:gd name="T5" fmla="*/ 0 h 26"/>
                <a:gd name="T6" fmla="*/ 0 w 24"/>
                <a:gd name="T7" fmla="*/ 2 h 26"/>
                <a:gd name="T8" fmla="*/ 16 w 24"/>
                <a:gd name="T9" fmla="*/ 25 h 26"/>
              </a:gdLst>
              <a:ahLst/>
              <a:cxnLst>
                <a:cxn ang="0">
                  <a:pos x="T0" y="T1"/>
                </a:cxn>
                <a:cxn ang="0">
                  <a:pos x="T2" y="T3"/>
                </a:cxn>
                <a:cxn ang="0">
                  <a:pos x="T4" y="T5"/>
                </a:cxn>
                <a:cxn ang="0">
                  <a:pos x="T6" y="T7"/>
                </a:cxn>
                <a:cxn ang="0">
                  <a:pos x="T8" y="T9"/>
                </a:cxn>
              </a:cxnLst>
              <a:rect l="0" t="0" r="r" b="b"/>
              <a:pathLst>
                <a:path w="24" h="26">
                  <a:moveTo>
                    <a:pt x="16" y="25"/>
                  </a:moveTo>
                  <a:lnTo>
                    <a:pt x="23" y="21"/>
                  </a:lnTo>
                  <a:lnTo>
                    <a:pt x="3" y="0"/>
                  </a:lnTo>
                  <a:lnTo>
                    <a:pt x="0" y="2"/>
                  </a:lnTo>
                  <a:lnTo>
                    <a:pt x="16" y="25"/>
                  </a:lnTo>
                </a:path>
              </a:pathLst>
            </a:custGeom>
            <a:solidFill>
              <a:srgbClr val="A7A7A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12" name="Freeform 110"/>
            <p:cNvSpPr>
              <a:spLocks/>
            </p:cNvSpPr>
            <p:nvPr/>
          </p:nvSpPr>
          <p:spPr bwMode="auto">
            <a:xfrm>
              <a:off x="3774" y="2460"/>
              <a:ext cx="21" cy="17"/>
            </a:xfrm>
            <a:custGeom>
              <a:avLst/>
              <a:gdLst>
                <a:gd name="T0" fmla="*/ 16 w 21"/>
                <a:gd name="T1" fmla="*/ 16 h 17"/>
                <a:gd name="T2" fmla="*/ 20 w 21"/>
                <a:gd name="T3" fmla="*/ 13 h 17"/>
                <a:gd name="T4" fmla="*/ 0 w 21"/>
                <a:gd name="T5" fmla="*/ 0 h 17"/>
                <a:gd name="T6" fmla="*/ 16 w 21"/>
                <a:gd name="T7" fmla="*/ 16 h 17"/>
              </a:gdLst>
              <a:ahLst/>
              <a:cxnLst>
                <a:cxn ang="0">
                  <a:pos x="T0" y="T1"/>
                </a:cxn>
                <a:cxn ang="0">
                  <a:pos x="T2" y="T3"/>
                </a:cxn>
                <a:cxn ang="0">
                  <a:pos x="T4" y="T5"/>
                </a:cxn>
                <a:cxn ang="0">
                  <a:pos x="T6" y="T7"/>
                </a:cxn>
              </a:cxnLst>
              <a:rect l="0" t="0" r="r" b="b"/>
              <a:pathLst>
                <a:path w="21" h="17">
                  <a:moveTo>
                    <a:pt x="16" y="16"/>
                  </a:moveTo>
                  <a:lnTo>
                    <a:pt x="20" y="13"/>
                  </a:lnTo>
                  <a:lnTo>
                    <a:pt x="0" y="0"/>
                  </a:lnTo>
                  <a:lnTo>
                    <a:pt x="16" y="16"/>
                  </a:lnTo>
                </a:path>
              </a:pathLst>
            </a:custGeom>
            <a:solidFill>
              <a:srgbClr val="E0E0E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13" name="Freeform 111"/>
            <p:cNvSpPr>
              <a:spLocks/>
            </p:cNvSpPr>
            <p:nvPr/>
          </p:nvSpPr>
          <p:spPr bwMode="auto">
            <a:xfrm>
              <a:off x="3830" y="2898"/>
              <a:ext cx="25" cy="35"/>
            </a:xfrm>
            <a:custGeom>
              <a:avLst/>
              <a:gdLst>
                <a:gd name="T0" fmla="*/ 0 w 25"/>
                <a:gd name="T1" fmla="*/ 34 h 35"/>
                <a:gd name="T2" fmla="*/ 7 w 25"/>
                <a:gd name="T3" fmla="*/ 27 h 35"/>
                <a:gd name="T4" fmla="*/ 24 w 25"/>
                <a:gd name="T5" fmla="*/ 0 h 35"/>
                <a:gd name="T6" fmla="*/ 16 w 25"/>
                <a:gd name="T7" fmla="*/ 8 h 35"/>
                <a:gd name="T8" fmla="*/ 0 w 25"/>
                <a:gd name="T9" fmla="*/ 34 h 35"/>
              </a:gdLst>
              <a:ahLst/>
              <a:cxnLst>
                <a:cxn ang="0">
                  <a:pos x="T0" y="T1"/>
                </a:cxn>
                <a:cxn ang="0">
                  <a:pos x="T2" y="T3"/>
                </a:cxn>
                <a:cxn ang="0">
                  <a:pos x="T4" y="T5"/>
                </a:cxn>
                <a:cxn ang="0">
                  <a:pos x="T6" y="T7"/>
                </a:cxn>
                <a:cxn ang="0">
                  <a:pos x="T8" y="T9"/>
                </a:cxn>
              </a:cxnLst>
              <a:rect l="0" t="0" r="r" b="b"/>
              <a:pathLst>
                <a:path w="25" h="35">
                  <a:moveTo>
                    <a:pt x="0" y="34"/>
                  </a:moveTo>
                  <a:lnTo>
                    <a:pt x="7" y="27"/>
                  </a:lnTo>
                  <a:lnTo>
                    <a:pt x="24" y="0"/>
                  </a:lnTo>
                  <a:lnTo>
                    <a:pt x="16" y="8"/>
                  </a:lnTo>
                  <a:lnTo>
                    <a:pt x="0" y="3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14" name="Freeform 112"/>
            <p:cNvSpPr>
              <a:spLocks/>
            </p:cNvSpPr>
            <p:nvPr/>
          </p:nvSpPr>
          <p:spPr bwMode="auto">
            <a:xfrm>
              <a:off x="3846" y="2865"/>
              <a:ext cx="23" cy="43"/>
            </a:xfrm>
            <a:custGeom>
              <a:avLst/>
              <a:gdLst>
                <a:gd name="T0" fmla="*/ 0 w 23"/>
                <a:gd name="T1" fmla="*/ 42 h 43"/>
                <a:gd name="T2" fmla="*/ 7 w 23"/>
                <a:gd name="T3" fmla="*/ 33 h 43"/>
                <a:gd name="T4" fmla="*/ 22 w 23"/>
                <a:gd name="T5" fmla="*/ 0 h 43"/>
                <a:gd name="T6" fmla="*/ 12 w 23"/>
                <a:gd name="T7" fmla="*/ 9 h 43"/>
                <a:gd name="T8" fmla="*/ 0 w 23"/>
                <a:gd name="T9" fmla="*/ 42 h 43"/>
              </a:gdLst>
              <a:ahLst/>
              <a:cxnLst>
                <a:cxn ang="0">
                  <a:pos x="T0" y="T1"/>
                </a:cxn>
                <a:cxn ang="0">
                  <a:pos x="T2" y="T3"/>
                </a:cxn>
                <a:cxn ang="0">
                  <a:pos x="T4" y="T5"/>
                </a:cxn>
                <a:cxn ang="0">
                  <a:pos x="T6" y="T7"/>
                </a:cxn>
                <a:cxn ang="0">
                  <a:pos x="T8" y="T9"/>
                </a:cxn>
              </a:cxnLst>
              <a:rect l="0" t="0" r="r" b="b"/>
              <a:pathLst>
                <a:path w="23" h="43">
                  <a:moveTo>
                    <a:pt x="0" y="42"/>
                  </a:moveTo>
                  <a:lnTo>
                    <a:pt x="7" y="33"/>
                  </a:lnTo>
                  <a:lnTo>
                    <a:pt x="22" y="0"/>
                  </a:lnTo>
                  <a:lnTo>
                    <a:pt x="12" y="9"/>
                  </a:lnTo>
                  <a:lnTo>
                    <a:pt x="0" y="4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15" name="Freeform 113"/>
            <p:cNvSpPr>
              <a:spLocks/>
            </p:cNvSpPr>
            <p:nvPr/>
          </p:nvSpPr>
          <p:spPr bwMode="auto">
            <a:xfrm>
              <a:off x="3859" y="2824"/>
              <a:ext cx="21" cy="51"/>
            </a:xfrm>
            <a:custGeom>
              <a:avLst/>
              <a:gdLst>
                <a:gd name="T0" fmla="*/ 0 w 21"/>
                <a:gd name="T1" fmla="*/ 50 h 51"/>
                <a:gd name="T2" fmla="*/ 9 w 21"/>
                <a:gd name="T3" fmla="*/ 40 h 51"/>
                <a:gd name="T4" fmla="*/ 20 w 21"/>
                <a:gd name="T5" fmla="*/ 0 h 51"/>
                <a:gd name="T6" fmla="*/ 9 w 21"/>
                <a:gd name="T7" fmla="*/ 10 h 51"/>
                <a:gd name="T8" fmla="*/ 0 w 21"/>
                <a:gd name="T9" fmla="*/ 50 h 51"/>
              </a:gdLst>
              <a:ahLst/>
              <a:cxnLst>
                <a:cxn ang="0">
                  <a:pos x="T0" y="T1"/>
                </a:cxn>
                <a:cxn ang="0">
                  <a:pos x="T2" y="T3"/>
                </a:cxn>
                <a:cxn ang="0">
                  <a:pos x="T4" y="T5"/>
                </a:cxn>
                <a:cxn ang="0">
                  <a:pos x="T6" y="T7"/>
                </a:cxn>
                <a:cxn ang="0">
                  <a:pos x="T8" y="T9"/>
                </a:cxn>
              </a:cxnLst>
              <a:rect l="0" t="0" r="r" b="b"/>
              <a:pathLst>
                <a:path w="21" h="51">
                  <a:moveTo>
                    <a:pt x="0" y="50"/>
                  </a:moveTo>
                  <a:lnTo>
                    <a:pt x="9" y="40"/>
                  </a:lnTo>
                  <a:lnTo>
                    <a:pt x="20" y="0"/>
                  </a:lnTo>
                  <a:lnTo>
                    <a:pt x="9" y="10"/>
                  </a:lnTo>
                  <a:lnTo>
                    <a:pt x="0" y="5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16" name="Freeform 114"/>
            <p:cNvSpPr>
              <a:spLocks/>
            </p:cNvSpPr>
            <p:nvPr/>
          </p:nvSpPr>
          <p:spPr bwMode="auto">
            <a:xfrm>
              <a:off x="3868" y="2780"/>
              <a:ext cx="18" cy="56"/>
            </a:xfrm>
            <a:custGeom>
              <a:avLst/>
              <a:gdLst>
                <a:gd name="T0" fmla="*/ 0 w 18"/>
                <a:gd name="T1" fmla="*/ 55 h 56"/>
                <a:gd name="T2" fmla="*/ 10 w 18"/>
                <a:gd name="T3" fmla="*/ 44 h 56"/>
                <a:gd name="T4" fmla="*/ 17 w 18"/>
                <a:gd name="T5" fmla="*/ 0 h 56"/>
                <a:gd name="T6" fmla="*/ 5 w 18"/>
                <a:gd name="T7" fmla="*/ 10 h 56"/>
                <a:gd name="T8" fmla="*/ 0 w 18"/>
                <a:gd name="T9" fmla="*/ 55 h 56"/>
              </a:gdLst>
              <a:ahLst/>
              <a:cxnLst>
                <a:cxn ang="0">
                  <a:pos x="T0" y="T1"/>
                </a:cxn>
                <a:cxn ang="0">
                  <a:pos x="T2" y="T3"/>
                </a:cxn>
                <a:cxn ang="0">
                  <a:pos x="T4" y="T5"/>
                </a:cxn>
                <a:cxn ang="0">
                  <a:pos x="T6" y="T7"/>
                </a:cxn>
                <a:cxn ang="0">
                  <a:pos x="T8" y="T9"/>
                </a:cxn>
              </a:cxnLst>
              <a:rect l="0" t="0" r="r" b="b"/>
              <a:pathLst>
                <a:path w="18" h="56">
                  <a:moveTo>
                    <a:pt x="0" y="55"/>
                  </a:moveTo>
                  <a:lnTo>
                    <a:pt x="10" y="44"/>
                  </a:lnTo>
                  <a:lnTo>
                    <a:pt x="17" y="0"/>
                  </a:lnTo>
                  <a:lnTo>
                    <a:pt x="5" y="10"/>
                  </a:lnTo>
                  <a:lnTo>
                    <a:pt x="0" y="5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17" name="Freeform 115"/>
            <p:cNvSpPr>
              <a:spLocks/>
            </p:cNvSpPr>
            <p:nvPr/>
          </p:nvSpPr>
          <p:spPr bwMode="auto">
            <a:xfrm>
              <a:off x="3874" y="2731"/>
              <a:ext cx="17" cy="61"/>
            </a:xfrm>
            <a:custGeom>
              <a:avLst/>
              <a:gdLst>
                <a:gd name="T0" fmla="*/ 0 w 17"/>
                <a:gd name="T1" fmla="*/ 60 h 61"/>
                <a:gd name="T2" fmla="*/ 13 w 17"/>
                <a:gd name="T3" fmla="*/ 49 h 61"/>
                <a:gd name="T4" fmla="*/ 16 w 17"/>
                <a:gd name="T5" fmla="*/ 0 h 61"/>
                <a:gd name="T6" fmla="*/ 1 w 17"/>
                <a:gd name="T7" fmla="*/ 11 h 61"/>
                <a:gd name="T8" fmla="*/ 0 w 17"/>
                <a:gd name="T9" fmla="*/ 60 h 61"/>
              </a:gdLst>
              <a:ahLst/>
              <a:cxnLst>
                <a:cxn ang="0">
                  <a:pos x="T0" y="T1"/>
                </a:cxn>
                <a:cxn ang="0">
                  <a:pos x="T2" y="T3"/>
                </a:cxn>
                <a:cxn ang="0">
                  <a:pos x="T4" y="T5"/>
                </a:cxn>
                <a:cxn ang="0">
                  <a:pos x="T6" y="T7"/>
                </a:cxn>
                <a:cxn ang="0">
                  <a:pos x="T8" y="T9"/>
                </a:cxn>
              </a:cxnLst>
              <a:rect l="0" t="0" r="r" b="b"/>
              <a:pathLst>
                <a:path w="17" h="61">
                  <a:moveTo>
                    <a:pt x="0" y="60"/>
                  </a:moveTo>
                  <a:lnTo>
                    <a:pt x="13" y="49"/>
                  </a:lnTo>
                  <a:lnTo>
                    <a:pt x="16" y="0"/>
                  </a:lnTo>
                  <a:lnTo>
                    <a:pt x="1" y="11"/>
                  </a:lnTo>
                  <a:lnTo>
                    <a:pt x="0" y="6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18" name="Freeform 116"/>
            <p:cNvSpPr>
              <a:spLocks/>
            </p:cNvSpPr>
            <p:nvPr/>
          </p:nvSpPr>
          <p:spPr bwMode="auto">
            <a:xfrm>
              <a:off x="3874" y="2683"/>
              <a:ext cx="17" cy="61"/>
            </a:xfrm>
            <a:custGeom>
              <a:avLst/>
              <a:gdLst>
                <a:gd name="T0" fmla="*/ 1 w 17"/>
                <a:gd name="T1" fmla="*/ 60 h 61"/>
                <a:gd name="T2" fmla="*/ 16 w 17"/>
                <a:gd name="T3" fmla="*/ 48 h 61"/>
                <a:gd name="T4" fmla="*/ 13 w 17"/>
                <a:gd name="T5" fmla="*/ 0 h 61"/>
                <a:gd name="T6" fmla="*/ 0 w 17"/>
                <a:gd name="T7" fmla="*/ 12 h 61"/>
                <a:gd name="T8" fmla="*/ 1 w 17"/>
                <a:gd name="T9" fmla="*/ 60 h 61"/>
              </a:gdLst>
              <a:ahLst/>
              <a:cxnLst>
                <a:cxn ang="0">
                  <a:pos x="T0" y="T1"/>
                </a:cxn>
                <a:cxn ang="0">
                  <a:pos x="T2" y="T3"/>
                </a:cxn>
                <a:cxn ang="0">
                  <a:pos x="T4" y="T5"/>
                </a:cxn>
                <a:cxn ang="0">
                  <a:pos x="T6" y="T7"/>
                </a:cxn>
                <a:cxn ang="0">
                  <a:pos x="T8" y="T9"/>
                </a:cxn>
              </a:cxnLst>
              <a:rect l="0" t="0" r="r" b="b"/>
              <a:pathLst>
                <a:path w="17" h="61">
                  <a:moveTo>
                    <a:pt x="1" y="60"/>
                  </a:moveTo>
                  <a:lnTo>
                    <a:pt x="16" y="48"/>
                  </a:lnTo>
                  <a:lnTo>
                    <a:pt x="13" y="0"/>
                  </a:lnTo>
                  <a:lnTo>
                    <a:pt x="0" y="12"/>
                  </a:lnTo>
                  <a:lnTo>
                    <a:pt x="1" y="6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19" name="Freeform 117"/>
            <p:cNvSpPr>
              <a:spLocks/>
            </p:cNvSpPr>
            <p:nvPr/>
          </p:nvSpPr>
          <p:spPr bwMode="auto">
            <a:xfrm>
              <a:off x="3868" y="2636"/>
              <a:ext cx="18" cy="60"/>
            </a:xfrm>
            <a:custGeom>
              <a:avLst/>
              <a:gdLst>
                <a:gd name="T0" fmla="*/ 5 w 18"/>
                <a:gd name="T1" fmla="*/ 59 h 60"/>
                <a:gd name="T2" fmla="*/ 17 w 18"/>
                <a:gd name="T3" fmla="*/ 46 h 60"/>
                <a:gd name="T4" fmla="*/ 10 w 18"/>
                <a:gd name="T5" fmla="*/ 0 h 60"/>
                <a:gd name="T6" fmla="*/ 0 w 18"/>
                <a:gd name="T7" fmla="*/ 10 h 60"/>
                <a:gd name="T8" fmla="*/ 5 w 18"/>
                <a:gd name="T9" fmla="*/ 59 h 60"/>
              </a:gdLst>
              <a:ahLst/>
              <a:cxnLst>
                <a:cxn ang="0">
                  <a:pos x="T0" y="T1"/>
                </a:cxn>
                <a:cxn ang="0">
                  <a:pos x="T2" y="T3"/>
                </a:cxn>
                <a:cxn ang="0">
                  <a:pos x="T4" y="T5"/>
                </a:cxn>
                <a:cxn ang="0">
                  <a:pos x="T6" y="T7"/>
                </a:cxn>
                <a:cxn ang="0">
                  <a:pos x="T8" y="T9"/>
                </a:cxn>
              </a:cxnLst>
              <a:rect l="0" t="0" r="r" b="b"/>
              <a:pathLst>
                <a:path w="18" h="60">
                  <a:moveTo>
                    <a:pt x="5" y="59"/>
                  </a:moveTo>
                  <a:lnTo>
                    <a:pt x="17" y="46"/>
                  </a:lnTo>
                  <a:lnTo>
                    <a:pt x="10" y="0"/>
                  </a:lnTo>
                  <a:lnTo>
                    <a:pt x="0" y="10"/>
                  </a:lnTo>
                  <a:lnTo>
                    <a:pt x="5" y="5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20" name="Freeform 118"/>
            <p:cNvSpPr>
              <a:spLocks/>
            </p:cNvSpPr>
            <p:nvPr/>
          </p:nvSpPr>
          <p:spPr bwMode="auto">
            <a:xfrm>
              <a:off x="3859" y="2591"/>
              <a:ext cx="21" cy="57"/>
            </a:xfrm>
            <a:custGeom>
              <a:avLst/>
              <a:gdLst>
                <a:gd name="T0" fmla="*/ 9 w 21"/>
                <a:gd name="T1" fmla="*/ 56 h 57"/>
                <a:gd name="T2" fmla="*/ 20 w 21"/>
                <a:gd name="T3" fmla="*/ 45 h 57"/>
                <a:gd name="T4" fmla="*/ 9 w 21"/>
                <a:gd name="T5" fmla="*/ 0 h 57"/>
                <a:gd name="T6" fmla="*/ 0 w 21"/>
                <a:gd name="T7" fmla="*/ 9 h 57"/>
                <a:gd name="T8" fmla="*/ 9 w 21"/>
                <a:gd name="T9" fmla="*/ 56 h 57"/>
              </a:gdLst>
              <a:ahLst/>
              <a:cxnLst>
                <a:cxn ang="0">
                  <a:pos x="T0" y="T1"/>
                </a:cxn>
                <a:cxn ang="0">
                  <a:pos x="T2" y="T3"/>
                </a:cxn>
                <a:cxn ang="0">
                  <a:pos x="T4" y="T5"/>
                </a:cxn>
                <a:cxn ang="0">
                  <a:pos x="T6" y="T7"/>
                </a:cxn>
                <a:cxn ang="0">
                  <a:pos x="T8" y="T9"/>
                </a:cxn>
              </a:cxnLst>
              <a:rect l="0" t="0" r="r" b="b"/>
              <a:pathLst>
                <a:path w="21" h="57">
                  <a:moveTo>
                    <a:pt x="9" y="56"/>
                  </a:moveTo>
                  <a:lnTo>
                    <a:pt x="20" y="45"/>
                  </a:lnTo>
                  <a:lnTo>
                    <a:pt x="9" y="0"/>
                  </a:lnTo>
                  <a:lnTo>
                    <a:pt x="0" y="9"/>
                  </a:lnTo>
                  <a:lnTo>
                    <a:pt x="9" y="5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21" name="Freeform 119"/>
            <p:cNvSpPr>
              <a:spLocks/>
            </p:cNvSpPr>
            <p:nvPr/>
          </p:nvSpPr>
          <p:spPr bwMode="auto">
            <a:xfrm>
              <a:off x="3846" y="2550"/>
              <a:ext cx="23" cy="52"/>
            </a:xfrm>
            <a:custGeom>
              <a:avLst/>
              <a:gdLst>
                <a:gd name="T0" fmla="*/ 12 w 23"/>
                <a:gd name="T1" fmla="*/ 51 h 52"/>
                <a:gd name="T2" fmla="*/ 22 w 23"/>
                <a:gd name="T3" fmla="*/ 41 h 52"/>
                <a:gd name="T4" fmla="*/ 7 w 23"/>
                <a:gd name="T5" fmla="*/ 0 h 52"/>
                <a:gd name="T6" fmla="*/ 0 w 23"/>
                <a:gd name="T7" fmla="*/ 8 h 52"/>
                <a:gd name="T8" fmla="*/ 12 w 23"/>
                <a:gd name="T9" fmla="*/ 51 h 52"/>
              </a:gdLst>
              <a:ahLst/>
              <a:cxnLst>
                <a:cxn ang="0">
                  <a:pos x="T0" y="T1"/>
                </a:cxn>
                <a:cxn ang="0">
                  <a:pos x="T2" y="T3"/>
                </a:cxn>
                <a:cxn ang="0">
                  <a:pos x="T4" y="T5"/>
                </a:cxn>
                <a:cxn ang="0">
                  <a:pos x="T6" y="T7"/>
                </a:cxn>
                <a:cxn ang="0">
                  <a:pos x="T8" y="T9"/>
                </a:cxn>
              </a:cxnLst>
              <a:rect l="0" t="0" r="r" b="b"/>
              <a:pathLst>
                <a:path w="23" h="52">
                  <a:moveTo>
                    <a:pt x="12" y="51"/>
                  </a:moveTo>
                  <a:lnTo>
                    <a:pt x="22" y="41"/>
                  </a:lnTo>
                  <a:lnTo>
                    <a:pt x="7" y="0"/>
                  </a:lnTo>
                  <a:lnTo>
                    <a:pt x="0" y="8"/>
                  </a:lnTo>
                  <a:lnTo>
                    <a:pt x="12" y="51"/>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22" name="Freeform 120"/>
            <p:cNvSpPr>
              <a:spLocks/>
            </p:cNvSpPr>
            <p:nvPr/>
          </p:nvSpPr>
          <p:spPr bwMode="auto">
            <a:xfrm>
              <a:off x="3830" y="2515"/>
              <a:ext cx="25" cy="44"/>
            </a:xfrm>
            <a:custGeom>
              <a:avLst/>
              <a:gdLst>
                <a:gd name="T0" fmla="*/ 16 w 25"/>
                <a:gd name="T1" fmla="*/ 43 h 44"/>
                <a:gd name="T2" fmla="*/ 24 w 25"/>
                <a:gd name="T3" fmla="*/ 34 h 44"/>
                <a:gd name="T4" fmla="*/ 7 w 25"/>
                <a:gd name="T5" fmla="*/ 0 h 44"/>
                <a:gd name="T6" fmla="*/ 0 w 25"/>
                <a:gd name="T7" fmla="*/ 6 h 44"/>
                <a:gd name="T8" fmla="*/ 16 w 25"/>
                <a:gd name="T9" fmla="*/ 43 h 44"/>
              </a:gdLst>
              <a:ahLst/>
              <a:cxnLst>
                <a:cxn ang="0">
                  <a:pos x="T0" y="T1"/>
                </a:cxn>
                <a:cxn ang="0">
                  <a:pos x="T2" y="T3"/>
                </a:cxn>
                <a:cxn ang="0">
                  <a:pos x="T4" y="T5"/>
                </a:cxn>
                <a:cxn ang="0">
                  <a:pos x="T6" y="T7"/>
                </a:cxn>
                <a:cxn ang="0">
                  <a:pos x="T8" y="T9"/>
                </a:cxn>
              </a:cxnLst>
              <a:rect l="0" t="0" r="r" b="b"/>
              <a:pathLst>
                <a:path w="25" h="44">
                  <a:moveTo>
                    <a:pt x="16" y="43"/>
                  </a:moveTo>
                  <a:lnTo>
                    <a:pt x="24" y="34"/>
                  </a:lnTo>
                  <a:lnTo>
                    <a:pt x="7" y="0"/>
                  </a:lnTo>
                  <a:lnTo>
                    <a:pt x="0" y="6"/>
                  </a:lnTo>
                  <a:lnTo>
                    <a:pt x="16" y="43"/>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23" name="Freeform 121"/>
            <p:cNvSpPr>
              <a:spLocks/>
            </p:cNvSpPr>
            <p:nvPr/>
          </p:nvSpPr>
          <p:spPr bwMode="auto">
            <a:xfrm>
              <a:off x="3814" y="2489"/>
              <a:ext cx="24" cy="33"/>
            </a:xfrm>
            <a:custGeom>
              <a:avLst/>
              <a:gdLst>
                <a:gd name="T0" fmla="*/ 16 w 24"/>
                <a:gd name="T1" fmla="*/ 32 h 33"/>
                <a:gd name="T2" fmla="*/ 23 w 24"/>
                <a:gd name="T3" fmla="*/ 25 h 33"/>
                <a:gd name="T4" fmla="*/ 3 w 24"/>
                <a:gd name="T5" fmla="*/ 0 h 33"/>
                <a:gd name="T6" fmla="*/ 0 w 24"/>
                <a:gd name="T7" fmla="*/ 4 h 33"/>
                <a:gd name="T8" fmla="*/ 16 w 24"/>
                <a:gd name="T9" fmla="*/ 32 h 33"/>
              </a:gdLst>
              <a:ahLst/>
              <a:cxnLst>
                <a:cxn ang="0">
                  <a:pos x="T0" y="T1"/>
                </a:cxn>
                <a:cxn ang="0">
                  <a:pos x="T2" y="T3"/>
                </a:cxn>
                <a:cxn ang="0">
                  <a:pos x="T4" y="T5"/>
                </a:cxn>
                <a:cxn ang="0">
                  <a:pos x="T6" y="T7"/>
                </a:cxn>
                <a:cxn ang="0">
                  <a:pos x="T8" y="T9"/>
                </a:cxn>
              </a:cxnLst>
              <a:rect l="0" t="0" r="r" b="b"/>
              <a:pathLst>
                <a:path w="24" h="33">
                  <a:moveTo>
                    <a:pt x="16" y="32"/>
                  </a:moveTo>
                  <a:lnTo>
                    <a:pt x="23" y="25"/>
                  </a:lnTo>
                  <a:lnTo>
                    <a:pt x="3" y="0"/>
                  </a:lnTo>
                  <a:lnTo>
                    <a:pt x="0" y="4"/>
                  </a:lnTo>
                  <a:lnTo>
                    <a:pt x="16" y="32"/>
                  </a:lnTo>
                </a:path>
              </a:pathLst>
            </a:custGeom>
            <a:solidFill>
              <a:srgbClr val="60606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24" name="Freeform 122"/>
            <p:cNvSpPr>
              <a:spLocks/>
            </p:cNvSpPr>
            <p:nvPr/>
          </p:nvSpPr>
          <p:spPr bwMode="auto">
            <a:xfrm>
              <a:off x="3794" y="2470"/>
              <a:ext cx="24" cy="24"/>
            </a:xfrm>
            <a:custGeom>
              <a:avLst/>
              <a:gdLst>
                <a:gd name="T0" fmla="*/ 19 w 24"/>
                <a:gd name="T1" fmla="*/ 23 h 24"/>
                <a:gd name="T2" fmla="*/ 23 w 24"/>
                <a:gd name="T3" fmla="*/ 18 h 24"/>
                <a:gd name="T4" fmla="*/ 3 w 24"/>
                <a:gd name="T5" fmla="*/ 0 h 24"/>
                <a:gd name="T6" fmla="*/ 0 w 24"/>
                <a:gd name="T7" fmla="*/ 1 h 24"/>
                <a:gd name="T8" fmla="*/ 19 w 24"/>
                <a:gd name="T9" fmla="*/ 23 h 24"/>
              </a:gdLst>
              <a:ahLst/>
              <a:cxnLst>
                <a:cxn ang="0">
                  <a:pos x="T0" y="T1"/>
                </a:cxn>
                <a:cxn ang="0">
                  <a:pos x="T2" y="T3"/>
                </a:cxn>
                <a:cxn ang="0">
                  <a:pos x="T4" y="T5"/>
                </a:cxn>
                <a:cxn ang="0">
                  <a:pos x="T6" y="T7"/>
                </a:cxn>
                <a:cxn ang="0">
                  <a:pos x="T8" y="T9"/>
                </a:cxn>
              </a:cxnLst>
              <a:rect l="0" t="0" r="r" b="b"/>
              <a:pathLst>
                <a:path w="24" h="24">
                  <a:moveTo>
                    <a:pt x="19" y="23"/>
                  </a:moveTo>
                  <a:lnTo>
                    <a:pt x="23" y="18"/>
                  </a:lnTo>
                  <a:lnTo>
                    <a:pt x="3" y="0"/>
                  </a:lnTo>
                  <a:lnTo>
                    <a:pt x="0" y="1"/>
                  </a:lnTo>
                  <a:lnTo>
                    <a:pt x="19" y="23"/>
                  </a:lnTo>
                </a:path>
              </a:pathLst>
            </a:custGeom>
            <a:solidFill>
              <a:srgbClr val="8A8A8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25" name="Freeform 123"/>
            <p:cNvSpPr>
              <a:spLocks/>
            </p:cNvSpPr>
            <p:nvPr/>
          </p:nvSpPr>
          <p:spPr bwMode="auto">
            <a:xfrm>
              <a:off x="3774" y="2460"/>
              <a:ext cx="24" cy="17"/>
            </a:xfrm>
            <a:custGeom>
              <a:avLst/>
              <a:gdLst>
                <a:gd name="T0" fmla="*/ 19 w 24"/>
                <a:gd name="T1" fmla="*/ 16 h 17"/>
                <a:gd name="T2" fmla="*/ 23 w 24"/>
                <a:gd name="T3" fmla="*/ 13 h 17"/>
                <a:gd name="T4" fmla="*/ 0 w 24"/>
                <a:gd name="T5" fmla="*/ 0 h 17"/>
                <a:gd name="T6" fmla="*/ 19 w 24"/>
                <a:gd name="T7" fmla="*/ 16 h 17"/>
              </a:gdLst>
              <a:ahLst/>
              <a:cxnLst>
                <a:cxn ang="0">
                  <a:pos x="T0" y="T1"/>
                </a:cxn>
                <a:cxn ang="0">
                  <a:pos x="T2" y="T3"/>
                </a:cxn>
                <a:cxn ang="0">
                  <a:pos x="T4" y="T5"/>
                </a:cxn>
                <a:cxn ang="0">
                  <a:pos x="T6" y="T7"/>
                </a:cxn>
              </a:cxnLst>
              <a:rect l="0" t="0" r="r" b="b"/>
              <a:pathLst>
                <a:path w="24" h="17">
                  <a:moveTo>
                    <a:pt x="19" y="16"/>
                  </a:moveTo>
                  <a:lnTo>
                    <a:pt x="23" y="13"/>
                  </a:lnTo>
                  <a:lnTo>
                    <a:pt x="0" y="0"/>
                  </a:lnTo>
                  <a:lnTo>
                    <a:pt x="19" y="16"/>
                  </a:lnTo>
                </a:path>
              </a:pathLst>
            </a:custGeom>
            <a:solidFill>
              <a:srgbClr val="CFCFC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26" name="Freeform 124"/>
            <p:cNvSpPr>
              <a:spLocks/>
            </p:cNvSpPr>
            <p:nvPr/>
          </p:nvSpPr>
          <p:spPr bwMode="auto">
            <a:xfrm>
              <a:off x="3854" y="2854"/>
              <a:ext cx="21" cy="45"/>
            </a:xfrm>
            <a:custGeom>
              <a:avLst/>
              <a:gdLst>
                <a:gd name="T0" fmla="*/ 0 w 21"/>
                <a:gd name="T1" fmla="*/ 44 h 45"/>
                <a:gd name="T2" fmla="*/ 4 w 21"/>
                <a:gd name="T3" fmla="*/ 36 h 45"/>
                <a:gd name="T4" fmla="*/ 20 w 21"/>
                <a:gd name="T5" fmla="*/ 0 h 45"/>
                <a:gd name="T6" fmla="*/ 14 w 21"/>
                <a:gd name="T7" fmla="*/ 10 h 45"/>
                <a:gd name="T8" fmla="*/ 0 w 21"/>
                <a:gd name="T9" fmla="*/ 44 h 45"/>
              </a:gdLst>
              <a:ahLst/>
              <a:cxnLst>
                <a:cxn ang="0">
                  <a:pos x="T0" y="T1"/>
                </a:cxn>
                <a:cxn ang="0">
                  <a:pos x="T2" y="T3"/>
                </a:cxn>
                <a:cxn ang="0">
                  <a:pos x="T4" y="T5"/>
                </a:cxn>
                <a:cxn ang="0">
                  <a:pos x="T6" y="T7"/>
                </a:cxn>
                <a:cxn ang="0">
                  <a:pos x="T8" y="T9"/>
                </a:cxn>
              </a:cxnLst>
              <a:rect l="0" t="0" r="r" b="b"/>
              <a:pathLst>
                <a:path w="21" h="45">
                  <a:moveTo>
                    <a:pt x="0" y="44"/>
                  </a:moveTo>
                  <a:lnTo>
                    <a:pt x="4" y="36"/>
                  </a:lnTo>
                  <a:lnTo>
                    <a:pt x="20" y="0"/>
                  </a:lnTo>
                  <a:lnTo>
                    <a:pt x="14" y="10"/>
                  </a:lnTo>
                  <a:lnTo>
                    <a:pt x="0" y="4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27" name="Freeform 125"/>
            <p:cNvSpPr>
              <a:spLocks/>
            </p:cNvSpPr>
            <p:nvPr/>
          </p:nvSpPr>
          <p:spPr bwMode="auto">
            <a:xfrm>
              <a:off x="3868" y="2813"/>
              <a:ext cx="18" cy="53"/>
            </a:xfrm>
            <a:custGeom>
              <a:avLst/>
              <a:gdLst>
                <a:gd name="T0" fmla="*/ 0 w 18"/>
                <a:gd name="T1" fmla="*/ 52 h 53"/>
                <a:gd name="T2" fmla="*/ 5 w 18"/>
                <a:gd name="T3" fmla="*/ 41 h 53"/>
                <a:gd name="T4" fmla="*/ 17 w 18"/>
                <a:gd name="T5" fmla="*/ 0 h 53"/>
                <a:gd name="T6" fmla="*/ 10 w 18"/>
                <a:gd name="T7" fmla="*/ 11 h 53"/>
                <a:gd name="T8" fmla="*/ 0 w 18"/>
                <a:gd name="T9" fmla="*/ 52 h 53"/>
              </a:gdLst>
              <a:ahLst/>
              <a:cxnLst>
                <a:cxn ang="0">
                  <a:pos x="T0" y="T1"/>
                </a:cxn>
                <a:cxn ang="0">
                  <a:pos x="T2" y="T3"/>
                </a:cxn>
                <a:cxn ang="0">
                  <a:pos x="T4" y="T5"/>
                </a:cxn>
                <a:cxn ang="0">
                  <a:pos x="T6" y="T7"/>
                </a:cxn>
                <a:cxn ang="0">
                  <a:pos x="T8" y="T9"/>
                </a:cxn>
              </a:cxnLst>
              <a:rect l="0" t="0" r="r" b="b"/>
              <a:pathLst>
                <a:path w="18" h="53">
                  <a:moveTo>
                    <a:pt x="0" y="52"/>
                  </a:moveTo>
                  <a:lnTo>
                    <a:pt x="5" y="41"/>
                  </a:lnTo>
                  <a:lnTo>
                    <a:pt x="17" y="0"/>
                  </a:lnTo>
                  <a:lnTo>
                    <a:pt x="10" y="11"/>
                  </a:lnTo>
                  <a:lnTo>
                    <a:pt x="0" y="5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28" name="Freeform 126"/>
            <p:cNvSpPr>
              <a:spLocks/>
            </p:cNvSpPr>
            <p:nvPr/>
          </p:nvSpPr>
          <p:spPr bwMode="auto">
            <a:xfrm>
              <a:off x="3879" y="2768"/>
              <a:ext cx="17" cy="57"/>
            </a:xfrm>
            <a:custGeom>
              <a:avLst/>
              <a:gdLst>
                <a:gd name="T0" fmla="*/ 0 w 17"/>
                <a:gd name="T1" fmla="*/ 56 h 57"/>
                <a:gd name="T2" fmla="*/ 7 w 17"/>
                <a:gd name="T3" fmla="*/ 44 h 57"/>
                <a:gd name="T4" fmla="*/ 16 w 17"/>
                <a:gd name="T5" fmla="*/ 0 h 57"/>
                <a:gd name="T6" fmla="*/ 7 w 17"/>
                <a:gd name="T7" fmla="*/ 12 h 57"/>
                <a:gd name="T8" fmla="*/ 0 w 17"/>
                <a:gd name="T9" fmla="*/ 56 h 57"/>
              </a:gdLst>
              <a:ahLst/>
              <a:cxnLst>
                <a:cxn ang="0">
                  <a:pos x="T0" y="T1"/>
                </a:cxn>
                <a:cxn ang="0">
                  <a:pos x="T2" y="T3"/>
                </a:cxn>
                <a:cxn ang="0">
                  <a:pos x="T4" y="T5"/>
                </a:cxn>
                <a:cxn ang="0">
                  <a:pos x="T6" y="T7"/>
                </a:cxn>
                <a:cxn ang="0">
                  <a:pos x="T8" y="T9"/>
                </a:cxn>
              </a:cxnLst>
              <a:rect l="0" t="0" r="r" b="b"/>
              <a:pathLst>
                <a:path w="17" h="57">
                  <a:moveTo>
                    <a:pt x="0" y="56"/>
                  </a:moveTo>
                  <a:lnTo>
                    <a:pt x="7" y="44"/>
                  </a:lnTo>
                  <a:lnTo>
                    <a:pt x="16" y="0"/>
                  </a:lnTo>
                  <a:lnTo>
                    <a:pt x="7" y="12"/>
                  </a:lnTo>
                  <a:lnTo>
                    <a:pt x="0" y="5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29" name="Freeform 127"/>
            <p:cNvSpPr>
              <a:spLocks/>
            </p:cNvSpPr>
            <p:nvPr/>
          </p:nvSpPr>
          <p:spPr bwMode="auto">
            <a:xfrm>
              <a:off x="3885" y="2720"/>
              <a:ext cx="17" cy="61"/>
            </a:xfrm>
            <a:custGeom>
              <a:avLst/>
              <a:gdLst>
                <a:gd name="T0" fmla="*/ 0 w 17"/>
                <a:gd name="T1" fmla="*/ 60 h 61"/>
                <a:gd name="T2" fmla="*/ 12 w 17"/>
                <a:gd name="T3" fmla="*/ 47 h 61"/>
                <a:gd name="T4" fmla="*/ 16 w 17"/>
                <a:gd name="T5" fmla="*/ 0 h 61"/>
                <a:gd name="T6" fmla="*/ 4 w 17"/>
                <a:gd name="T7" fmla="*/ 11 h 61"/>
                <a:gd name="T8" fmla="*/ 0 w 17"/>
                <a:gd name="T9" fmla="*/ 60 h 61"/>
              </a:gdLst>
              <a:ahLst/>
              <a:cxnLst>
                <a:cxn ang="0">
                  <a:pos x="T0" y="T1"/>
                </a:cxn>
                <a:cxn ang="0">
                  <a:pos x="T2" y="T3"/>
                </a:cxn>
                <a:cxn ang="0">
                  <a:pos x="T4" y="T5"/>
                </a:cxn>
                <a:cxn ang="0">
                  <a:pos x="T6" y="T7"/>
                </a:cxn>
                <a:cxn ang="0">
                  <a:pos x="T8" y="T9"/>
                </a:cxn>
              </a:cxnLst>
              <a:rect l="0" t="0" r="r" b="b"/>
              <a:pathLst>
                <a:path w="17" h="61">
                  <a:moveTo>
                    <a:pt x="0" y="60"/>
                  </a:moveTo>
                  <a:lnTo>
                    <a:pt x="12" y="47"/>
                  </a:lnTo>
                  <a:lnTo>
                    <a:pt x="16" y="0"/>
                  </a:lnTo>
                  <a:lnTo>
                    <a:pt x="4" y="11"/>
                  </a:lnTo>
                  <a:lnTo>
                    <a:pt x="0" y="6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30" name="Freeform 128"/>
            <p:cNvSpPr>
              <a:spLocks/>
            </p:cNvSpPr>
            <p:nvPr/>
          </p:nvSpPr>
          <p:spPr bwMode="auto">
            <a:xfrm>
              <a:off x="3885" y="2670"/>
              <a:ext cx="17" cy="62"/>
            </a:xfrm>
            <a:custGeom>
              <a:avLst/>
              <a:gdLst>
                <a:gd name="T0" fmla="*/ 4 w 17"/>
                <a:gd name="T1" fmla="*/ 61 h 62"/>
                <a:gd name="T2" fmla="*/ 16 w 17"/>
                <a:gd name="T3" fmla="*/ 49 h 62"/>
                <a:gd name="T4" fmla="*/ 12 w 17"/>
                <a:gd name="T5" fmla="*/ 0 h 62"/>
                <a:gd name="T6" fmla="*/ 0 w 17"/>
                <a:gd name="T7" fmla="*/ 12 h 62"/>
                <a:gd name="T8" fmla="*/ 4 w 17"/>
                <a:gd name="T9" fmla="*/ 61 h 62"/>
              </a:gdLst>
              <a:ahLst/>
              <a:cxnLst>
                <a:cxn ang="0">
                  <a:pos x="T0" y="T1"/>
                </a:cxn>
                <a:cxn ang="0">
                  <a:pos x="T2" y="T3"/>
                </a:cxn>
                <a:cxn ang="0">
                  <a:pos x="T4" y="T5"/>
                </a:cxn>
                <a:cxn ang="0">
                  <a:pos x="T6" y="T7"/>
                </a:cxn>
                <a:cxn ang="0">
                  <a:pos x="T8" y="T9"/>
                </a:cxn>
              </a:cxnLst>
              <a:rect l="0" t="0" r="r" b="b"/>
              <a:pathLst>
                <a:path w="17" h="62">
                  <a:moveTo>
                    <a:pt x="4" y="61"/>
                  </a:moveTo>
                  <a:lnTo>
                    <a:pt x="16" y="49"/>
                  </a:lnTo>
                  <a:lnTo>
                    <a:pt x="12" y="0"/>
                  </a:lnTo>
                  <a:lnTo>
                    <a:pt x="0" y="12"/>
                  </a:lnTo>
                  <a:lnTo>
                    <a:pt x="4" y="61"/>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31" name="Freeform 129"/>
            <p:cNvSpPr>
              <a:spLocks/>
            </p:cNvSpPr>
            <p:nvPr/>
          </p:nvSpPr>
          <p:spPr bwMode="auto">
            <a:xfrm>
              <a:off x="3879" y="2625"/>
              <a:ext cx="17" cy="59"/>
            </a:xfrm>
            <a:custGeom>
              <a:avLst/>
              <a:gdLst>
                <a:gd name="T0" fmla="*/ 7 w 17"/>
                <a:gd name="T1" fmla="*/ 58 h 59"/>
                <a:gd name="T2" fmla="*/ 16 w 17"/>
                <a:gd name="T3" fmla="*/ 45 h 59"/>
                <a:gd name="T4" fmla="*/ 7 w 17"/>
                <a:gd name="T5" fmla="*/ 0 h 59"/>
                <a:gd name="T6" fmla="*/ 0 w 17"/>
                <a:gd name="T7" fmla="*/ 11 h 59"/>
                <a:gd name="T8" fmla="*/ 7 w 17"/>
                <a:gd name="T9" fmla="*/ 58 h 59"/>
              </a:gdLst>
              <a:ahLst/>
              <a:cxnLst>
                <a:cxn ang="0">
                  <a:pos x="T0" y="T1"/>
                </a:cxn>
                <a:cxn ang="0">
                  <a:pos x="T2" y="T3"/>
                </a:cxn>
                <a:cxn ang="0">
                  <a:pos x="T4" y="T5"/>
                </a:cxn>
                <a:cxn ang="0">
                  <a:pos x="T6" y="T7"/>
                </a:cxn>
                <a:cxn ang="0">
                  <a:pos x="T8" y="T9"/>
                </a:cxn>
              </a:cxnLst>
              <a:rect l="0" t="0" r="r" b="b"/>
              <a:pathLst>
                <a:path w="17" h="59">
                  <a:moveTo>
                    <a:pt x="7" y="58"/>
                  </a:moveTo>
                  <a:lnTo>
                    <a:pt x="16" y="45"/>
                  </a:lnTo>
                  <a:lnTo>
                    <a:pt x="7" y="0"/>
                  </a:lnTo>
                  <a:lnTo>
                    <a:pt x="0" y="11"/>
                  </a:lnTo>
                  <a:lnTo>
                    <a:pt x="7" y="58"/>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32" name="Freeform 130"/>
            <p:cNvSpPr>
              <a:spLocks/>
            </p:cNvSpPr>
            <p:nvPr/>
          </p:nvSpPr>
          <p:spPr bwMode="auto">
            <a:xfrm>
              <a:off x="3868" y="2580"/>
              <a:ext cx="18" cy="57"/>
            </a:xfrm>
            <a:custGeom>
              <a:avLst/>
              <a:gdLst>
                <a:gd name="T0" fmla="*/ 10 w 18"/>
                <a:gd name="T1" fmla="*/ 56 h 57"/>
                <a:gd name="T2" fmla="*/ 17 w 18"/>
                <a:gd name="T3" fmla="*/ 44 h 57"/>
                <a:gd name="T4" fmla="*/ 5 w 18"/>
                <a:gd name="T5" fmla="*/ 0 h 57"/>
                <a:gd name="T6" fmla="*/ 0 w 18"/>
                <a:gd name="T7" fmla="*/ 10 h 57"/>
                <a:gd name="T8" fmla="*/ 10 w 18"/>
                <a:gd name="T9" fmla="*/ 56 h 57"/>
              </a:gdLst>
              <a:ahLst/>
              <a:cxnLst>
                <a:cxn ang="0">
                  <a:pos x="T0" y="T1"/>
                </a:cxn>
                <a:cxn ang="0">
                  <a:pos x="T2" y="T3"/>
                </a:cxn>
                <a:cxn ang="0">
                  <a:pos x="T4" y="T5"/>
                </a:cxn>
                <a:cxn ang="0">
                  <a:pos x="T6" y="T7"/>
                </a:cxn>
                <a:cxn ang="0">
                  <a:pos x="T8" y="T9"/>
                </a:cxn>
              </a:cxnLst>
              <a:rect l="0" t="0" r="r" b="b"/>
              <a:pathLst>
                <a:path w="18" h="57">
                  <a:moveTo>
                    <a:pt x="10" y="56"/>
                  </a:moveTo>
                  <a:lnTo>
                    <a:pt x="17" y="44"/>
                  </a:lnTo>
                  <a:lnTo>
                    <a:pt x="5" y="0"/>
                  </a:lnTo>
                  <a:lnTo>
                    <a:pt x="0" y="10"/>
                  </a:lnTo>
                  <a:lnTo>
                    <a:pt x="10" y="5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33" name="Freeform 131"/>
            <p:cNvSpPr>
              <a:spLocks/>
            </p:cNvSpPr>
            <p:nvPr/>
          </p:nvSpPr>
          <p:spPr bwMode="auto">
            <a:xfrm>
              <a:off x="3854" y="2542"/>
              <a:ext cx="21" cy="50"/>
            </a:xfrm>
            <a:custGeom>
              <a:avLst/>
              <a:gdLst>
                <a:gd name="T0" fmla="*/ 14 w 21"/>
                <a:gd name="T1" fmla="*/ 49 h 50"/>
                <a:gd name="T2" fmla="*/ 20 w 21"/>
                <a:gd name="T3" fmla="*/ 38 h 50"/>
                <a:gd name="T4" fmla="*/ 4 w 21"/>
                <a:gd name="T5" fmla="*/ 0 h 50"/>
                <a:gd name="T6" fmla="*/ 0 w 21"/>
                <a:gd name="T7" fmla="*/ 7 h 50"/>
                <a:gd name="T8" fmla="*/ 14 w 21"/>
                <a:gd name="T9" fmla="*/ 49 h 50"/>
              </a:gdLst>
              <a:ahLst/>
              <a:cxnLst>
                <a:cxn ang="0">
                  <a:pos x="T0" y="T1"/>
                </a:cxn>
                <a:cxn ang="0">
                  <a:pos x="T2" y="T3"/>
                </a:cxn>
                <a:cxn ang="0">
                  <a:pos x="T4" y="T5"/>
                </a:cxn>
                <a:cxn ang="0">
                  <a:pos x="T6" y="T7"/>
                </a:cxn>
                <a:cxn ang="0">
                  <a:pos x="T8" y="T9"/>
                </a:cxn>
              </a:cxnLst>
              <a:rect l="0" t="0" r="r" b="b"/>
              <a:pathLst>
                <a:path w="21" h="50">
                  <a:moveTo>
                    <a:pt x="14" y="49"/>
                  </a:moveTo>
                  <a:lnTo>
                    <a:pt x="20" y="38"/>
                  </a:lnTo>
                  <a:lnTo>
                    <a:pt x="4" y="0"/>
                  </a:lnTo>
                  <a:lnTo>
                    <a:pt x="0" y="7"/>
                  </a:lnTo>
                  <a:lnTo>
                    <a:pt x="14" y="4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34" name="Freeform 132"/>
            <p:cNvSpPr>
              <a:spLocks/>
            </p:cNvSpPr>
            <p:nvPr/>
          </p:nvSpPr>
          <p:spPr bwMode="auto">
            <a:xfrm>
              <a:off x="3837" y="2509"/>
              <a:ext cx="23" cy="42"/>
            </a:xfrm>
            <a:custGeom>
              <a:avLst/>
              <a:gdLst>
                <a:gd name="T0" fmla="*/ 17 w 23"/>
                <a:gd name="T1" fmla="*/ 41 h 42"/>
                <a:gd name="T2" fmla="*/ 22 w 23"/>
                <a:gd name="T3" fmla="*/ 32 h 42"/>
                <a:gd name="T4" fmla="*/ 3 w 23"/>
                <a:gd name="T5" fmla="*/ 0 h 42"/>
                <a:gd name="T6" fmla="*/ 0 w 23"/>
                <a:gd name="T7" fmla="*/ 6 h 42"/>
                <a:gd name="T8" fmla="*/ 17 w 23"/>
                <a:gd name="T9" fmla="*/ 41 h 42"/>
              </a:gdLst>
              <a:ahLst/>
              <a:cxnLst>
                <a:cxn ang="0">
                  <a:pos x="T0" y="T1"/>
                </a:cxn>
                <a:cxn ang="0">
                  <a:pos x="T2" y="T3"/>
                </a:cxn>
                <a:cxn ang="0">
                  <a:pos x="T4" y="T5"/>
                </a:cxn>
                <a:cxn ang="0">
                  <a:pos x="T6" y="T7"/>
                </a:cxn>
                <a:cxn ang="0">
                  <a:pos x="T8" y="T9"/>
                </a:cxn>
              </a:cxnLst>
              <a:rect l="0" t="0" r="r" b="b"/>
              <a:pathLst>
                <a:path w="23" h="42">
                  <a:moveTo>
                    <a:pt x="17" y="41"/>
                  </a:moveTo>
                  <a:lnTo>
                    <a:pt x="22" y="32"/>
                  </a:lnTo>
                  <a:lnTo>
                    <a:pt x="3" y="0"/>
                  </a:lnTo>
                  <a:lnTo>
                    <a:pt x="0" y="6"/>
                  </a:lnTo>
                  <a:lnTo>
                    <a:pt x="17" y="41"/>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35" name="Freeform 133"/>
            <p:cNvSpPr>
              <a:spLocks/>
            </p:cNvSpPr>
            <p:nvPr/>
          </p:nvSpPr>
          <p:spPr bwMode="auto">
            <a:xfrm>
              <a:off x="3817" y="2484"/>
              <a:ext cx="24" cy="32"/>
            </a:xfrm>
            <a:custGeom>
              <a:avLst/>
              <a:gdLst>
                <a:gd name="T0" fmla="*/ 19 w 24"/>
                <a:gd name="T1" fmla="*/ 31 h 32"/>
                <a:gd name="T2" fmla="*/ 23 w 24"/>
                <a:gd name="T3" fmla="*/ 24 h 32"/>
                <a:gd name="T4" fmla="*/ 2 w 24"/>
                <a:gd name="T5" fmla="*/ 0 h 32"/>
                <a:gd name="T6" fmla="*/ 0 w 24"/>
                <a:gd name="T7" fmla="*/ 4 h 32"/>
                <a:gd name="T8" fmla="*/ 19 w 24"/>
                <a:gd name="T9" fmla="*/ 31 h 32"/>
              </a:gdLst>
              <a:ahLst/>
              <a:cxnLst>
                <a:cxn ang="0">
                  <a:pos x="T0" y="T1"/>
                </a:cxn>
                <a:cxn ang="0">
                  <a:pos x="T2" y="T3"/>
                </a:cxn>
                <a:cxn ang="0">
                  <a:pos x="T4" y="T5"/>
                </a:cxn>
                <a:cxn ang="0">
                  <a:pos x="T6" y="T7"/>
                </a:cxn>
                <a:cxn ang="0">
                  <a:pos x="T8" y="T9"/>
                </a:cxn>
              </a:cxnLst>
              <a:rect l="0" t="0" r="r" b="b"/>
              <a:pathLst>
                <a:path w="24" h="32">
                  <a:moveTo>
                    <a:pt x="19" y="31"/>
                  </a:moveTo>
                  <a:lnTo>
                    <a:pt x="23" y="24"/>
                  </a:lnTo>
                  <a:lnTo>
                    <a:pt x="2" y="0"/>
                  </a:lnTo>
                  <a:lnTo>
                    <a:pt x="0" y="4"/>
                  </a:lnTo>
                  <a:lnTo>
                    <a:pt x="19" y="31"/>
                  </a:lnTo>
                </a:path>
              </a:pathLst>
            </a:custGeom>
            <a:solidFill>
              <a:srgbClr val="53535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36" name="Freeform 134"/>
            <p:cNvSpPr>
              <a:spLocks/>
            </p:cNvSpPr>
            <p:nvPr/>
          </p:nvSpPr>
          <p:spPr bwMode="auto">
            <a:xfrm>
              <a:off x="3797" y="2468"/>
              <a:ext cx="24" cy="22"/>
            </a:xfrm>
            <a:custGeom>
              <a:avLst/>
              <a:gdLst>
                <a:gd name="T0" fmla="*/ 20 w 24"/>
                <a:gd name="T1" fmla="*/ 21 h 22"/>
                <a:gd name="T2" fmla="*/ 23 w 24"/>
                <a:gd name="T3" fmla="*/ 16 h 22"/>
                <a:gd name="T4" fmla="*/ 0 w 24"/>
                <a:gd name="T5" fmla="*/ 0 h 22"/>
                <a:gd name="T6" fmla="*/ 0 w 24"/>
                <a:gd name="T7" fmla="*/ 1 h 22"/>
                <a:gd name="T8" fmla="*/ 20 w 24"/>
                <a:gd name="T9" fmla="*/ 21 h 22"/>
              </a:gdLst>
              <a:ahLst/>
              <a:cxnLst>
                <a:cxn ang="0">
                  <a:pos x="T0" y="T1"/>
                </a:cxn>
                <a:cxn ang="0">
                  <a:pos x="T2" y="T3"/>
                </a:cxn>
                <a:cxn ang="0">
                  <a:pos x="T4" y="T5"/>
                </a:cxn>
                <a:cxn ang="0">
                  <a:pos x="T6" y="T7"/>
                </a:cxn>
                <a:cxn ang="0">
                  <a:pos x="T8" y="T9"/>
                </a:cxn>
              </a:cxnLst>
              <a:rect l="0" t="0" r="r" b="b"/>
              <a:pathLst>
                <a:path w="24" h="22">
                  <a:moveTo>
                    <a:pt x="20" y="21"/>
                  </a:moveTo>
                  <a:lnTo>
                    <a:pt x="23" y="16"/>
                  </a:lnTo>
                  <a:lnTo>
                    <a:pt x="0" y="0"/>
                  </a:lnTo>
                  <a:lnTo>
                    <a:pt x="0" y="1"/>
                  </a:lnTo>
                  <a:lnTo>
                    <a:pt x="20" y="21"/>
                  </a:lnTo>
                </a:path>
              </a:pathLst>
            </a:custGeom>
            <a:solidFill>
              <a:srgbClr val="81818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37" name="Freeform 135"/>
            <p:cNvSpPr>
              <a:spLocks/>
            </p:cNvSpPr>
            <p:nvPr/>
          </p:nvSpPr>
          <p:spPr bwMode="auto">
            <a:xfrm>
              <a:off x="3774" y="2460"/>
              <a:ext cx="25" cy="17"/>
            </a:xfrm>
            <a:custGeom>
              <a:avLst/>
              <a:gdLst>
                <a:gd name="T0" fmla="*/ 23 w 25"/>
                <a:gd name="T1" fmla="*/ 16 h 17"/>
                <a:gd name="T2" fmla="*/ 24 w 25"/>
                <a:gd name="T3" fmla="*/ 13 h 17"/>
                <a:gd name="T4" fmla="*/ 0 w 25"/>
                <a:gd name="T5" fmla="*/ 0 h 17"/>
                <a:gd name="T6" fmla="*/ 23 w 25"/>
                <a:gd name="T7" fmla="*/ 16 h 17"/>
              </a:gdLst>
              <a:ahLst/>
              <a:cxnLst>
                <a:cxn ang="0">
                  <a:pos x="T0" y="T1"/>
                </a:cxn>
                <a:cxn ang="0">
                  <a:pos x="T2" y="T3"/>
                </a:cxn>
                <a:cxn ang="0">
                  <a:pos x="T4" y="T5"/>
                </a:cxn>
                <a:cxn ang="0">
                  <a:pos x="T6" y="T7"/>
                </a:cxn>
              </a:cxnLst>
              <a:rect l="0" t="0" r="r" b="b"/>
              <a:pathLst>
                <a:path w="25" h="17">
                  <a:moveTo>
                    <a:pt x="23" y="16"/>
                  </a:moveTo>
                  <a:lnTo>
                    <a:pt x="24" y="13"/>
                  </a:lnTo>
                  <a:lnTo>
                    <a:pt x="0" y="0"/>
                  </a:lnTo>
                  <a:lnTo>
                    <a:pt x="23" y="16"/>
                  </a:lnTo>
                </a:path>
              </a:pathLst>
            </a:custGeom>
            <a:solidFill>
              <a:srgbClr val="BEBEB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38" name="Freeform 136"/>
            <p:cNvSpPr>
              <a:spLocks/>
            </p:cNvSpPr>
            <p:nvPr/>
          </p:nvSpPr>
          <p:spPr bwMode="auto">
            <a:xfrm>
              <a:off x="3885" y="2754"/>
              <a:ext cx="17" cy="60"/>
            </a:xfrm>
            <a:custGeom>
              <a:avLst/>
              <a:gdLst>
                <a:gd name="T0" fmla="*/ 0 w 17"/>
                <a:gd name="T1" fmla="*/ 59 h 60"/>
                <a:gd name="T2" fmla="*/ 4 w 17"/>
                <a:gd name="T3" fmla="*/ 47 h 60"/>
                <a:gd name="T4" fmla="*/ 16 w 17"/>
                <a:gd name="T5" fmla="*/ 0 h 60"/>
                <a:gd name="T6" fmla="*/ 12 w 17"/>
                <a:gd name="T7" fmla="*/ 13 h 60"/>
                <a:gd name="T8" fmla="*/ 0 w 17"/>
                <a:gd name="T9" fmla="*/ 59 h 60"/>
              </a:gdLst>
              <a:ahLst/>
              <a:cxnLst>
                <a:cxn ang="0">
                  <a:pos x="T0" y="T1"/>
                </a:cxn>
                <a:cxn ang="0">
                  <a:pos x="T2" y="T3"/>
                </a:cxn>
                <a:cxn ang="0">
                  <a:pos x="T4" y="T5"/>
                </a:cxn>
                <a:cxn ang="0">
                  <a:pos x="T6" y="T7"/>
                </a:cxn>
                <a:cxn ang="0">
                  <a:pos x="T8" y="T9"/>
                </a:cxn>
              </a:cxnLst>
              <a:rect l="0" t="0" r="r" b="b"/>
              <a:pathLst>
                <a:path w="17" h="60">
                  <a:moveTo>
                    <a:pt x="0" y="59"/>
                  </a:moveTo>
                  <a:lnTo>
                    <a:pt x="4" y="47"/>
                  </a:lnTo>
                  <a:lnTo>
                    <a:pt x="16" y="0"/>
                  </a:lnTo>
                  <a:lnTo>
                    <a:pt x="12" y="13"/>
                  </a:lnTo>
                  <a:lnTo>
                    <a:pt x="0" y="5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39" name="Freeform 137"/>
            <p:cNvSpPr>
              <a:spLocks/>
            </p:cNvSpPr>
            <p:nvPr/>
          </p:nvSpPr>
          <p:spPr bwMode="auto">
            <a:xfrm>
              <a:off x="3892" y="2707"/>
              <a:ext cx="17" cy="62"/>
            </a:xfrm>
            <a:custGeom>
              <a:avLst/>
              <a:gdLst>
                <a:gd name="T0" fmla="*/ 0 w 17"/>
                <a:gd name="T1" fmla="*/ 61 h 62"/>
                <a:gd name="T2" fmla="*/ 9 w 17"/>
                <a:gd name="T3" fmla="*/ 47 h 62"/>
                <a:gd name="T4" fmla="*/ 16 w 17"/>
                <a:gd name="T5" fmla="*/ 0 h 62"/>
                <a:gd name="T6" fmla="*/ 9 w 17"/>
                <a:gd name="T7" fmla="*/ 13 h 62"/>
                <a:gd name="T8" fmla="*/ 0 w 17"/>
                <a:gd name="T9" fmla="*/ 61 h 62"/>
              </a:gdLst>
              <a:ahLst/>
              <a:cxnLst>
                <a:cxn ang="0">
                  <a:pos x="T0" y="T1"/>
                </a:cxn>
                <a:cxn ang="0">
                  <a:pos x="T2" y="T3"/>
                </a:cxn>
                <a:cxn ang="0">
                  <a:pos x="T4" y="T5"/>
                </a:cxn>
                <a:cxn ang="0">
                  <a:pos x="T6" y="T7"/>
                </a:cxn>
                <a:cxn ang="0">
                  <a:pos x="T8" y="T9"/>
                </a:cxn>
              </a:cxnLst>
              <a:rect l="0" t="0" r="r" b="b"/>
              <a:pathLst>
                <a:path w="17" h="62">
                  <a:moveTo>
                    <a:pt x="0" y="61"/>
                  </a:moveTo>
                  <a:lnTo>
                    <a:pt x="9" y="47"/>
                  </a:lnTo>
                  <a:lnTo>
                    <a:pt x="16" y="0"/>
                  </a:lnTo>
                  <a:lnTo>
                    <a:pt x="9" y="13"/>
                  </a:lnTo>
                  <a:lnTo>
                    <a:pt x="0" y="61"/>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40" name="Freeform 138"/>
            <p:cNvSpPr>
              <a:spLocks/>
            </p:cNvSpPr>
            <p:nvPr/>
          </p:nvSpPr>
          <p:spPr bwMode="auto">
            <a:xfrm>
              <a:off x="3892" y="2659"/>
              <a:ext cx="17" cy="62"/>
            </a:xfrm>
            <a:custGeom>
              <a:avLst/>
              <a:gdLst>
                <a:gd name="T0" fmla="*/ 9 w 17"/>
                <a:gd name="T1" fmla="*/ 61 h 62"/>
                <a:gd name="T2" fmla="*/ 16 w 17"/>
                <a:gd name="T3" fmla="*/ 47 h 62"/>
                <a:gd name="T4" fmla="*/ 9 w 17"/>
                <a:gd name="T5" fmla="*/ 0 h 62"/>
                <a:gd name="T6" fmla="*/ 0 w 17"/>
                <a:gd name="T7" fmla="*/ 11 h 62"/>
                <a:gd name="T8" fmla="*/ 9 w 17"/>
                <a:gd name="T9" fmla="*/ 61 h 62"/>
              </a:gdLst>
              <a:ahLst/>
              <a:cxnLst>
                <a:cxn ang="0">
                  <a:pos x="T0" y="T1"/>
                </a:cxn>
                <a:cxn ang="0">
                  <a:pos x="T2" y="T3"/>
                </a:cxn>
                <a:cxn ang="0">
                  <a:pos x="T4" y="T5"/>
                </a:cxn>
                <a:cxn ang="0">
                  <a:pos x="T6" y="T7"/>
                </a:cxn>
                <a:cxn ang="0">
                  <a:pos x="T8" y="T9"/>
                </a:cxn>
              </a:cxnLst>
              <a:rect l="0" t="0" r="r" b="b"/>
              <a:pathLst>
                <a:path w="17" h="62">
                  <a:moveTo>
                    <a:pt x="9" y="61"/>
                  </a:moveTo>
                  <a:lnTo>
                    <a:pt x="16" y="47"/>
                  </a:lnTo>
                  <a:lnTo>
                    <a:pt x="9" y="0"/>
                  </a:lnTo>
                  <a:lnTo>
                    <a:pt x="0" y="11"/>
                  </a:lnTo>
                  <a:lnTo>
                    <a:pt x="9" y="61"/>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41" name="Freeform 139"/>
            <p:cNvSpPr>
              <a:spLocks/>
            </p:cNvSpPr>
            <p:nvPr/>
          </p:nvSpPr>
          <p:spPr bwMode="auto">
            <a:xfrm>
              <a:off x="3885" y="2613"/>
              <a:ext cx="17" cy="58"/>
            </a:xfrm>
            <a:custGeom>
              <a:avLst/>
              <a:gdLst>
                <a:gd name="T0" fmla="*/ 12 w 17"/>
                <a:gd name="T1" fmla="*/ 57 h 58"/>
                <a:gd name="T2" fmla="*/ 16 w 17"/>
                <a:gd name="T3" fmla="*/ 45 h 58"/>
                <a:gd name="T4" fmla="*/ 4 w 17"/>
                <a:gd name="T5" fmla="*/ 0 h 58"/>
                <a:gd name="T6" fmla="*/ 0 w 17"/>
                <a:gd name="T7" fmla="*/ 11 h 58"/>
                <a:gd name="T8" fmla="*/ 12 w 17"/>
                <a:gd name="T9" fmla="*/ 57 h 58"/>
              </a:gdLst>
              <a:ahLst/>
              <a:cxnLst>
                <a:cxn ang="0">
                  <a:pos x="T0" y="T1"/>
                </a:cxn>
                <a:cxn ang="0">
                  <a:pos x="T2" y="T3"/>
                </a:cxn>
                <a:cxn ang="0">
                  <a:pos x="T4" y="T5"/>
                </a:cxn>
                <a:cxn ang="0">
                  <a:pos x="T6" y="T7"/>
                </a:cxn>
                <a:cxn ang="0">
                  <a:pos x="T8" y="T9"/>
                </a:cxn>
              </a:cxnLst>
              <a:rect l="0" t="0" r="r" b="b"/>
              <a:pathLst>
                <a:path w="17" h="58">
                  <a:moveTo>
                    <a:pt x="12" y="57"/>
                  </a:moveTo>
                  <a:lnTo>
                    <a:pt x="16" y="45"/>
                  </a:lnTo>
                  <a:lnTo>
                    <a:pt x="4" y="0"/>
                  </a:lnTo>
                  <a:lnTo>
                    <a:pt x="0" y="11"/>
                  </a:lnTo>
                  <a:lnTo>
                    <a:pt x="12" y="57"/>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42" name="Freeform 140"/>
            <p:cNvSpPr>
              <a:spLocks/>
            </p:cNvSpPr>
            <p:nvPr/>
          </p:nvSpPr>
          <p:spPr bwMode="auto">
            <a:xfrm>
              <a:off x="3874" y="2570"/>
              <a:ext cx="17" cy="56"/>
            </a:xfrm>
            <a:custGeom>
              <a:avLst/>
              <a:gdLst>
                <a:gd name="T0" fmla="*/ 13 w 17"/>
                <a:gd name="T1" fmla="*/ 55 h 56"/>
                <a:gd name="T2" fmla="*/ 16 w 17"/>
                <a:gd name="T3" fmla="*/ 43 h 56"/>
                <a:gd name="T4" fmla="*/ 1 w 17"/>
                <a:gd name="T5" fmla="*/ 0 h 56"/>
                <a:gd name="T6" fmla="*/ 0 w 17"/>
                <a:gd name="T7" fmla="*/ 10 h 56"/>
                <a:gd name="T8" fmla="*/ 13 w 17"/>
                <a:gd name="T9" fmla="*/ 55 h 56"/>
              </a:gdLst>
              <a:ahLst/>
              <a:cxnLst>
                <a:cxn ang="0">
                  <a:pos x="T0" y="T1"/>
                </a:cxn>
                <a:cxn ang="0">
                  <a:pos x="T2" y="T3"/>
                </a:cxn>
                <a:cxn ang="0">
                  <a:pos x="T4" y="T5"/>
                </a:cxn>
                <a:cxn ang="0">
                  <a:pos x="T6" y="T7"/>
                </a:cxn>
                <a:cxn ang="0">
                  <a:pos x="T8" y="T9"/>
                </a:cxn>
              </a:cxnLst>
              <a:rect l="0" t="0" r="r" b="b"/>
              <a:pathLst>
                <a:path w="17" h="56">
                  <a:moveTo>
                    <a:pt x="13" y="55"/>
                  </a:moveTo>
                  <a:lnTo>
                    <a:pt x="16" y="43"/>
                  </a:lnTo>
                  <a:lnTo>
                    <a:pt x="1" y="0"/>
                  </a:lnTo>
                  <a:lnTo>
                    <a:pt x="0" y="10"/>
                  </a:lnTo>
                  <a:lnTo>
                    <a:pt x="13" y="5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43" name="Freeform 141"/>
            <p:cNvSpPr>
              <a:spLocks/>
            </p:cNvSpPr>
            <p:nvPr/>
          </p:nvSpPr>
          <p:spPr bwMode="auto">
            <a:xfrm>
              <a:off x="3859" y="2532"/>
              <a:ext cx="17" cy="49"/>
            </a:xfrm>
            <a:custGeom>
              <a:avLst/>
              <a:gdLst>
                <a:gd name="T0" fmla="*/ 14 w 17"/>
                <a:gd name="T1" fmla="*/ 48 h 49"/>
                <a:gd name="T2" fmla="*/ 16 w 17"/>
                <a:gd name="T3" fmla="*/ 37 h 49"/>
                <a:gd name="T4" fmla="*/ 1 w 17"/>
                <a:gd name="T5" fmla="*/ 0 h 49"/>
                <a:gd name="T6" fmla="*/ 0 w 17"/>
                <a:gd name="T7" fmla="*/ 9 h 49"/>
                <a:gd name="T8" fmla="*/ 14 w 17"/>
                <a:gd name="T9" fmla="*/ 48 h 49"/>
              </a:gdLst>
              <a:ahLst/>
              <a:cxnLst>
                <a:cxn ang="0">
                  <a:pos x="T0" y="T1"/>
                </a:cxn>
                <a:cxn ang="0">
                  <a:pos x="T2" y="T3"/>
                </a:cxn>
                <a:cxn ang="0">
                  <a:pos x="T4" y="T5"/>
                </a:cxn>
                <a:cxn ang="0">
                  <a:pos x="T6" y="T7"/>
                </a:cxn>
                <a:cxn ang="0">
                  <a:pos x="T8" y="T9"/>
                </a:cxn>
              </a:cxnLst>
              <a:rect l="0" t="0" r="r" b="b"/>
              <a:pathLst>
                <a:path w="17" h="49">
                  <a:moveTo>
                    <a:pt x="14" y="48"/>
                  </a:moveTo>
                  <a:lnTo>
                    <a:pt x="16" y="37"/>
                  </a:lnTo>
                  <a:lnTo>
                    <a:pt x="1" y="0"/>
                  </a:lnTo>
                  <a:lnTo>
                    <a:pt x="0" y="9"/>
                  </a:lnTo>
                  <a:lnTo>
                    <a:pt x="14" y="48"/>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44" name="Freeform 142"/>
            <p:cNvSpPr>
              <a:spLocks/>
            </p:cNvSpPr>
            <p:nvPr/>
          </p:nvSpPr>
          <p:spPr bwMode="auto">
            <a:xfrm>
              <a:off x="3840" y="2502"/>
              <a:ext cx="21" cy="41"/>
            </a:xfrm>
            <a:custGeom>
              <a:avLst/>
              <a:gdLst>
                <a:gd name="T0" fmla="*/ 18 w 21"/>
                <a:gd name="T1" fmla="*/ 40 h 41"/>
                <a:gd name="T2" fmla="*/ 20 w 21"/>
                <a:gd name="T3" fmla="*/ 30 h 41"/>
                <a:gd name="T4" fmla="*/ 1 w 21"/>
                <a:gd name="T5" fmla="*/ 0 h 41"/>
                <a:gd name="T6" fmla="*/ 0 w 21"/>
                <a:gd name="T7" fmla="*/ 7 h 41"/>
                <a:gd name="T8" fmla="*/ 18 w 21"/>
                <a:gd name="T9" fmla="*/ 40 h 41"/>
              </a:gdLst>
              <a:ahLst/>
              <a:cxnLst>
                <a:cxn ang="0">
                  <a:pos x="T0" y="T1"/>
                </a:cxn>
                <a:cxn ang="0">
                  <a:pos x="T2" y="T3"/>
                </a:cxn>
                <a:cxn ang="0">
                  <a:pos x="T4" y="T5"/>
                </a:cxn>
                <a:cxn ang="0">
                  <a:pos x="T6" y="T7"/>
                </a:cxn>
                <a:cxn ang="0">
                  <a:pos x="T8" y="T9"/>
                </a:cxn>
              </a:cxnLst>
              <a:rect l="0" t="0" r="r" b="b"/>
              <a:pathLst>
                <a:path w="21" h="41">
                  <a:moveTo>
                    <a:pt x="18" y="40"/>
                  </a:moveTo>
                  <a:lnTo>
                    <a:pt x="20" y="30"/>
                  </a:lnTo>
                  <a:lnTo>
                    <a:pt x="1" y="0"/>
                  </a:lnTo>
                  <a:lnTo>
                    <a:pt x="0" y="7"/>
                  </a:lnTo>
                  <a:lnTo>
                    <a:pt x="18" y="4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45" name="Freeform 143"/>
            <p:cNvSpPr>
              <a:spLocks/>
            </p:cNvSpPr>
            <p:nvPr/>
          </p:nvSpPr>
          <p:spPr bwMode="auto">
            <a:xfrm>
              <a:off x="3820" y="2479"/>
              <a:ext cx="23" cy="31"/>
            </a:xfrm>
            <a:custGeom>
              <a:avLst/>
              <a:gdLst>
                <a:gd name="T0" fmla="*/ 20 w 23"/>
                <a:gd name="T1" fmla="*/ 30 h 31"/>
                <a:gd name="T2" fmla="*/ 22 w 23"/>
                <a:gd name="T3" fmla="*/ 22 h 31"/>
                <a:gd name="T4" fmla="*/ 0 w 23"/>
                <a:gd name="T5" fmla="*/ 0 h 31"/>
                <a:gd name="T6" fmla="*/ 0 w 23"/>
                <a:gd name="T7" fmla="*/ 5 h 31"/>
                <a:gd name="T8" fmla="*/ 20 w 23"/>
                <a:gd name="T9" fmla="*/ 30 h 31"/>
              </a:gdLst>
              <a:ahLst/>
              <a:cxnLst>
                <a:cxn ang="0">
                  <a:pos x="T0" y="T1"/>
                </a:cxn>
                <a:cxn ang="0">
                  <a:pos x="T2" y="T3"/>
                </a:cxn>
                <a:cxn ang="0">
                  <a:pos x="T4" y="T5"/>
                </a:cxn>
                <a:cxn ang="0">
                  <a:pos x="T6" y="T7"/>
                </a:cxn>
                <a:cxn ang="0">
                  <a:pos x="T8" y="T9"/>
                </a:cxn>
              </a:cxnLst>
              <a:rect l="0" t="0" r="r" b="b"/>
              <a:pathLst>
                <a:path w="23" h="31">
                  <a:moveTo>
                    <a:pt x="20" y="30"/>
                  </a:moveTo>
                  <a:lnTo>
                    <a:pt x="22" y="22"/>
                  </a:lnTo>
                  <a:lnTo>
                    <a:pt x="0" y="0"/>
                  </a:lnTo>
                  <a:lnTo>
                    <a:pt x="0" y="5"/>
                  </a:lnTo>
                  <a:lnTo>
                    <a:pt x="20" y="30"/>
                  </a:lnTo>
                </a:path>
              </a:pathLst>
            </a:custGeom>
            <a:solidFill>
              <a:srgbClr val="48484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46" name="Freeform 144"/>
            <p:cNvSpPr>
              <a:spLocks/>
            </p:cNvSpPr>
            <p:nvPr/>
          </p:nvSpPr>
          <p:spPr bwMode="auto">
            <a:xfrm>
              <a:off x="3798" y="2465"/>
              <a:ext cx="24" cy="20"/>
            </a:xfrm>
            <a:custGeom>
              <a:avLst/>
              <a:gdLst>
                <a:gd name="T0" fmla="*/ 22 w 24"/>
                <a:gd name="T1" fmla="*/ 19 h 20"/>
                <a:gd name="T2" fmla="*/ 23 w 24"/>
                <a:gd name="T3" fmla="*/ 13 h 20"/>
                <a:gd name="T4" fmla="*/ 0 w 24"/>
                <a:gd name="T5" fmla="*/ 0 h 20"/>
                <a:gd name="T6" fmla="*/ 0 w 24"/>
                <a:gd name="T7" fmla="*/ 3 h 20"/>
                <a:gd name="T8" fmla="*/ 22 w 24"/>
                <a:gd name="T9" fmla="*/ 19 h 20"/>
              </a:gdLst>
              <a:ahLst/>
              <a:cxnLst>
                <a:cxn ang="0">
                  <a:pos x="T0" y="T1"/>
                </a:cxn>
                <a:cxn ang="0">
                  <a:pos x="T2" y="T3"/>
                </a:cxn>
                <a:cxn ang="0">
                  <a:pos x="T4" y="T5"/>
                </a:cxn>
                <a:cxn ang="0">
                  <a:pos x="T6" y="T7"/>
                </a:cxn>
                <a:cxn ang="0">
                  <a:pos x="T8" y="T9"/>
                </a:cxn>
              </a:cxnLst>
              <a:rect l="0" t="0" r="r" b="b"/>
              <a:pathLst>
                <a:path w="24" h="20">
                  <a:moveTo>
                    <a:pt x="22" y="19"/>
                  </a:moveTo>
                  <a:lnTo>
                    <a:pt x="23" y="13"/>
                  </a:lnTo>
                  <a:lnTo>
                    <a:pt x="0" y="0"/>
                  </a:lnTo>
                  <a:lnTo>
                    <a:pt x="0" y="3"/>
                  </a:lnTo>
                  <a:lnTo>
                    <a:pt x="22" y="19"/>
                  </a:lnTo>
                </a:path>
              </a:pathLst>
            </a:custGeom>
            <a:solidFill>
              <a:srgbClr val="79797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47" name="Freeform 145"/>
            <p:cNvSpPr>
              <a:spLocks/>
            </p:cNvSpPr>
            <p:nvPr/>
          </p:nvSpPr>
          <p:spPr bwMode="auto">
            <a:xfrm>
              <a:off x="3774" y="2460"/>
              <a:ext cx="25" cy="17"/>
            </a:xfrm>
            <a:custGeom>
              <a:avLst/>
              <a:gdLst>
                <a:gd name="T0" fmla="*/ 23 w 25"/>
                <a:gd name="T1" fmla="*/ 16 h 17"/>
                <a:gd name="T2" fmla="*/ 24 w 25"/>
                <a:gd name="T3" fmla="*/ 8 h 17"/>
                <a:gd name="T4" fmla="*/ 0 w 25"/>
                <a:gd name="T5" fmla="*/ 0 h 17"/>
                <a:gd name="T6" fmla="*/ 23 w 25"/>
                <a:gd name="T7" fmla="*/ 16 h 17"/>
              </a:gdLst>
              <a:ahLst/>
              <a:cxnLst>
                <a:cxn ang="0">
                  <a:pos x="T0" y="T1"/>
                </a:cxn>
                <a:cxn ang="0">
                  <a:pos x="T2" y="T3"/>
                </a:cxn>
                <a:cxn ang="0">
                  <a:pos x="T4" y="T5"/>
                </a:cxn>
                <a:cxn ang="0">
                  <a:pos x="T6" y="T7"/>
                </a:cxn>
              </a:cxnLst>
              <a:rect l="0" t="0" r="r" b="b"/>
              <a:pathLst>
                <a:path w="25" h="17">
                  <a:moveTo>
                    <a:pt x="23" y="16"/>
                  </a:moveTo>
                  <a:lnTo>
                    <a:pt x="24" y="8"/>
                  </a:lnTo>
                  <a:lnTo>
                    <a:pt x="0" y="0"/>
                  </a:lnTo>
                  <a:lnTo>
                    <a:pt x="23" y="16"/>
                  </a:lnTo>
                </a:path>
              </a:pathLst>
            </a:custGeom>
            <a:solidFill>
              <a:srgbClr val="B2B2B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48" name="Freeform 146"/>
            <p:cNvSpPr>
              <a:spLocks/>
            </p:cNvSpPr>
            <p:nvPr/>
          </p:nvSpPr>
          <p:spPr bwMode="auto">
            <a:xfrm>
              <a:off x="3874" y="2559"/>
              <a:ext cx="17" cy="55"/>
            </a:xfrm>
            <a:custGeom>
              <a:avLst/>
              <a:gdLst>
                <a:gd name="T0" fmla="*/ 16 w 17"/>
                <a:gd name="T1" fmla="*/ 54 h 55"/>
                <a:gd name="T2" fmla="*/ 13 w 17"/>
                <a:gd name="T3" fmla="*/ 41 h 55"/>
                <a:gd name="T4" fmla="*/ 0 w 17"/>
                <a:gd name="T5" fmla="*/ 0 h 55"/>
                <a:gd name="T6" fmla="*/ 1 w 17"/>
                <a:gd name="T7" fmla="*/ 10 h 55"/>
                <a:gd name="T8" fmla="*/ 16 w 17"/>
                <a:gd name="T9" fmla="*/ 54 h 55"/>
              </a:gdLst>
              <a:ahLst/>
              <a:cxnLst>
                <a:cxn ang="0">
                  <a:pos x="T0" y="T1"/>
                </a:cxn>
                <a:cxn ang="0">
                  <a:pos x="T2" y="T3"/>
                </a:cxn>
                <a:cxn ang="0">
                  <a:pos x="T4" y="T5"/>
                </a:cxn>
                <a:cxn ang="0">
                  <a:pos x="T6" y="T7"/>
                </a:cxn>
                <a:cxn ang="0">
                  <a:pos x="T8" y="T9"/>
                </a:cxn>
              </a:cxnLst>
              <a:rect l="0" t="0" r="r" b="b"/>
              <a:pathLst>
                <a:path w="17" h="55">
                  <a:moveTo>
                    <a:pt x="16" y="54"/>
                  </a:moveTo>
                  <a:lnTo>
                    <a:pt x="13" y="41"/>
                  </a:lnTo>
                  <a:lnTo>
                    <a:pt x="0" y="0"/>
                  </a:lnTo>
                  <a:lnTo>
                    <a:pt x="1" y="10"/>
                  </a:lnTo>
                  <a:lnTo>
                    <a:pt x="16" y="5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49" name="Freeform 147"/>
            <p:cNvSpPr>
              <a:spLocks/>
            </p:cNvSpPr>
            <p:nvPr/>
          </p:nvSpPr>
          <p:spPr bwMode="auto">
            <a:xfrm>
              <a:off x="3859" y="2524"/>
              <a:ext cx="17" cy="47"/>
            </a:xfrm>
            <a:custGeom>
              <a:avLst/>
              <a:gdLst>
                <a:gd name="T0" fmla="*/ 16 w 17"/>
                <a:gd name="T1" fmla="*/ 46 h 47"/>
                <a:gd name="T2" fmla="*/ 14 w 17"/>
                <a:gd name="T3" fmla="*/ 35 h 47"/>
                <a:gd name="T4" fmla="*/ 0 w 17"/>
                <a:gd name="T5" fmla="*/ 0 h 47"/>
                <a:gd name="T6" fmla="*/ 1 w 17"/>
                <a:gd name="T7" fmla="*/ 7 h 47"/>
                <a:gd name="T8" fmla="*/ 16 w 17"/>
                <a:gd name="T9" fmla="*/ 46 h 47"/>
              </a:gdLst>
              <a:ahLst/>
              <a:cxnLst>
                <a:cxn ang="0">
                  <a:pos x="T0" y="T1"/>
                </a:cxn>
                <a:cxn ang="0">
                  <a:pos x="T2" y="T3"/>
                </a:cxn>
                <a:cxn ang="0">
                  <a:pos x="T4" y="T5"/>
                </a:cxn>
                <a:cxn ang="0">
                  <a:pos x="T6" y="T7"/>
                </a:cxn>
                <a:cxn ang="0">
                  <a:pos x="T8" y="T9"/>
                </a:cxn>
              </a:cxnLst>
              <a:rect l="0" t="0" r="r" b="b"/>
              <a:pathLst>
                <a:path w="17" h="47">
                  <a:moveTo>
                    <a:pt x="16" y="46"/>
                  </a:moveTo>
                  <a:lnTo>
                    <a:pt x="14" y="35"/>
                  </a:lnTo>
                  <a:lnTo>
                    <a:pt x="0" y="0"/>
                  </a:lnTo>
                  <a:lnTo>
                    <a:pt x="1" y="7"/>
                  </a:lnTo>
                  <a:lnTo>
                    <a:pt x="16" y="4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50" name="Freeform 148"/>
            <p:cNvSpPr>
              <a:spLocks/>
            </p:cNvSpPr>
            <p:nvPr/>
          </p:nvSpPr>
          <p:spPr bwMode="auto">
            <a:xfrm>
              <a:off x="3840" y="2494"/>
              <a:ext cx="21" cy="39"/>
            </a:xfrm>
            <a:custGeom>
              <a:avLst/>
              <a:gdLst>
                <a:gd name="T0" fmla="*/ 20 w 21"/>
                <a:gd name="T1" fmla="*/ 38 h 39"/>
                <a:gd name="T2" fmla="*/ 18 w 21"/>
                <a:gd name="T3" fmla="*/ 30 h 39"/>
                <a:gd name="T4" fmla="*/ 0 w 21"/>
                <a:gd name="T5" fmla="*/ 0 h 39"/>
                <a:gd name="T6" fmla="*/ 1 w 21"/>
                <a:gd name="T7" fmla="*/ 7 h 39"/>
                <a:gd name="T8" fmla="*/ 20 w 21"/>
                <a:gd name="T9" fmla="*/ 38 h 39"/>
              </a:gdLst>
              <a:ahLst/>
              <a:cxnLst>
                <a:cxn ang="0">
                  <a:pos x="T0" y="T1"/>
                </a:cxn>
                <a:cxn ang="0">
                  <a:pos x="T2" y="T3"/>
                </a:cxn>
                <a:cxn ang="0">
                  <a:pos x="T4" y="T5"/>
                </a:cxn>
                <a:cxn ang="0">
                  <a:pos x="T6" y="T7"/>
                </a:cxn>
                <a:cxn ang="0">
                  <a:pos x="T8" y="T9"/>
                </a:cxn>
              </a:cxnLst>
              <a:rect l="0" t="0" r="r" b="b"/>
              <a:pathLst>
                <a:path w="21" h="39">
                  <a:moveTo>
                    <a:pt x="20" y="38"/>
                  </a:moveTo>
                  <a:lnTo>
                    <a:pt x="18" y="30"/>
                  </a:lnTo>
                  <a:lnTo>
                    <a:pt x="0" y="0"/>
                  </a:lnTo>
                  <a:lnTo>
                    <a:pt x="1" y="7"/>
                  </a:lnTo>
                  <a:lnTo>
                    <a:pt x="20" y="38"/>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51" name="Freeform 149"/>
            <p:cNvSpPr>
              <a:spLocks/>
            </p:cNvSpPr>
            <p:nvPr/>
          </p:nvSpPr>
          <p:spPr bwMode="auto">
            <a:xfrm>
              <a:off x="3820" y="2474"/>
              <a:ext cx="23" cy="29"/>
            </a:xfrm>
            <a:custGeom>
              <a:avLst/>
              <a:gdLst>
                <a:gd name="T0" fmla="*/ 22 w 23"/>
                <a:gd name="T1" fmla="*/ 28 h 29"/>
                <a:gd name="T2" fmla="*/ 20 w 23"/>
                <a:gd name="T3" fmla="*/ 19 h 29"/>
                <a:gd name="T4" fmla="*/ 0 w 23"/>
                <a:gd name="T5" fmla="*/ 0 h 29"/>
                <a:gd name="T6" fmla="*/ 0 w 23"/>
                <a:gd name="T7" fmla="*/ 4 h 29"/>
                <a:gd name="T8" fmla="*/ 22 w 23"/>
                <a:gd name="T9" fmla="*/ 28 h 29"/>
              </a:gdLst>
              <a:ahLst/>
              <a:cxnLst>
                <a:cxn ang="0">
                  <a:pos x="T0" y="T1"/>
                </a:cxn>
                <a:cxn ang="0">
                  <a:pos x="T2" y="T3"/>
                </a:cxn>
                <a:cxn ang="0">
                  <a:pos x="T4" y="T5"/>
                </a:cxn>
                <a:cxn ang="0">
                  <a:pos x="T6" y="T7"/>
                </a:cxn>
                <a:cxn ang="0">
                  <a:pos x="T8" y="T9"/>
                </a:cxn>
              </a:cxnLst>
              <a:rect l="0" t="0" r="r" b="b"/>
              <a:pathLst>
                <a:path w="23" h="29">
                  <a:moveTo>
                    <a:pt x="22" y="28"/>
                  </a:moveTo>
                  <a:lnTo>
                    <a:pt x="20" y="19"/>
                  </a:lnTo>
                  <a:lnTo>
                    <a:pt x="0" y="0"/>
                  </a:lnTo>
                  <a:lnTo>
                    <a:pt x="0" y="4"/>
                  </a:lnTo>
                  <a:lnTo>
                    <a:pt x="22" y="28"/>
                  </a:lnTo>
                </a:path>
              </a:pathLst>
            </a:custGeom>
            <a:solidFill>
              <a:srgbClr val="41414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52" name="Freeform 150"/>
            <p:cNvSpPr>
              <a:spLocks/>
            </p:cNvSpPr>
            <p:nvPr/>
          </p:nvSpPr>
          <p:spPr bwMode="auto">
            <a:xfrm>
              <a:off x="3798" y="2463"/>
              <a:ext cx="24" cy="17"/>
            </a:xfrm>
            <a:custGeom>
              <a:avLst/>
              <a:gdLst>
                <a:gd name="T0" fmla="*/ 23 w 24"/>
                <a:gd name="T1" fmla="*/ 16 h 17"/>
                <a:gd name="T2" fmla="*/ 22 w 24"/>
                <a:gd name="T3" fmla="*/ 11 h 17"/>
                <a:gd name="T4" fmla="*/ 0 w 24"/>
                <a:gd name="T5" fmla="*/ 0 h 17"/>
                <a:gd name="T6" fmla="*/ 0 w 24"/>
                <a:gd name="T7" fmla="*/ 1 h 17"/>
                <a:gd name="T8" fmla="*/ 23 w 24"/>
                <a:gd name="T9" fmla="*/ 16 h 17"/>
              </a:gdLst>
              <a:ahLst/>
              <a:cxnLst>
                <a:cxn ang="0">
                  <a:pos x="T0" y="T1"/>
                </a:cxn>
                <a:cxn ang="0">
                  <a:pos x="T2" y="T3"/>
                </a:cxn>
                <a:cxn ang="0">
                  <a:pos x="T4" y="T5"/>
                </a:cxn>
                <a:cxn ang="0">
                  <a:pos x="T6" y="T7"/>
                </a:cxn>
                <a:cxn ang="0">
                  <a:pos x="T8" y="T9"/>
                </a:cxn>
              </a:cxnLst>
              <a:rect l="0" t="0" r="r" b="b"/>
              <a:pathLst>
                <a:path w="24" h="17">
                  <a:moveTo>
                    <a:pt x="23" y="16"/>
                  </a:moveTo>
                  <a:lnTo>
                    <a:pt x="22" y="11"/>
                  </a:lnTo>
                  <a:lnTo>
                    <a:pt x="0" y="0"/>
                  </a:lnTo>
                  <a:lnTo>
                    <a:pt x="0" y="1"/>
                  </a:lnTo>
                  <a:lnTo>
                    <a:pt x="23" y="16"/>
                  </a:lnTo>
                </a:path>
              </a:pathLst>
            </a:custGeom>
            <a:solidFill>
              <a:srgbClr val="74747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53" name="Freeform 151"/>
            <p:cNvSpPr>
              <a:spLocks/>
            </p:cNvSpPr>
            <p:nvPr/>
          </p:nvSpPr>
          <p:spPr bwMode="auto">
            <a:xfrm>
              <a:off x="3774" y="2460"/>
              <a:ext cx="25" cy="17"/>
            </a:xfrm>
            <a:custGeom>
              <a:avLst/>
              <a:gdLst>
                <a:gd name="T0" fmla="*/ 24 w 25"/>
                <a:gd name="T1" fmla="*/ 16 h 17"/>
                <a:gd name="T2" fmla="*/ 23 w 25"/>
                <a:gd name="T3" fmla="*/ 9 h 17"/>
                <a:gd name="T4" fmla="*/ 0 w 25"/>
                <a:gd name="T5" fmla="*/ 0 h 17"/>
                <a:gd name="T6" fmla="*/ 24 w 25"/>
                <a:gd name="T7" fmla="*/ 16 h 17"/>
              </a:gdLst>
              <a:ahLst/>
              <a:cxnLst>
                <a:cxn ang="0">
                  <a:pos x="T0" y="T1"/>
                </a:cxn>
                <a:cxn ang="0">
                  <a:pos x="T2" y="T3"/>
                </a:cxn>
                <a:cxn ang="0">
                  <a:pos x="T4" y="T5"/>
                </a:cxn>
                <a:cxn ang="0">
                  <a:pos x="T6" y="T7"/>
                </a:cxn>
              </a:cxnLst>
              <a:rect l="0" t="0" r="r" b="b"/>
              <a:pathLst>
                <a:path w="25" h="17">
                  <a:moveTo>
                    <a:pt x="24" y="16"/>
                  </a:moveTo>
                  <a:lnTo>
                    <a:pt x="23" y="9"/>
                  </a:lnTo>
                  <a:lnTo>
                    <a:pt x="0" y="0"/>
                  </a:lnTo>
                  <a:lnTo>
                    <a:pt x="24" y="16"/>
                  </a:lnTo>
                </a:path>
              </a:pathLst>
            </a:custGeom>
            <a:solidFill>
              <a:srgbClr val="B0B0B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54" name="Freeform 152"/>
            <p:cNvSpPr>
              <a:spLocks/>
            </p:cNvSpPr>
            <p:nvPr/>
          </p:nvSpPr>
          <p:spPr bwMode="auto">
            <a:xfrm>
              <a:off x="3837" y="2488"/>
              <a:ext cx="23" cy="37"/>
            </a:xfrm>
            <a:custGeom>
              <a:avLst/>
              <a:gdLst>
                <a:gd name="T0" fmla="*/ 22 w 23"/>
                <a:gd name="T1" fmla="*/ 36 h 37"/>
                <a:gd name="T2" fmla="*/ 17 w 23"/>
                <a:gd name="T3" fmla="*/ 26 h 37"/>
                <a:gd name="T4" fmla="*/ 0 w 23"/>
                <a:gd name="T5" fmla="*/ 0 h 37"/>
                <a:gd name="T6" fmla="*/ 3 w 23"/>
                <a:gd name="T7" fmla="*/ 6 h 37"/>
                <a:gd name="T8" fmla="*/ 22 w 23"/>
                <a:gd name="T9" fmla="*/ 36 h 37"/>
              </a:gdLst>
              <a:ahLst/>
              <a:cxnLst>
                <a:cxn ang="0">
                  <a:pos x="T0" y="T1"/>
                </a:cxn>
                <a:cxn ang="0">
                  <a:pos x="T2" y="T3"/>
                </a:cxn>
                <a:cxn ang="0">
                  <a:pos x="T4" y="T5"/>
                </a:cxn>
                <a:cxn ang="0">
                  <a:pos x="T6" y="T7"/>
                </a:cxn>
                <a:cxn ang="0">
                  <a:pos x="T8" y="T9"/>
                </a:cxn>
              </a:cxnLst>
              <a:rect l="0" t="0" r="r" b="b"/>
              <a:pathLst>
                <a:path w="23" h="37">
                  <a:moveTo>
                    <a:pt x="22" y="36"/>
                  </a:moveTo>
                  <a:lnTo>
                    <a:pt x="17" y="26"/>
                  </a:lnTo>
                  <a:lnTo>
                    <a:pt x="0" y="0"/>
                  </a:lnTo>
                  <a:lnTo>
                    <a:pt x="3" y="6"/>
                  </a:lnTo>
                  <a:lnTo>
                    <a:pt x="22" y="3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55" name="Freeform 153"/>
            <p:cNvSpPr>
              <a:spLocks/>
            </p:cNvSpPr>
            <p:nvPr/>
          </p:nvSpPr>
          <p:spPr bwMode="auto">
            <a:xfrm>
              <a:off x="3817" y="2469"/>
              <a:ext cx="24" cy="26"/>
            </a:xfrm>
            <a:custGeom>
              <a:avLst/>
              <a:gdLst>
                <a:gd name="T0" fmla="*/ 23 w 24"/>
                <a:gd name="T1" fmla="*/ 25 h 26"/>
                <a:gd name="T2" fmla="*/ 19 w 24"/>
                <a:gd name="T3" fmla="*/ 18 h 26"/>
                <a:gd name="T4" fmla="*/ 0 w 24"/>
                <a:gd name="T5" fmla="*/ 0 h 26"/>
                <a:gd name="T6" fmla="*/ 2 w 24"/>
                <a:gd name="T7" fmla="*/ 5 h 26"/>
                <a:gd name="T8" fmla="*/ 23 w 24"/>
                <a:gd name="T9" fmla="*/ 25 h 26"/>
              </a:gdLst>
              <a:ahLst/>
              <a:cxnLst>
                <a:cxn ang="0">
                  <a:pos x="T0" y="T1"/>
                </a:cxn>
                <a:cxn ang="0">
                  <a:pos x="T2" y="T3"/>
                </a:cxn>
                <a:cxn ang="0">
                  <a:pos x="T4" y="T5"/>
                </a:cxn>
                <a:cxn ang="0">
                  <a:pos x="T6" y="T7"/>
                </a:cxn>
                <a:cxn ang="0">
                  <a:pos x="T8" y="T9"/>
                </a:cxn>
              </a:cxnLst>
              <a:rect l="0" t="0" r="r" b="b"/>
              <a:pathLst>
                <a:path w="24" h="26">
                  <a:moveTo>
                    <a:pt x="23" y="25"/>
                  </a:moveTo>
                  <a:lnTo>
                    <a:pt x="19" y="18"/>
                  </a:lnTo>
                  <a:lnTo>
                    <a:pt x="0" y="0"/>
                  </a:lnTo>
                  <a:lnTo>
                    <a:pt x="2" y="5"/>
                  </a:lnTo>
                  <a:lnTo>
                    <a:pt x="23" y="25"/>
                  </a:lnTo>
                </a:path>
              </a:pathLst>
            </a:custGeom>
            <a:solidFill>
              <a:srgbClr val="3D3D3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56" name="Freeform 154"/>
            <p:cNvSpPr>
              <a:spLocks/>
            </p:cNvSpPr>
            <p:nvPr/>
          </p:nvSpPr>
          <p:spPr bwMode="auto">
            <a:xfrm>
              <a:off x="3797" y="2459"/>
              <a:ext cx="24" cy="17"/>
            </a:xfrm>
            <a:custGeom>
              <a:avLst/>
              <a:gdLst>
                <a:gd name="T0" fmla="*/ 23 w 24"/>
                <a:gd name="T1" fmla="*/ 16 h 17"/>
                <a:gd name="T2" fmla="*/ 20 w 24"/>
                <a:gd name="T3" fmla="*/ 10 h 17"/>
                <a:gd name="T4" fmla="*/ 0 w 24"/>
                <a:gd name="T5" fmla="*/ 0 h 17"/>
                <a:gd name="T6" fmla="*/ 0 w 24"/>
                <a:gd name="T7" fmla="*/ 3 h 17"/>
                <a:gd name="T8" fmla="*/ 23 w 24"/>
                <a:gd name="T9" fmla="*/ 16 h 17"/>
              </a:gdLst>
              <a:ahLst/>
              <a:cxnLst>
                <a:cxn ang="0">
                  <a:pos x="T0" y="T1"/>
                </a:cxn>
                <a:cxn ang="0">
                  <a:pos x="T2" y="T3"/>
                </a:cxn>
                <a:cxn ang="0">
                  <a:pos x="T4" y="T5"/>
                </a:cxn>
                <a:cxn ang="0">
                  <a:pos x="T6" y="T7"/>
                </a:cxn>
                <a:cxn ang="0">
                  <a:pos x="T8" y="T9"/>
                </a:cxn>
              </a:cxnLst>
              <a:rect l="0" t="0" r="r" b="b"/>
              <a:pathLst>
                <a:path w="24" h="17">
                  <a:moveTo>
                    <a:pt x="23" y="16"/>
                  </a:moveTo>
                  <a:lnTo>
                    <a:pt x="20" y="10"/>
                  </a:lnTo>
                  <a:lnTo>
                    <a:pt x="0" y="0"/>
                  </a:lnTo>
                  <a:lnTo>
                    <a:pt x="0" y="3"/>
                  </a:lnTo>
                  <a:lnTo>
                    <a:pt x="23" y="16"/>
                  </a:lnTo>
                </a:path>
              </a:pathLst>
            </a:custGeom>
            <a:solidFill>
              <a:srgbClr val="71717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57" name="Freeform 155"/>
            <p:cNvSpPr>
              <a:spLocks/>
            </p:cNvSpPr>
            <p:nvPr/>
          </p:nvSpPr>
          <p:spPr bwMode="auto">
            <a:xfrm>
              <a:off x="3774" y="2459"/>
              <a:ext cx="25" cy="17"/>
            </a:xfrm>
            <a:custGeom>
              <a:avLst/>
              <a:gdLst>
                <a:gd name="T0" fmla="*/ 24 w 25"/>
                <a:gd name="T1" fmla="*/ 16 h 17"/>
                <a:gd name="T2" fmla="*/ 23 w 25"/>
                <a:gd name="T3" fmla="*/ 0 h 17"/>
                <a:gd name="T4" fmla="*/ 0 w 25"/>
                <a:gd name="T5" fmla="*/ 4 h 17"/>
                <a:gd name="T6" fmla="*/ 24 w 25"/>
                <a:gd name="T7" fmla="*/ 16 h 17"/>
              </a:gdLst>
              <a:ahLst/>
              <a:cxnLst>
                <a:cxn ang="0">
                  <a:pos x="T0" y="T1"/>
                </a:cxn>
                <a:cxn ang="0">
                  <a:pos x="T2" y="T3"/>
                </a:cxn>
                <a:cxn ang="0">
                  <a:pos x="T4" y="T5"/>
                </a:cxn>
                <a:cxn ang="0">
                  <a:pos x="T6" y="T7"/>
                </a:cxn>
              </a:cxnLst>
              <a:rect l="0" t="0" r="r" b="b"/>
              <a:pathLst>
                <a:path w="25" h="17">
                  <a:moveTo>
                    <a:pt x="24" y="16"/>
                  </a:moveTo>
                  <a:lnTo>
                    <a:pt x="23" y="0"/>
                  </a:lnTo>
                  <a:lnTo>
                    <a:pt x="0" y="4"/>
                  </a:lnTo>
                  <a:lnTo>
                    <a:pt x="24" y="16"/>
                  </a:lnTo>
                </a:path>
              </a:pathLst>
            </a:custGeom>
            <a:solidFill>
              <a:srgbClr val="AFAFA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58" name="Freeform 156"/>
            <p:cNvSpPr>
              <a:spLocks/>
            </p:cNvSpPr>
            <p:nvPr/>
          </p:nvSpPr>
          <p:spPr bwMode="auto">
            <a:xfrm>
              <a:off x="3814" y="2465"/>
              <a:ext cx="24" cy="24"/>
            </a:xfrm>
            <a:custGeom>
              <a:avLst/>
              <a:gdLst>
                <a:gd name="T0" fmla="*/ 23 w 24"/>
                <a:gd name="T1" fmla="*/ 23 h 24"/>
                <a:gd name="T2" fmla="*/ 16 w 24"/>
                <a:gd name="T3" fmla="*/ 16 h 24"/>
                <a:gd name="T4" fmla="*/ 0 w 24"/>
                <a:gd name="T5" fmla="*/ 0 h 24"/>
                <a:gd name="T6" fmla="*/ 3 w 24"/>
                <a:gd name="T7" fmla="*/ 4 h 24"/>
                <a:gd name="T8" fmla="*/ 23 w 24"/>
                <a:gd name="T9" fmla="*/ 23 h 24"/>
              </a:gdLst>
              <a:ahLst/>
              <a:cxnLst>
                <a:cxn ang="0">
                  <a:pos x="T0" y="T1"/>
                </a:cxn>
                <a:cxn ang="0">
                  <a:pos x="T2" y="T3"/>
                </a:cxn>
                <a:cxn ang="0">
                  <a:pos x="T4" y="T5"/>
                </a:cxn>
                <a:cxn ang="0">
                  <a:pos x="T6" y="T7"/>
                </a:cxn>
                <a:cxn ang="0">
                  <a:pos x="T8" y="T9"/>
                </a:cxn>
              </a:cxnLst>
              <a:rect l="0" t="0" r="r" b="b"/>
              <a:pathLst>
                <a:path w="24" h="24">
                  <a:moveTo>
                    <a:pt x="23" y="23"/>
                  </a:moveTo>
                  <a:lnTo>
                    <a:pt x="16" y="16"/>
                  </a:lnTo>
                  <a:lnTo>
                    <a:pt x="0" y="0"/>
                  </a:lnTo>
                  <a:lnTo>
                    <a:pt x="3" y="4"/>
                  </a:lnTo>
                  <a:lnTo>
                    <a:pt x="23" y="23"/>
                  </a:lnTo>
                </a:path>
              </a:pathLst>
            </a:custGeom>
            <a:solidFill>
              <a:srgbClr val="3C3C3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59" name="Freeform 157"/>
            <p:cNvSpPr>
              <a:spLocks/>
            </p:cNvSpPr>
            <p:nvPr/>
          </p:nvSpPr>
          <p:spPr bwMode="auto">
            <a:xfrm>
              <a:off x="3794" y="2458"/>
              <a:ext cx="24" cy="17"/>
            </a:xfrm>
            <a:custGeom>
              <a:avLst/>
              <a:gdLst>
                <a:gd name="T0" fmla="*/ 23 w 24"/>
                <a:gd name="T1" fmla="*/ 16 h 17"/>
                <a:gd name="T2" fmla="*/ 19 w 24"/>
                <a:gd name="T3" fmla="*/ 9 h 17"/>
                <a:gd name="T4" fmla="*/ 0 w 24"/>
                <a:gd name="T5" fmla="*/ 0 h 17"/>
                <a:gd name="T6" fmla="*/ 3 w 24"/>
                <a:gd name="T7" fmla="*/ 2 h 17"/>
                <a:gd name="T8" fmla="*/ 23 w 24"/>
                <a:gd name="T9" fmla="*/ 16 h 17"/>
              </a:gdLst>
              <a:ahLst/>
              <a:cxnLst>
                <a:cxn ang="0">
                  <a:pos x="T0" y="T1"/>
                </a:cxn>
                <a:cxn ang="0">
                  <a:pos x="T2" y="T3"/>
                </a:cxn>
                <a:cxn ang="0">
                  <a:pos x="T4" y="T5"/>
                </a:cxn>
                <a:cxn ang="0">
                  <a:pos x="T6" y="T7"/>
                </a:cxn>
                <a:cxn ang="0">
                  <a:pos x="T8" y="T9"/>
                </a:cxn>
              </a:cxnLst>
              <a:rect l="0" t="0" r="r" b="b"/>
              <a:pathLst>
                <a:path w="24" h="17">
                  <a:moveTo>
                    <a:pt x="23" y="16"/>
                  </a:moveTo>
                  <a:lnTo>
                    <a:pt x="19" y="9"/>
                  </a:lnTo>
                  <a:lnTo>
                    <a:pt x="0" y="0"/>
                  </a:lnTo>
                  <a:lnTo>
                    <a:pt x="3" y="2"/>
                  </a:lnTo>
                  <a:lnTo>
                    <a:pt x="23" y="16"/>
                  </a:lnTo>
                </a:path>
              </a:pathLst>
            </a:custGeom>
            <a:solidFill>
              <a:srgbClr val="70707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60" name="Freeform 158"/>
            <p:cNvSpPr>
              <a:spLocks/>
            </p:cNvSpPr>
            <p:nvPr/>
          </p:nvSpPr>
          <p:spPr bwMode="auto">
            <a:xfrm>
              <a:off x="3774" y="2458"/>
              <a:ext cx="24" cy="17"/>
            </a:xfrm>
            <a:custGeom>
              <a:avLst/>
              <a:gdLst>
                <a:gd name="T0" fmla="*/ 23 w 24"/>
                <a:gd name="T1" fmla="*/ 10 h 17"/>
                <a:gd name="T2" fmla="*/ 19 w 24"/>
                <a:gd name="T3" fmla="*/ 0 h 17"/>
                <a:gd name="T4" fmla="*/ 0 w 24"/>
                <a:gd name="T5" fmla="*/ 16 h 17"/>
                <a:gd name="T6" fmla="*/ 23 w 24"/>
                <a:gd name="T7" fmla="*/ 10 h 17"/>
              </a:gdLst>
              <a:ahLst/>
              <a:cxnLst>
                <a:cxn ang="0">
                  <a:pos x="T0" y="T1"/>
                </a:cxn>
                <a:cxn ang="0">
                  <a:pos x="T2" y="T3"/>
                </a:cxn>
                <a:cxn ang="0">
                  <a:pos x="T4" y="T5"/>
                </a:cxn>
                <a:cxn ang="0">
                  <a:pos x="T6" y="T7"/>
                </a:cxn>
              </a:cxnLst>
              <a:rect l="0" t="0" r="r" b="b"/>
              <a:pathLst>
                <a:path w="24" h="17">
                  <a:moveTo>
                    <a:pt x="23" y="10"/>
                  </a:moveTo>
                  <a:lnTo>
                    <a:pt x="19" y="0"/>
                  </a:lnTo>
                  <a:lnTo>
                    <a:pt x="0" y="16"/>
                  </a:lnTo>
                  <a:lnTo>
                    <a:pt x="23" y="10"/>
                  </a:lnTo>
                </a:path>
              </a:pathLst>
            </a:custGeom>
            <a:solidFill>
              <a:srgbClr val="AFAFA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61" name="Freeform 159"/>
            <p:cNvSpPr>
              <a:spLocks/>
            </p:cNvSpPr>
            <p:nvPr/>
          </p:nvSpPr>
          <p:spPr bwMode="auto">
            <a:xfrm>
              <a:off x="3791" y="2457"/>
              <a:ext cx="24" cy="17"/>
            </a:xfrm>
            <a:custGeom>
              <a:avLst/>
              <a:gdLst>
                <a:gd name="T0" fmla="*/ 23 w 24"/>
                <a:gd name="T1" fmla="*/ 16 h 17"/>
                <a:gd name="T2" fmla="*/ 16 w 24"/>
                <a:gd name="T3" fmla="*/ 10 h 17"/>
                <a:gd name="T4" fmla="*/ 0 w 24"/>
                <a:gd name="T5" fmla="*/ 0 h 17"/>
                <a:gd name="T6" fmla="*/ 3 w 24"/>
                <a:gd name="T7" fmla="*/ 1 h 17"/>
                <a:gd name="T8" fmla="*/ 23 w 24"/>
                <a:gd name="T9" fmla="*/ 16 h 17"/>
              </a:gdLst>
              <a:ahLst/>
              <a:cxnLst>
                <a:cxn ang="0">
                  <a:pos x="T0" y="T1"/>
                </a:cxn>
                <a:cxn ang="0">
                  <a:pos x="T2" y="T3"/>
                </a:cxn>
                <a:cxn ang="0">
                  <a:pos x="T4" y="T5"/>
                </a:cxn>
                <a:cxn ang="0">
                  <a:pos x="T6" y="T7"/>
                </a:cxn>
                <a:cxn ang="0">
                  <a:pos x="T8" y="T9"/>
                </a:cxn>
              </a:cxnLst>
              <a:rect l="0" t="0" r="r" b="b"/>
              <a:pathLst>
                <a:path w="24" h="17">
                  <a:moveTo>
                    <a:pt x="23" y="16"/>
                  </a:moveTo>
                  <a:lnTo>
                    <a:pt x="16" y="10"/>
                  </a:lnTo>
                  <a:lnTo>
                    <a:pt x="0" y="0"/>
                  </a:lnTo>
                  <a:lnTo>
                    <a:pt x="3" y="1"/>
                  </a:lnTo>
                  <a:lnTo>
                    <a:pt x="23" y="16"/>
                  </a:lnTo>
                </a:path>
              </a:pathLst>
            </a:custGeom>
            <a:solidFill>
              <a:srgbClr val="72727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62" name="Freeform 160"/>
            <p:cNvSpPr>
              <a:spLocks/>
            </p:cNvSpPr>
            <p:nvPr/>
          </p:nvSpPr>
          <p:spPr bwMode="auto">
            <a:xfrm>
              <a:off x="3774" y="2457"/>
              <a:ext cx="21" cy="17"/>
            </a:xfrm>
            <a:custGeom>
              <a:avLst/>
              <a:gdLst>
                <a:gd name="T0" fmla="*/ 20 w 21"/>
                <a:gd name="T1" fmla="*/ 4 h 17"/>
                <a:gd name="T2" fmla="*/ 16 w 21"/>
                <a:gd name="T3" fmla="*/ 0 h 17"/>
                <a:gd name="T4" fmla="*/ 0 w 21"/>
                <a:gd name="T5" fmla="*/ 16 h 17"/>
                <a:gd name="T6" fmla="*/ 20 w 21"/>
                <a:gd name="T7" fmla="*/ 4 h 17"/>
              </a:gdLst>
              <a:ahLst/>
              <a:cxnLst>
                <a:cxn ang="0">
                  <a:pos x="T0" y="T1"/>
                </a:cxn>
                <a:cxn ang="0">
                  <a:pos x="T2" y="T3"/>
                </a:cxn>
                <a:cxn ang="0">
                  <a:pos x="T4" y="T5"/>
                </a:cxn>
                <a:cxn ang="0">
                  <a:pos x="T6" y="T7"/>
                </a:cxn>
              </a:cxnLst>
              <a:rect l="0" t="0" r="r" b="b"/>
              <a:pathLst>
                <a:path w="21" h="17">
                  <a:moveTo>
                    <a:pt x="20" y="4"/>
                  </a:moveTo>
                  <a:lnTo>
                    <a:pt x="16" y="0"/>
                  </a:lnTo>
                  <a:lnTo>
                    <a:pt x="0" y="16"/>
                  </a:lnTo>
                  <a:lnTo>
                    <a:pt x="20" y="4"/>
                  </a:lnTo>
                </a:path>
              </a:pathLst>
            </a:custGeom>
            <a:solidFill>
              <a:srgbClr val="B0B0B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63" name="Freeform 161"/>
            <p:cNvSpPr>
              <a:spLocks/>
            </p:cNvSpPr>
            <p:nvPr/>
          </p:nvSpPr>
          <p:spPr bwMode="auto">
            <a:xfrm>
              <a:off x="3787" y="2454"/>
              <a:ext cx="21" cy="17"/>
            </a:xfrm>
            <a:custGeom>
              <a:avLst/>
              <a:gdLst>
                <a:gd name="T0" fmla="*/ 20 w 21"/>
                <a:gd name="T1" fmla="*/ 16 h 17"/>
                <a:gd name="T2" fmla="*/ 12 w 21"/>
                <a:gd name="T3" fmla="*/ 8 h 17"/>
                <a:gd name="T4" fmla="*/ 0 w 21"/>
                <a:gd name="T5" fmla="*/ 0 h 17"/>
                <a:gd name="T6" fmla="*/ 3 w 21"/>
                <a:gd name="T7" fmla="*/ 5 h 17"/>
                <a:gd name="T8" fmla="*/ 20 w 21"/>
                <a:gd name="T9" fmla="*/ 16 h 17"/>
              </a:gdLst>
              <a:ahLst/>
              <a:cxnLst>
                <a:cxn ang="0">
                  <a:pos x="T0" y="T1"/>
                </a:cxn>
                <a:cxn ang="0">
                  <a:pos x="T2" y="T3"/>
                </a:cxn>
                <a:cxn ang="0">
                  <a:pos x="T4" y="T5"/>
                </a:cxn>
                <a:cxn ang="0">
                  <a:pos x="T6" y="T7"/>
                </a:cxn>
                <a:cxn ang="0">
                  <a:pos x="T8" y="T9"/>
                </a:cxn>
              </a:cxnLst>
              <a:rect l="0" t="0" r="r" b="b"/>
              <a:pathLst>
                <a:path w="21" h="17">
                  <a:moveTo>
                    <a:pt x="20" y="16"/>
                  </a:moveTo>
                  <a:lnTo>
                    <a:pt x="12" y="8"/>
                  </a:lnTo>
                  <a:lnTo>
                    <a:pt x="0" y="0"/>
                  </a:lnTo>
                  <a:lnTo>
                    <a:pt x="3" y="5"/>
                  </a:lnTo>
                  <a:lnTo>
                    <a:pt x="20" y="16"/>
                  </a:lnTo>
                </a:path>
              </a:pathLst>
            </a:custGeom>
            <a:solidFill>
              <a:srgbClr val="77777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64" name="Freeform 162"/>
            <p:cNvSpPr>
              <a:spLocks/>
            </p:cNvSpPr>
            <p:nvPr/>
          </p:nvSpPr>
          <p:spPr bwMode="auto">
            <a:xfrm>
              <a:off x="3774" y="2454"/>
              <a:ext cx="18" cy="17"/>
            </a:xfrm>
            <a:custGeom>
              <a:avLst/>
              <a:gdLst>
                <a:gd name="T0" fmla="*/ 17 w 18"/>
                <a:gd name="T1" fmla="*/ 6 h 17"/>
                <a:gd name="T2" fmla="*/ 13 w 18"/>
                <a:gd name="T3" fmla="*/ 0 h 17"/>
                <a:gd name="T4" fmla="*/ 0 w 18"/>
                <a:gd name="T5" fmla="*/ 16 h 17"/>
                <a:gd name="T6" fmla="*/ 17 w 18"/>
                <a:gd name="T7" fmla="*/ 6 h 17"/>
              </a:gdLst>
              <a:ahLst/>
              <a:cxnLst>
                <a:cxn ang="0">
                  <a:pos x="T0" y="T1"/>
                </a:cxn>
                <a:cxn ang="0">
                  <a:pos x="T2" y="T3"/>
                </a:cxn>
                <a:cxn ang="0">
                  <a:pos x="T4" y="T5"/>
                </a:cxn>
                <a:cxn ang="0">
                  <a:pos x="T6" y="T7"/>
                </a:cxn>
              </a:cxnLst>
              <a:rect l="0" t="0" r="r" b="b"/>
              <a:pathLst>
                <a:path w="18" h="17">
                  <a:moveTo>
                    <a:pt x="17" y="6"/>
                  </a:moveTo>
                  <a:lnTo>
                    <a:pt x="13" y="0"/>
                  </a:lnTo>
                  <a:lnTo>
                    <a:pt x="0" y="16"/>
                  </a:lnTo>
                  <a:lnTo>
                    <a:pt x="17" y="6"/>
                  </a:lnTo>
                </a:path>
              </a:pathLst>
            </a:custGeom>
            <a:solidFill>
              <a:srgbClr val="B1B1B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65" name="Freeform 163"/>
            <p:cNvSpPr>
              <a:spLocks/>
            </p:cNvSpPr>
            <p:nvPr/>
          </p:nvSpPr>
          <p:spPr bwMode="auto">
            <a:xfrm>
              <a:off x="3774" y="2453"/>
              <a:ext cx="17" cy="17"/>
            </a:xfrm>
            <a:custGeom>
              <a:avLst/>
              <a:gdLst>
                <a:gd name="T0" fmla="*/ 16 w 17"/>
                <a:gd name="T1" fmla="*/ 2 h 17"/>
                <a:gd name="T2" fmla="*/ 11 w 17"/>
                <a:gd name="T3" fmla="*/ 0 h 17"/>
                <a:gd name="T4" fmla="*/ 0 w 17"/>
                <a:gd name="T5" fmla="*/ 16 h 17"/>
                <a:gd name="T6" fmla="*/ 16 w 17"/>
                <a:gd name="T7" fmla="*/ 2 h 17"/>
              </a:gdLst>
              <a:ahLst/>
              <a:cxnLst>
                <a:cxn ang="0">
                  <a:pos x="T0" y="T1"/>
                </a:cxn>
                <a:cxn ang="0">
                  <a:pos x="T2" y="T3"/>
                </a:cxn>
                <a:cxn ang="0">
                  <a:pos x="T4" y="T5"/>
                </a:cxn>
                <a:cxn ang="0">
                  <a:pos x="T6" y="T7"/>
                </a:cxn>
              </a:cxnLst>
              <a:rect l="0" t="0" r="r" b="b"/>
              <a:pathLst>
                <a:path w="17" h="17">
                  <a:moveTo>
                    <a:pt x="16" y="2"/>
                  </a:moveTo>
                  <a:lnTo>
                    <a:pt x="11" y="0"/>
                  </a:lnTo>
                  <a:lnTo>
                    <a:pt x="0" y="16"/>
                  </a:lnTo>
                  <a:lnTo>
                    <a:pt x="16" y="2"/>
                  </a:lnTo>
                </a:path>
              </a:pathLst>
            </a:custGeom>
            <a:solidFill>
              <a:srgbClr val="B4B4B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66" name="Freeform 164"/>
            <p:cNvSpPr>
              <a:spLocks/>
            </p:cNvSpPr>
            <p:nvPr/>
          </p:nvSpPr>
          <p:spPr bwMode="auto">
            <a:xfrm>
              <a:off x="3774" y="2452"/>
              <a:ext cx="17" cy="17"/>
            </a:xfrm>
            <a:custGeom>
              <a:avLst/>
              <a:gdLst>
                <a:gd name="T0" fmla="*/ 16 w 17"/>
                <a:gd name="T1" fmla="*/ 1 h 17"/>
                <a:gd name="T2" fmla="*/ 8 w 17"/>
                <a:gd name="T3" fmla="*/ 0 h 17"/>
                <a:gd name="T4" fmla="*/ 0 w 17"/>
                <a:gd name="T5" fmla="*/ 16 h 17"/>
                <a:gd name="T6" fmla="*/ 16 w 17"/>
                <a:gd name="T7" fmla="*/ 1 h 17"/>
              </a:gdLst>
              <a:ahLst/>
              <a:cxnLst>
                <a:cxn ang="0">
                  <a:pos x="T0" y="T1"/>
                </a:cxn>
                <a:cxn ang="0">
                  <a:pos x="T2" y="T3"/>
                </a:cxn>
                <a:cxn ang="0">
                  <a:pos x="T4" y="T5"/>
                </a:cxn>
                <a:cxn ang="0">
                  <a:pos x="T6" y="T7"/>
                </a:cxn>
              </a:cxnLst>
              <a:rect l="0" t="0" r="r" b="b"/>
              <a:pathLst>
                <a:path w="17" h="17">
                  <a:moveTo>
                    <a:pt x="16" y="1"/>
                  </a:moveTo>
                  <a:lnTo>
                    <a:pt x="8" y="0"/>
                  </a:lnTo>
                  <a:lnTo>
                    <a:pt x="0" y="16"/>
                  </a:lnTo>
                  <a:lnTo>
                    <a:pt x="16" y="1"/>
                  </a:lnTo>
                </a:path>
              </a:pathLst>
            </a:custGeom>
            <a:solidFill>
              <a:srgbClr val="B7B7B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67" name="Freeform 165"/>
            <p:cNvSpPr>
              <a:spLocks/>
            </p:cNvSpPr>
            <p:nvPr/>
          </p:nvSpPr>
          <p:spPr bwMode="auto">
            <a:xfrm>
              <a:off x="3774" y="2452"/>
              <a:ext cx="17" cy="17"/>
            </a:xfrm>
            <a:custGeom>
              <a:avLst/>
              <a:gdLst>
                <a:gd name="T0" fmla="*/ 16 w 17"/>
                <a:gd name="T1" fmla="*/ 0 h 17"/>
                <a:gd name="T2" fmla="*/ 0 w 17"/>
                <a:gd name="T3" fmla="*/ 0 h 17"/>
                <a:gd name="T4" fmla="*/ 0 w 17"/>
                <a:gd name="T5" fmla="*/ 16 h 17"/>
                <a:gd name="T6" fmla="*/ 16 w 17"/>
                <a:gd name="T7" fmla="*/ 0 h 17"/>
              </a:gdLst>
              <a:ahLst/>
              <a:cxnLst>
                <a:cxn ang="0">
                  <a:pos x="T0" y="T1"/>
                </a:cxn>
                <a:cxn ang="0">
                  <a:pos x="T2" y="T3"/>
                </a:cxn>
                <a:cxn ang="0">
                  <a:pos x="T4" y="T5"/>
                </a:cxn>
                <a:cxn ang="0">
                  <a:pos x="T6" y="T7"/>
                </a:cxn>
              </a:cxnLst>
              <a:rect l="0" t="0" r="r" b="b"/>
              <a:pathLst>
                <a:path w="17" h="17">
                  <a:moveTo>
                    <a:pt x="16" y="0"/>
                  </a:moveTo>
                  <a:lnTo>
                    <a:pt x="0" y="0"/>
                  </a:lnTo>
                  <a:lnTo>
                    <a:pt x="0" y="16"/>
                  </a:lnTo>
                  <a:lnTo>
                    <a:pt x="16" y="0"/>
                  </a:lnTo>
                </a:path>
              </a:pathLst>
            </a:custGeom>
            <a:solidFill>
              <a:srgbClr val="BBBBB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68" name="Freeform 166"/>
            <p:cNvSpPr>
              <a:spLocks/>
            </p:cNvSpPr>
            <p:nvPr/>
          </p:nvSpPr>
          <p:spPr bwMode="auto">
            <a:xfrm>
              <a:off x="3769" y="2452"/>
              <a:ext cx="17" cy="17"/>
            </a:xfrm>
            <a:custGeom>
              <a:avLst/>
              <a:gdLst>
                <a:gd name="T0" fmla="*/ 16 w 17"/>
                <a:gd name="T1" fmla="*/ 0 h 17"/>
                <a:gd name="T2" fmla="*/ 0 w 17"/>
                <a:gd name="T3" fmla="*/ 0 h 17"/>
                <a:gd name="T4" fmla="*/ 16 w 17"/>
                <a:gd name="T5" fmla="*/ 16 h 17"/>
                <a:gd name="T6" fmla="*/ 16 w 17"/>
                <a:gd name="T7" fmla="*/ 0 h 17"/>
              </a:gdLst>
              <a:ahLst/>
              <a:cxnLst>
                <a:cxn ang="0">
                  <a:pos x="T0" y="T1"/>
                </a:cxn>
                <a:cxn ang="0">
                  <a:pos x="T2" y="T3"/>
                </a:cxn>
                <a:cxn ang="0">
                  <a:pos x="T4" y="T5"/>
                </a:cxn>
                <a:cxn ang="0">
                  <a:pos x="T6" y="T7"/>
                </a:cxn>
              </a:cxnLst>
              <a:rect l="0" t="0" r="r" b="b"/>
              <a:pathLst>
                <a:path w="17" h="17">
                  <a:moveTo>
                    <a:pt x="16" y="0"/>
                  </a:moveTo>
                  <a:lnTo>
                    <a:pt x="0" y="0"/>
                  </a:lnTo>
                  <a:lnTo>
                    <a:pt x="16" y="16"/>
                  </a:lnTo>
                  <a:lnTo>
                    <a:pt x="16" y="0"/>
                  </a:lnTo>
                </a:path>
              </a:pathLst>
            </a:custGeom>
            <a:solidFill>
              <a:srgbClr val="C0C0C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69" name="Freeform 167"/>
            <p:cNvSpPr>
              <a:spLocks/>
            </p:cNvSpPr>
            <p:nvPr/>
          </p:nvSpPr>
          <p:spPr bwMode="auto">
            <a:xfrm>
              <a:off x="3764" y="2452"/>
              <a:ext cx="17" cy="17"/>
            </a:xfrm>
            <a:custGeom>
              <a:avLst/>
              <a:gdLst>
                <a:gd name="T0" fmla="*/ 8 w 17"/>
                <a:gd name="T1" fmla="*/ 0 h 17"/>
                <a:gd name="T2" fmla="*/ 0 w 17"/>
                <a:gd name="T3" fmla="*/ 1 h 17"/>
                <a:gd name="T4" fmla="*/ 16 w 17"/>
                <a:gd name="T5" fmla="*/ 16 h 17"/>
                <a:gd name="T6" fmla="*/ 8 w 17"/>
                <a:gd name="T7" fmla="*/ 0 h 17"/>
              </a:gdLst>
              <a:ahLst/>
              <a:cxnLst>
                <a:cxn ang="0">
                  <a:pos x="T0" y="T1"/>
                </a:cxn>
                <a:cxn ang="0">
                  <a:pos x="T2" y="T3"/>
                </a:cxn>
                <a:cxn ang="0">
                  <a:pos x="T4" y="T5"/>
                </a:cxn>
                <a:cxn ang="0">
                  <a:pos x="T6" y="T7"/>
                </a:cxn>
              </a:cxnLst>
              <a:rect l="0" t="0" r="r" b="b"/>
              <a:pathLst>
                <a:path w="17" h="17">
                  <a:moveTo>
                    <a:pt x="8" y="0"/>
                  </a:moveTo>
                  <a:lnTo>
                    <a:pt x="0" y="1"/>
                  </a:lnTo>
                  <a:lnTo>
                    <a:pt x="16" y="16"/>
                  </a:lnTo>
                  <a:lnTo>
                    <a:pt x="8" y="0"/>
                  </a:lnTo>
                </a:path>
              </a:pathLst>
            </a:custGeom>
            <a:solidFill>
              <a:srgbClr val="C5C5C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70" name="Freeform 168"/>
            <p:cNvSpPr>
              <a:spLocks/>
            </p:cNvSpPr>
            <p:nvPr/>
          </p:nvSpPr>
          <p:spPr bwMode="auto">
            <a:xfrm>
              <a:off x="3760" y="2453"/>
              <a:ext cx="17" cy="17"/>
            </a:xfrm>
            <a:custGeom>
              <a:avLst/>
              <a:gdLst>
                <a:gd name="T0" fmla="*/ 4 w 17"/>
                <a:gd name="T1" fmla="*/ 0 h 17"/>
                <a:gd name="T2" fmla="*/ 0 w 17"/>
                <a:gd name="T3" fmla="*/ 2 h 17"/>
                <a:gd name="T4" fmla="*/ 16 w 17"/>
                <a:gd name="T5" fmla="*/ 16 h 17"/>
                <a:gd name="T6" fmla="*/ 4 w 17"/>
                <a:gd name="T7" fmla="*/ 0 h 17"/>
              </a:gdLst>
              <a:ahLst/>
              <a:cxnLst>
                <a:cxn ang="0">
                  <a:pos x="T0" y="T1"/>
                </a:cxn>
                <a:cxn ang="0">
                  <a:pos x="T2" y="T3"/>
                </a:cxn>
                <a:cxn ang="0">
                  <a:pos x="T4" y="T5"/>
                </a:cxn>
                <a:cxn ang="0">
                  <a:pos x="T6" y="T7"/>
                </a:cxn>
              </a:cxnLst>
              <a:rect l="0" t="0" r="r" b="b"/>
              <a:pathLst>
                <a:path w="17" h="17">
                  <a:moveTo>
                    <a:pt x="4" y="0"/>
                  </a:moveTo>
                  <a:lnTo>
                    <a:pt x="0" y="2"/>
                  </a:lnTo>
                  <a:lnTo>
                    <a:pt x="16" y="16"/>
                  </a:lnTo>
                  <a:lnTo>
                    <a:pt x="4" y="0"/>
                  </a:lnTo>
                </a:path>
              </a:pathLst>
            </a:custGeom>
            <a:solidFill>
              <a:srgbClr val="CACAC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71" name="Freeform 169"/>
            <p:cNvSpPr>
              <a:spLocks/>
            </p:cNvSpPr>
            <p:nvPr/>
          </p:nvSpPr>
          <p:spPr bwMode="auto">
            <a:xfrm>
              <a:off x="3741" y="2454"/>
              <a:ext cx="20" cy="17"/>
            </a:xfrm>
            <a:custGeom>
              <a:avLst/>
              <a:gdLst>
                <a:gd name="T0" fmla="*/ 7 w 20"/>
                <a:gd name="T1" fmla="*/ 8 h 17"/>
                <a:gd name="T2" fmla="*/ 0 w 20"/>
                <a:gd name="T3" fmla="*/ 16 h 17"/>
                <a:gd name="T4" fmla="*/ 15 w 20"/>
                <a:gd name="T5" fmla="*/ 5 h 17"/>
                <a:gd name="T6" fmla="*/ 19 w 20"/>
                <a:gd name="T7" fmla="*/ 0 h 17"/>
                <a:gd name="T8" fmla="*/ 7 w 20"/>
                <a:gd name="T9" fmla="*/ 8 h 17"/>
              </a:gdLst>
              <a:ahLst/>
              <a:cxnLst>
                <a:cxn ang="0">
                  <a:pos x="T0" y="T1"/>
                </a:cxn>
                <a:cxn ang="0">
                  <a:pos x="T2" y="T3"/>
                </a:cxn>
                <a:cxn ang="0">
                  <a:pos x="T4" y="T5"/>
                </a:cxn>
                <a:cxn ang="0">
                  <a:pos x="T6" y="T7"/>
                </a:cxn>
                <a:cxn ang="0">
                  <a:pos x="T8" y="T9"/>
                </a:cxn>
              </a:cxnLst>
              <a:rect l="0" t="0" r="r" b="b"/>
              <a:pathLst>
                <a:path w="20" h="17">
                  <a:moveTo>
                    <a:pt x="7" y="8"/>
                  </a:moveTo>
                  <a:lnTo>
                    <a:pt x="0" y="16"/>
                  </a:lnTo>
                  <a:lnTo>
                    <a:pt x="15" y="5"/>
                  </a:lnTo>
                  <a:lnTo>
                    <a:pt x="19" y="0"/>
                  </a:lnTo>
                  <a:lnTo>
                    <a:pt x="7" y="8"/>
                  </a:lnTo>
                </a:path>
              </a:pathLst>
            </a:custGeom>
            <a:solidFill>
              <a:srgbClr val="C3C3C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72" name="Freeform 170"/>
            <p:cNvSpPr>
              <a:spLocks/>
            </p:cNvSpPr>
            <p:nvPr/>
          </p:nvSpPr>
          <p:spPr bwMode="auto">
            <a:xfrm>
              <a:off x="3757" y="2454"/>
              <a:ext cx="18" cy="17"/>
            </a:xfrm>
            <a:custGeom>
              <a:avLst/>
              <a:gdLst>
                <a:gd name="T0" fmla="*/ 3 w 18"/>
                <a:gd name="T1" fmla="*/ 0 h 17"/>
                <a:gd name="T2" fmla="*/ 0 w 18"/>
                <a:gd name="T3" fmla="*/ 6 h 17"/>
                <a:gd name="T4" fmla="*/ 17 w 18"/>
                <a:gd name="T5" fmla="*/ 16 h 17"/>
                <a:gd name="T6" fmla="*/ 3 w 18"/>
                <a:gd name="T7" fmla="*/ 0 h 17"/>
              </a:gdLst>
              <a:ahLst/>
              <a:cxnLst>
                <a:cxn ang="0">
                  <a:pos x="T0" y="T1"/>
                </a:cxn>
                <a:cxn ang="0">
                  <a:pos x="T2" y="T3"/>
                </a:cxn>
                <a:cxn ang="0">
                  <a:pos x="T4" y="T5"/>
                </a:cxn>
                <a:cxn ang="0">
                  <a:pos x="T6" y="T7"/>
                </a:cxn>
              </a:cxnLst>
              <a:rect l="0" t="0" r="r" b="b"/>
              <a:pathLst>
                <a:path w="18" h="17">
                  <a:moveTo>
                    <a:pt x="3" y="0"/>
                  </a:moveTo>
                  <a:lnTo>
                    <a:pt x="0" y="6"/>
                  </a:lnTo>
                  <a:lnTo>
                    <a:pt x="17" y="16"/>
                  </a:lnTo>
                  <a:lnTo>
                    <a:pt x="3" y="0"/>
                  </a:lnTo>
                </a:path>
              </a:pathLst>
            </a:custGeom>
            <a:solidFill>
              <a:srgbClr val="CFCFC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73" name="Freeform 171"/>
            <p:cNvSpPr>
              <a:spLocks/>
            </p:cNvSpPr>
            <p:nvPr/>
          </p:nvSpPr>
          <p:spPr bwMode="auto">
            <a:xfrm>
              <a:off x="3735" y="2457"/>
              <a:ext cx="23" cy="17"/>
            </a:xfrm>
            <a:custGeom>
              <a:avLst/>
              <a:gdLst>
                <a:gd name="T0" fmla="*/ 5 w 23"/>
                <a:gd name="T1" fmla="*/ 10 h 17"/>
                <a:gd name="T2" fmla="*/ 0 w 23"/>
                <a:gd name="T3" fmla="*/ 16 h 17"/>
                <a:gd name="T4" fmla="*/ 18 w 23"/>
                <a:gd name="T5" fmla="*/ 1 h 17"/>
                <a:gd name="T6" fmla="*/ 22 w 23"/>
                <a:gd name="T7" fmla="*/ 0 h 17"/>
                <a:gd name="T8" fmla="*/ 5 w 23"/>
                <a:gd name="T9" fmla="*/ 10 h 17"/>
              </a:gdLst>
              <a:ahLst/>
              <a:cxnLst>
                <a:cxn ang="0">
                  <a:pos x="T0" y="T1"/>
                </a:cxn>
                <a:cxn ang="0">
                  <a:pos x="T2" y="T3"/>
                </a:cxn>
                <a:cxn ang="0">
                  <a:pos x="T4" y="T5"/>
                </a:cxn>
                <a:cxn ang="0">
                  <a:pos x="T6" y="T7"/>
                </a:cxn>
                <a:cxn ang="0">
                  <a:pos x="T8" y="T9"/>
                </a:cxn>
              </a:cxnLst>
              <a:rect l="0" t="0" r="r" b="b"/>
              <a:pathLst>
                <a:path w="23" h="17">
                  <a:moveTo>
                    <a:pt x="5" y="10"/>
                  </a:moveTo>
                  <a:lnTo>
                    <a:pt x="0" y="16"/>
                  </a:lnTo>
                  <a:lnTo>
                    <a:pt x="18" y="1"/>
                  </a:lnTo>
                  <a:lnTo>
                    <a:pt x="22" y="0"/>
                  </a:lnTo>
                  <a:lnTo>
                    <a:pt x="5" y="10"/>
                  </a:lnTo>
                </a:path>
              </a:pathLst>
            </a:custGeom>
            <a:solidFill>
              <a:srgbClr val="D0D0D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74" name="Freeform 172"/>
            <p:cNvSpPr>
              <a:spLocks/>
            </p:cNvSpPr>
            <p:nvPr/>
          </p:nvSpPr>
          <p:spPr bwMode="auto">
            <a:xfrm>
              <a:off x="3754" y="2457"/>
              <a:ext cx="21" cy="17"/>
            </a:xfrm>
            <a:custGeom>
              <a:avLst/>
              <a:gdLst>
                <a:gd name="T0" fmla="*/ 3 w 21"/>
                <a:gd name="T1" fmla="*/ 0 h 17"/>
                <a:gd name="T2" fmla="*/ 0 w 21"/>
                <a:gd name="T3" fmla="*/ 4 h 17"/>
                <a:gd name="T4" fmla="*/ 20 w 21"/>
                <a:gd name="T5" fmla="*/ 16 h 17"/>
                <a:gd name="T6" fmla="*/ 3 w 21"/>
                <a:gd name="T7" fmla="*/ 0 h 17"/>
              </a:gdLst>
              <a:ahLst/>
              <a:cxnLst>
                <a:cxn ang="0">
                  <a:pos x="T0" y="T1"/>
                </a:cxn>
                <a:cxn ang="0">
                  <a:pos x="T2" y="T3"/>
                </a:cxn>
                <a:cxn ang="0">
                  <a:pos x="T4" y="T5"/>
                </a:cxn>
                <a:cxn ang="0">
                  <a:pos x="T6" y="T7"/>
                </a:cxn>
              </a:cxnLst>
              <a:rect l="0" t="0" r="r" b="b"/>
              <a:pathLst>
                <a:path w="21" h="17">
                  <a:moveTo>
                    <a:pt x="3" y="0"/>
                  </a:moveTo>
                  <a:lnTo>
                    <a:pt x="0" y="4"/>
                  </a:lnTo>
                  <a:lnTo>
                    <a:pt x="20" y="16"/>
                  </a:lnTo>
                  <a:lnTo>
                    <a:pt x="3" y="0"/>
                  </a:lnTo>
                </a:path>
              </a:pathLst>
            </a:custGeom>
            <a:solidFill>
              <a:srgbClr val="D4D4D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75" name="Freeform 173"/>
            <p:cNvSpPr>
              <a:spLocks/>
            </p:cNvSpPr>
            <p:nvPr/>
          </p:nvSpPr>
          <p:spPr bwMode="auto">
            <a:xfrm>
              <a:off x="3710" y="2465"/>
              <a:ext cx="26" cy="24"/>
            </a:xfrm>
            <a:custGeom>
              <a:avLst/>
              <a:gdLst>
                <a:gd name="T0" fmla="*/ 7 w 26"/>
                <a:gd name="T1" fmla="*/ 16 h 24"/>
                <a:gd name="T2" fmla="*/ 0 w 26"/>
                <a:gd name="T3" fmla="*/ 23 h 24"/>
                <a:gd name="T4" fmla="*/ 20 w 26"/>
                <a:gd name="T5" fmla="*/ 4 h 24"/>
                <a:gd name="T6" fmla="*/ 25 w 26"/>
                <a:gd name="T7" fmla="*/ 0 h 24"/>
                <a:gd name="T8" fmla="*/ 7 w 26"/>
                <a:gd name="T9" fmla="*/ 16 h 24"/>
              </a:gdLst>
              <a:ahLst/>
              <a:cxnLst>
                <a:cxn ang="0">
                  <a:pos x="T0" y="T1"/>
                </a:cxn>
                <a:cxn ang="0">
                  <a:pos x="T2" y="T3"/>
                </a:cxn>
                <a:cxn ang="0">
                  <a:pos x="T4" y="T5"/>
                </a:cxn>
                <a:cxn ang="0">
                  <a:pos x="T6" y="T7"/>
                </a:cxn>
                <a:cxn ang="0">
                  <a:pos x="T8" y="T9"/>
                </a:cxn>
              </a:cxnLst>
              <a:rect l="0" t="0" r="r" b="b"/>
              <a:pathLst>
                <a:path w="26" h="24">
                  <a:moveTo>
                    <a:pt x="7" y="16"/>
                  </a:moveTo>
                  <a:lnTo>
                    <a:pt x="0" y="23"/>
                  </a:lnTo>
                  <a:lnTo>
                    <a:pt x="20" y="4"/>
                  </a:lnTo>
                  <a:lnTo>
                    <a:pt x="25" y="0"/>
                  </a:lnTo>
                  <a:lnTo>
                    <a:pt x="7" y="16"/>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76" name="Freeform 174"/>
            <p:cNvSpPr>
              <a:spLocks/>
            </p:cNvSpPr>
            <p:nvPr/>
          </p:nvSpPr>
          <p:spPr bwMode="auto">
            <a:xfrm>
              <a:off x="3730" y="2458"/>
              <a:ext cx="25" cy="17"/>
            </a:xfrm>
            <a:custGeom>
              <a:avLst/>
              <a:gdLst>
                <a:gd name="T0" fmla="*/ 4 w 25"/>
                <a:gd name="T1" fmla="*/ 9 h 17"/>
                <a:gd name="T2" fmla="*/ 0 w 25"/>
                <a:gd name="T3" fmla="*/ 16 h 17"/>
                <a:gd name="T4" fmla="*/ 22 w 25"/>
                <a:gd name="T5" fmla="*/ 2 h 17"/>
                <a:gd name="T6" fmla="*/ 24 w 25"/>
                <a:gd name="T7" fmla="*/ 0 h 17"/>
                <a:gd name="T8" fmla="*/ 4 w 25"/>
                <a:gd name="T9" fmla="*/ 9 h 17"/>
              </a:gdLst>
              <a:ahLst/>
              <a:cxnLst>
                <a:cxn ang="0">
                  <a:pos x="T0" y="T1"/>
                </a:cxn>
                <a:cxn ang="0">
                  <a:pos x="T2" y="T3"/>
                </a:cxn>
                <a:cxn ang="0">
                  <a:pos x="T4" y="T5"/>
                </a:cxn>
                <a:cxn ang="0">
                  <a:pos x="T6" y="T7"/>
                </a:cxn>
                <a:cxn ang="0">
                  <a:pos x="T8" y="T9"/>
                </a:cxn>
              </a:cxnLst>
              <a:rect l="0" t="0" r="r" b="b"/>
              <a:pathLst>
                <a:path w="25" h="17">
                  <a:moveTo>
                    <a:pt x="4" y="9"/>
                  </a:moveTo>
                  <a:lnTo>
                    <a:pt x="0" y="16"/>
                  </a:lnTo>
                  <a:lnTo>
                    <a:pt x="22" y="2"/>
                  </a:lnTo>
                  <a:lnTo>
                    <a:pt x="24" y="0"/>
                  </a:lnTo>
                  <a:lnTo>
                    <a:pt x="4" y="9"/>
                  </a:lnTo>
                </a:path>
              </a:pathLst>
            </a:custGeom>
            <a:solidFill>
              <a:srgbClr val="DBDBD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77" name="Freeform 175"/>
            <p:cNvSpPr>
              <a:spLocks/>
            </p:cNvSpPr>
            <p:nvPr/>
          </p:nvSpPr>
          <p:spPr bwMode="auto">
            <a:xfrm>
              <a:off x="3752" y="2458"/>
              <a:ext cx="23" cy="17"/>
            </a:xfrm>
            <a:custGeom>
              <a:avLst/>
              <a:gdLst>
                <a:gd name="T0" fmla="*/ 1 w 23"/>
                <a:gd name="T1" fmla="*/ 0 h 17"/>
                <a:gd name="T2" fmla="*/ 0 w 23"/>
                <a:gd name="T3" fmla="*/ 10 h 17"/>
                <a:gd name="T4" fmla="*/ 22 w 23"/>
                <a:gd name="T5" fmla="*/ 16 h 17"/>
                <a:gd name="T6" fmla="*/ 1 w 23"/>
                <a:gd name="T7" fmla="*/ 0 h 17"/>
              </a:gdLst>
              <a:ahLst/>
              <a:cxnLst>
                <a:cxn ang="0">
                  <a:pos x="T0" y="T1"/>
                </a:cxn>
                <a:cxn ang="0">
                  <a:pos x="T2" y="T3"/>
                </a:cxn>
                <a:cxn ang="0">
                  <a:pos x="T4" y="T5"/>
                </a:cxn>
                <a:cxn ang="0">
                  <a:pos x="T6" y="T7"/>
                </a:cxn>
              </a:cxnLst>
              <a:rect l="0" t="0" r="r" b="b"/>
              <a:pathLst>
                <a:path w="23" h="17">
                  <a:moveTo>
                    <a:pt x="1" y="0"/>
                  </a:moveTo>
                  <a:lnTo>
                    <a:pt x="0" y="10"/>
                  </a:lnTo>
                  <a:lnTo>
                    <a:pt x="22" y="16"/>
                  </a:lnTo>
                  <a:lnTo>
                    <a:pt x="1" y="0"/>
                  </a:lnTo>
                </a:path>
              </a:pathLst>
            </a:custGeom>
            <a:solidFill>
              <a:srgbClr val="D8D8D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78" name="Freeform 176"/>
            <p:cNvSpPr>
              <a:spLocks/>
            </p:cNvSpPr>
            <p:nvPr/>
          </p:nvSpPr>
          <p:spPr bwMode="auto">
            <a:xfrm>
              <a:off x="3689" y="2488"/>
              <a:ext cx="22" cy="37"/>
            </a:xfrm>
            <a:custGeom>
              <a:avLst/>
              <a:gdLst>
                <a:gd name="T0" fmla="*/ 4 w 22"/>
                <a:gd name="T1" fmla="*/ 26 h 37"/>
                <a:gd name="T2" fmla="*/ 0 w 22"/>
                <a:gd name="T3" fmla="*/ 36 h 37"/>
                <a:gd name="T4" fmla="*/ 17 w 22"/>
                <a:gd name="T5" fmla="*/ 6 h 37"/>
                <a:gd name="T6" fmla="*/ 21 w 22"/>
                <a:gd name="T7" fmla="*/ 0 h 37"/>
                <a:gd name="T8" fmla="*/ 4 w 22"/>
                <a:gd name="T9" fmla="*/ 26 h 37"/>
              </a:gdLst>
              <a:ahLst/>
              <a:cxnLst>
                <a:cxn ang="0">
                  <a:pos x="T0" y="T1"/>
                </a:cxn>
                <a:cxn ang="0">
                  <a:pos x="T2" y="T3"/>
                </a:cxn>
                <a:cxn ang="0">
                  <a:pos x="T4" y="T5"/>
                </a:cxn>
                <a:cxn ang="0">
                  <a:pos x="T6" y="T7"/>
                </a:cxn>
                <a:cxn ang="0">
                  <a:pos x="T8" y="T9"/>
                </a:cxn>
              </a:cxnLst>
              <a:rect l="0" t="0" r="r" b="b"/>
              <a:pathLst>
                <a:path w="22" h="37">
                  <a:moveTo>
                    <a:pt x="4" y="26"/>
                  </a:moveTo>
                  <a:lnTo>
                    <a:pt x="0" y="36"/>
                  </a:lnTo>
                  <a:lnTo>
                    <a:pt x="17" y="6"/>
                  </a:lnTo>
                  <a:lnTo>
                    <a:pt x="21" y="0"/>
                  </a:lnTo>
                  <a:lnTo>
                    <a:pt x="4" y="26"/>
                  </a:lnTo>
                </a:path>
              </a:pathLst>
            </a:custGeom>
            <a:solidFill>
              <a:srgbClr val="CDCDC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79" name="Freeform 177"/>
            <p:cNvSpPr>
              <a:spLocks/>
            </p:cNvSpPr>
            <p:nvPr/>
          </p:nvSpPr>
          <p:spPr bwMode="auto">
            <a:xfrm>
              <a:off x="3707" y="2469"/>
              <a:ext cx="24" cy="26"/>
            </a:xfrm>
            <a:custGeom>
              <a:avLst/>
              <a:gdLst>
                <a:gd name="T0" fmla="*/ 3 w 24"/>
                <a:gd name="T1" fmla="*/ 18 h 26"/>
                <a:gd name="T2" fmla="*/ 0 w 24"/>
                <a:gd name="T3" fmla="*/ 25 h 26"/>
                <a:gd name="T4" fmla="*/ 20 w 24"/>
                <a:gd name="T5" fmla="*/ 5 h 26"/>
                <a:gd name="T6" fmla="*/ 23 w 24"/>
                <a:gd name="T7" fmla="*/ 0 h 26"/>
                <a:gd name="T8" fmla="*/ 3 w 24"/>
                <a:gd name="T9" fmla="*/ 18 h 26"/>
              </a:gdLst>
              <a:ahLst/>
              <a:cxnLst>
                <a:cxn ang="0">
                  <a:pos x="T0" y="T1"/>
                </a:cxn>
                <a:cxn ang="0">
                  <a:pos x="T2" y="T3"/>
                </a:cxn>
                <a:cxn ang="0">
                  <a:pos x="T4" y="T5"/>
                </a:cxn>
                <a:cxn ang="0">
                  <a:pos x="T6" y="T7"/>
                </a:cxn>
                <a:cxn ang="0">
                  <a:pos x="T8" y="T9"/>
                </a:cxn>
              </a:cxnLst>
              <a:rect l="0" t="0" r="r" b="b"/>
              <a:pathLst>
                <a:path w="24" h="26">
                  <a:moveTo>
                    <a:pt x="3" y="18"/>
                  </a:moveTo>
                  <a:lnTo>
                    <a:pt x="0" y="25"/>
                  </a:lnTo>
                  <a:lnTo>
                    <a:pt x="20" y="5"/>
                  </a:lnTo>
                  <a:lnTo>
                    <a:pt x="23" y="0"/>
                  </a:lnTo>
                  <a:lnTo>
                    <a:pt x="3" y="18"/>
                  </a:lnTo>
                </a:path>
              </a:pathLst>
            </a:custGeom>
            <a:solidFill>
              <a:srgbClr val="DCDCD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80" name="Freeform 178"/>
            <p:cNvSpPr>
              <a:spLocks/>
            </p:cNvSpPr>
            <p:nvPr/>
          </p:nvSpPr>
          <p:spPr bwMode="auto">
            <a:xfrm>
              <a:off x="3728" y="2459"/>
              <a:ext cx="25" cy="17"/>
            </a:xfrm>
            <a:custGeom>
              <a:avLst/>
              <a:gdLst>
                <a:gd name="T0" fmla="*/ 2 w 25"/>
                <a:gd name="T1" fmla="*/ 10 h 17"/>
                <a:gd name="T2" fmla="*/ 0 w 25"/>
                <a:gd name="T3" fmla="*/ 16 h 17"/>
                <a:gd name="T4" fmla="*/ 21 w 25"/>
                <a:gd name="T5" fmla="*/ 3 h 17"/>
                <a:gd name="T6" fmla="*/ 24 w 25"/>
                <a:gd name="T7" fmla="*/ 0 h 17"/>
                <a:gd name="T8" fmla="*/ 2 w 25"/>
                <a:gd name="T9" fmla="*/ 10 h 17"/>
              </a:gdLst>
              <a:ahLst/>
              <a:cxnLst>
                <a:cxn ang="0">
                  <a:pos x="T0" y="T1"/>
                </a:cxn>
                <a:cxn ang="0">
                  <a:pos x="T2" y="T3"/>
                </a:cxn>
                <a:cxn ang="0">
                  <a:pos x="T4" y="T5"/>
                </a:cxn>
                <a:cxn ang="0">
                  <a:pos x="T6" y="T7"/>
                </a:cxn>
                <a:cxn ang="0">
                  <a:pos x="T8" y="T9"/>
                </a:cxn>
              </a:cxnLst>
              <a:rect l="0" t="0" r="r" b="b"/>
              <a:pathLst>
                <a:path w="25" h="17">
                  <a:moveTo>
                    <a:pt x="2" y="10"/>
                  </a:moveTo>
                  <a:lnTo>
                    <a:pt x="0" y="16"/>
                  </a:lnTo>
                  <a:lnTo>
                    <a:pt x="21" y="3"/>
                  </a:lnTo>
                  <a:lnTo>
                    <a:pt x="24" y="0"/>
                  </a:lnTo>
                  <a:lnTo>
                    <a:pt x="2" y="10"/>
                  </a:lnTo>
                </a:path>
              </a:pathLst>
            </a:custGeom>
            <a:solidFill>
              <a:srgbClr val="E5E5E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81" name="Freeform 179"/>
            <p:cNvSpPr>
              <a:spLocks/>
            </p:cNvSpPr>
            <p:nvPr/>
          </p:nvSpPr>
          <p:spPr bwMode="auto">
            <a:xfrm>
              <a:off x="3750" y="2459"/>
              <a:ext cx="25" cy="17"/>
            </a:xfrm>
            <a:custGeom>
              <a:avLst/>
              <a:gdLst>
                <a:gd name="T0" fmla="*/ 2 w 25"/>
                <a:gd name="T1" fmla="*/ 0 h 17"/>
                <a:gd name="T2" fmla="*/ 0 w 25"/>
                <a:gd name="T3" fmla="*/ 16 h 17"/>
                <a:gd name="T4" fmla="*/ 24 w 25"/>
                <a:gd name="T5" fmla="*/ 4 h 17"/>
                <a:gd name="T6" fmla="*/ 2 w 25"/>
                <a:gd name="T7" fmla="*/ 0 h 17"/>
              </a:gdLst>
              <a:ahLst/>
              <a:cxnLst>
                <a:cxn ang="0">
                  <a:pos x="T0" y="T1"/>
                </a:cxn>
                <a:cxn ang="0">
                  <a:pos x="T2" y="T3"/>
                </a:cxn>
                <a:cxn ang="0">
                  <a:pos x="T4" y="T5"/>
                </a:cxn>
                <a:cxn ang="0">
                  <a:pos x="T6" y="T7"/>
                </a:cxn>
              </a:cxnLst>
              <a:rect l="0" t="0" r="r" b="b"/>
              <a:pathLst>
                <a:path w="25" h="17">
                  <a:moveTo>
                    <a:pt x="2" y="0"/>
                  </a:moveTo>
                  <a:lnTo>
                    <a:pt x="0" y="16"/>
                  </a:lnTo>
                  <a:lnTo>
                    <a:pt x="24" y="4"/>
                  </a:lnTo>
                  <a:lnTo>
                    <a:pt x="2" y="0"/>
                  </a:lnTo>
                </a:path>
              </a:pathLst>
            </a:custGeom>
            <a:solidFill>
              <a:srgbClr val="E4E4E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82" name="Freeform 180"/>
            <p:cNvSpPr>
              <a:spLocks/>
            </p:cNvSpPr>
            <p:nvPr/>
          </p:nvSpPr>
          <p:spPr bwMode="auto">
            <a:xfrm>
              <a:off x="3660" y="2559"/>
              <a:ext cx="17" cy="55"/>
            </a:xfrm>
            <a:custGeom>
              <a:avLst/>
              <a:gdLst>
                <a:gd name="T0" fmla="*/ 2 w 17"/>
                <a:gd name="T1" fmla="*/ 41 h 55"/>
                <a:gd name="T2" fmla="*/ 0 w 17"/>
                <a:gd name="T3" fmla="*/ 54 h 55"/>
                <a:gd name="T4" fmla="*/ 14 w 17"/>
                <a:gd name="T5" fmla="*/ 10 h 55"/>
                <a:gd name="T6" fmla="*/ 16 w 17"/>
                <a:gd name="T7" fmla="*/ 0 h 55"/>
                <a:gd name="T8" fmla="*/ 2 w 17"/>
                <a:gd name="T9" fmla="*/ 41 h 55"/>
              </a:gdLst>
              <a:ahLst/>
              <a:cxnLst>
                <a:cxn ang="0">
                  <a:pos x="T0" y="T1"/>
                </a:cxn>
                <a:cxn ang="0">
                  <a:pos x="T2" y="T3"/>
                </a:cxn>
                <a:cxn ang="0">
                  <a:pos x="T4" y="T5"/>
                </a:cxn>
                <a:cxn ang="0">
                  <a:pos x="T6" y="T7"/>
                </a:cxn>
                <a:cxn ang="0">
                  <a:pos x="T8" y="T9"/>
                </a:cxn>
              </a:cxnLst>
              <a:rect l="0" t="0" r="r" b="b"/>
              <a:pathLst>
                <a:path w="17" h="55">
                  <a:moveTo>
                    <a:pt x="2" y="41"/>
                  </a:moveTo>
                  <a:lnTo>
                    <a:pt x="0" y="54"/>
                  </a:lnTo>
                  <a:lnTo>
                    <a:pt x="14" y="10"/>
                  </a:lnTo>
                  <a:lnTo>
                    <a:pt x="16" y="0"/>
                  </a:lnTo>
                  <a:lnTo>
                    <a:pt x="2" y="41"/>
                  </a:lnTo>
                </a:path>
              </a:pathLst>
            </a:custGeom>
            <a:solidFill>
              <a:srgbClr val="BCB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83" name="Freeform 181"/>
            <p:cNvSpPr>
              <a:spLocks/>
            </p:cNvSpPr>
            <p:nvPr/>
          </p:nvSpPr>
          <p:spPr bwMode="auto">
            <a:xfrm>
              <a:off x="3672" y="2524"/>
              <a:ext cx="18" cy="47"/>
            </a:xfrm>
            <a:custGeom>
              <a:avLst/>
              <a:gdLst>
                <a:gd name="T0" fmla="*/ 1 w 18"/>
                <a:gd name="T1" fmla="*/ 35 h 47"/>
                <a:gd name="T2" fmla="*/ 0 w 18"/>
                <a:gd name="T3" fmla="*/ 46 h 47"/>
                <a:gd name="T4" fmla="*/ 15 w 18"/>
                <a:gd name="T5" fmla="*/ 7 h 47"/>
                <a:gd name="T6" fmla="*/ 17 w 18"/>
                <a:gd name="T7" fmla="*/ 0 h 47"/>
                <a:gd name="T8" fmla="*/ 1 w 18"/>
                <a:gd name="T9" fmla="*/ 35 h 47"/>
              </a:gdLst>
              <a:ahLst/>
              <a:cxnLst>
                <a:cxn ang="0">
                  <a:pos x="T0" y="T1"/>
                </a:cxn>
                <a:cxn ang="0">
                  <a:pos x="T2" y="T3"/>
                </a:cxn>
                <a:cxn ang="0">
                  <a:pos x="T4" y="T5"/>
                </a:cxn>
                <a:cxn ang="0">
                  <a:pos x="T6" y="T7"/>
                </a:cxn>
                <a:cxn ang="0">
                  <a:pos x="T8" y="T9"/>
                </a:cxn>
              </a:cxnLst>
              <a:rect l="0" t="0" r="r" b="b"/>
              <a:pathLst>
                <a:path w="18" h="47">
                  <a:moveTo>
                    <a:pt x="1" y="35"/>
                  </a:moveTo>
                  <a:lnTo>
                    <a:pt x="0" y="46"/>
                  </a:lnTo>
                  <a:lnTo>
                    <a:pt x="15" y="7"/>
                  </a:lnTo>
                  <a:lnTo>
                    <a:pt x="17" y="0"/>
                  </a:lnTo>
                  <a:lnTo>
                    <a:pt x="1" y="35"/>
                  </a:lnTo>
                </a:path>
              </a:pathLst>
            </a:custGeom>
            <a:solidFill>
              <a:srgbClr val="CACAC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84" name="Freeform 182"/>
            <p:cNvSpPr>
              <a:spLocks/>
            </p:cNvSpPr>
            <p:nvPr/>
          </p:nvSpPr>
          <p:spPr bwMode="auto">
            <a:xfrm>
              <a:off x="3687" y="2494"/>
              <a:ext cx="21" cy="39"/>
            </a:xfrm>
            <a:custGeom>
              <a:avLst/>
              <a:gdLst>
                <a:gd name="T0" fmla="*/ 1 w 21"/>
                <a:gd name="T1" fmla="*/ 30 h 39"/>
                <a:gd name="T2" fmla="*/ 0 w 21"/>
                <a:gd name="T3" fmla="*/ 38 h 39"/>
                <a:gd name="T4" fmla="*/ 19 w 21"/>
                <a:gd name="T5" fmla="*/ 7 h 39"/>
                <a:gd name="T6" fmla="*/ 20 w 21"/>
                <a:gd name="T7" fmla="*/ 0 h 39"/>
                <a:gd name="T8" fmla="*/ 1 w 21"/>
                <a:gd name="T9" fmla="*/ 30 h 39"/>
              </a:gdLst>
              <a:ahLst/>
              <a:cxnLst>
                <a:cxn ang="0">
                  <a:pos x="T0" y="T1"/>
                </a:cxn>
                <a:cxn ang="0">
                  <a:pos x="T2" y="T3"/>
                </a:cxn>
                <a:cxn ang="0">
                  <a:pos x="T4" y="T5"/>
                </a:cxn>
                <a:cxn ang="0">
                  <a:pos x="T6" y="T7"/>
                </a:cxn>
                <a:cxn ang="0">
                  <a:pos x="T8" y="T9"/>
                </a:cxn>
              </a:cxnLst>
              <a:rect l="0" t="0" r="r" b="b"/>
              <a:pathLst>
                <a:path w="21" h="39">
                  <a:moveTo>
                    <a:pt x="1" y="30"/>
                  </a:moveTo>
                  <a:lnTo>
                    <a:pt x="0" y="38"/>
                  </a:lnTo>
                  <a:lnTo>
                    <a:pt x="19" y="7"/>
                  </a:lnTo>
                  <a:lnTo>
                    <a:pt x="20" y="0"/>
                  </a:lnTo>
                  <a:lnTo>
                    <a:pt x="1" y="30"/>
                  </a:lnTo>
                </a:path>
              </a:pathLst>
            </a:custGeom>
            <a:solidFill>
              <a:srgbClr val="D9D9D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85" name="Freeform 183"/>
            <p:cNvSpPr>
              <a:spLocks/>
            </p:cNvSpPr>
            <p:nvPr/>
          </p:nvSpPr>
          <p:spPr bwMode="auto">
            <a:xfrm>
              <a:off x="3706" y="2474"/>
              <a:ext cx="23" cy="29"/>
            </a:xfrm>
            <a:custGeom>
              <a:avLst/>
              <a:gdLst>
                <a:gd name="T0" fmla="*/ 0 w 23"/>
                <a:gd name="T1" fmla="*/ 19 h 29"/>
                <a:gd name="T2" fmla="*/ 0 w 23"/>
                <a:gd name="T3" fmla="*/ 28 h 29"/>
                <a:gd name="T4" fmla="*/ 21 w 23"/>
                <a:gd name="T5" fmla="*/ 4 h 29"/>
                <a:gd name="T6" fmla="*/ 22 w 23"/>
                <a:gd name="T7" fmla="*/ 0 h 29"/>
                <a:gd name="T8" fmla="*/ 0 w 23"/>
                <a:gd name="T9" fmla="*/ 19 h 29"/>
              </a:gdLst>
              <a:ahLst/>
              <a:cxnLst>
                <a:cxn ang="0">
                  <a:pos x="T0" y="T1"/>
                </a:cxn>
                <a:cxn ang="0">
                  <a:pos x="T2" y="T3"/>
                </a:cxn>
                <a:cxn ang="0">
                  <a:pos x="T4" y="T5"/>
                </a:cxn>
                <a:cxn ang="0">
                  <a:pos x="T6" y="T7"/>
                </a:cxn>
                <a:cxn ang="0">
                  <a:pos x="T8" y="T9"/>
                </a:cxn>
              </a:cxnLst>
              <a:rect l="0" t="0" r="r" b="b"/>
              <a:pathLst>
                <a:path w="23" h="29">
                  <a:moveTo>
                    <a:pt x="0" y="19"/>
                  </a:moveTo>
                  <a:lnTo>
                    <a:pt x="0" y="28"/>
                  </a:lnTo>
                  <a:lnTo>
                    <a:pt x="21" y="4"/>
                  </a:lnTo>
                  <a:lnTo>
                    <a:pt x="22" y="0"/>
                  </a:lnTo>
                  <a:lnTo>
                    <a:pt x="0" y="19"/>
                  </a:lnTo>
                </a:path>
              </a:pathLst>
            </a:custGeom>
            <a:solidFill>
              <a:srgbClr val="E6E6E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86" name="Freeform 184"/>
            <p:cNvSpPr>
              <a:spLocks/>
            </p:cNvSpPr>
            <p:nvPr/>
          </p:nvSpPr>
          <p:spPr bwMode="auto">
            <a:xfrm>
              <a:off x="3727" y="2463"/>
              <a:ext cx="24" cy="17"/>
            </a:xfrm>
            <a:custGeom>
              <a:avLst/>
              <a:gdLst>
                <a:gd name="T0" fmla="*/ 0 w 24"/>
                <a:gd name="T1" fmla="*/ 11 h 17"/>
                <a:gd name="T2" fmla="*/ 0 w 24"/>
                <a:gd name="T3" fmla="*/ 16 h 17"/>
                <a:gd name="T4" fmla="*/ 23 w 24"/>
                <a:gd name="T5" fmla="*/ 1 h 17"/>
                <a:gd name="T6" fmla="*/ 23 w 24"/>
                <a:gd name="T7" fmla="*/ 0 h 17"/>
                <a:gd name="T8" fmla="*/ 0 w 24"/>
                <a:gd name="T9" fmla="*/ 11 h 17"/>
              </a:gdLst>
              <a:ahLst/>
              <a:cxnLst>
                <a:cxn ang="0">
                  <a:pos x="T0" y="T1"/>
                </a:cxn>
                <a:cxn ang="0">
                  <a:pos x="T2" y="T3"/>
                </a:cxn>
                <a:cxn ang="0">
                  <a:pos x="T4" y="T5"/>
                </a:cxn>
                <a:cxn ang="0">
                  <a:pos x="T6" y="T7"/>
                </a:cxn>
                <a:cxn ang="0">
                  <a:pos x="T8" y="T9"/>
                </a:cxn>
              </a:cxnLst>
              <a:rect l="0" t="0" r="r" b="b"/>
              <a:pathLst>
                <a:path w="24" h="17">
                  <a:moveTo>
                    <a:pt x="0" y="11"/>
                  </a:moveTo>
                  <a:lnTo>
                    <a:pt x="0" y="16"/>
                  </a:lnTo>
                  <a:lnTo>
                    <a:pt x="23" y="1"/>
                  </a:lnTo>
                  <a:lnTo>
                    <a:pt x="23" y="0"/>
                  </a:lnTo>
                  <a:lnTo>
                    <a:pt x="0" y="11"/>
                  </a:lnTo>
                </a:path>
              </a:pathLst>
            </a:custGeom>
            <a:solidFill>
              <a:srgbClr val="ECECE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87" name="Freeform 185"/>
            <p:cNvSpPr>
              <a:spLocks/>
            </p:cNvSpPr>
            <p:nvPr/>
          </p:nvSpPr>
          <p:spPr bwMode="auto">
            <a:xfrm>
              <a:off x="3750" y="2460"/>
              <a:ext cx="25" cy="17"/>
            </a:xfrm>
            <a:custGeom>
              <a:avLst/>
              <a:gdLst>
                <a:gd name="T0" fmla="*/ 0 w 25"/>
                <a:gd name="T1" fmla="*/ 9 h 17"/>
                <a:gd name="T2" fmla="*/ 0 w 25"/>
                <a:gd name="T3" fmla="*/ 16 h 17"/>
                <a:gd name="T4" fmla="*/ 24 w 25"/>
                <a:gd name="T5" fmla="*/ 0 h 17"/>
                <a:gd name="T6" fmla="*/ 0 w 25"/>
                <a:gd name="T7" fmla="*/ 9 h 17"/>
              </a:gdLst>
              <a:ahLst/>
              <a:cxnLst>
                <a:cxn ang="0">
                  <a:pos x="T0" y="T1"/>
                </a:cxn>
                <a:cxn ang="0">
                  <a:pos x="T2" y="T3"/>
                </a:cxn>
                <a:cxn ang="0">
                  <a:pos x="T4" y="T5"/>
                </a:cxn>
                <a:cxn ang="0">
                  <a:pos x="T6" y="T7"/>
                </a:cxn>
              </a:cxnLst>
              <a:rect l="0" t="0" r="r" b="b"/>
              <a:pathLst>
                <a:path w="25" h="17">
                  <a:moveTo>
                    <a:pt x="0" y="9"/>
                  </a:moveTo>
                  <a:lnTo>
                    <a:pt x="0" y="16"/>
                  </a:lnTo>
                  <a:lnTo>
                    <a:pt x="24" y="0"/>
                  </a:lnTo>
                  <a:lnTo>
                    <a:pt x="0" y="9"/>
                  </a:lnTo>
                </a:path>
              </a:pathLst>
            </a:custGeom>
            <a:solidFill>
              <a:srgbClr val="F6F6F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88" name="Freeform 186"/>
            <p:cNvSpPr>
              <a:spLocks/>
            </p:cNvSpPr>
            <p:nvPr/>
          </p:nvSpPr>
          <p:spPr bwMode="auto">
            <a:xfrm>
              <a:off x="3654" y="2754"/>
              <a:ext cx="17" cy="60"/>
            </a:xfrm>
            <a:custGeom>
              <a:avLst/>
              <a:gdLst>
                <a:gd name="T0" fmla="*/ 11 w 17"/>
                <a:gd name="T1" fmla="*/ 47 h 60"/>
                <a:gd name="T2" fmla="*/ 16 w 17"/>
                <a:gd name="T3" fmla="*/ 59 h 60"/>
                <a:gd name="T4" fmla="*/ 4 w 17"/>
                <a:gd name="T5" fmla="*/ 13 h 60"/>
                <a:gd name="T6" fmla="*/ 0 w 17"/>
                <a:gd name="T7" fmla="*/ 0 h 60"/>
                <a:gd name="T8" fmla="*/ 11 w 17"/>
                <a:gd name="T9" fmla="*/ 47 h 60"/>
              </a:gdLst>
              <a:ahLst/>
              <a:cxnLst>
                <a:cxn ang="0">
                  <a:pos x="T0" y="T1"/>
                </a:cxn>
                <a:cxn ang="0">
                  <a:pos x="T2" y="T3"/>
                </a:cxn>
                <a:cxn ang="0">
                  <a:pos x="T4" y="T5"/>
                </a:cxn>
                <a:cxn ang="0">
                  <a:pos x="T6" y="T7"/>
                </a:cxn>
                <a:cxn ang="0">
                  <a:pos x="T8" y="T9"/>
                </a:cxn>
              </a:cxnLst>
              <a:rect l="0" t="0" r="r" b="b"/>
              <a:pathLst>
                <a:path w="17" h="60">
                  <a:moveTo>
                    <a:pt x="11" y="47"/>
                  </a:moveTo>
                  <a:lnTo>
                    <a:pt x="16" y="59"/>
                  </a:lnTo>
                  <a:lnTo>
                    <a:pt x="4" y="13"/>
                  </a:lnTo>
                  <a:lnTo>
                    <a:pt x="0" y="0"/>
                  </a:lnTo>
                  <a:lnTo>
                    <a:pt x="11" y="47"/>
                  </a:lnTo>
                </a:path>
              </a:pathLst>
            </a:custGeom>
            <a:solidFill>
              <a:srgbClr val="8C8C8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89" name="Freeform 187"/>
            <p:cNvSpPr>
              <a:spLocks/>
            </p:cNvSpPr>
            <p:nvPr/>
          </p:nvSpPr>
          <p:spPr bwMode="auto">
            <a:xfrm>
              <a:off x="3652" y="2707"/>
              <a:ext cx="17" cy="62"/>
            </a:xfrm>
            <a:custGeom>
              <a:avLst/>
              <a:gdLst>
                <a:gd name="T0" fmla="*/ 8 w 17"/>
                <a:gd name="T1" fmla="*/ 47 h 62"/>
                <a:gd name="T2" fmla="*/ 16 w 17"/>
                <a:gd name="T3" fmla="*/ 61 h 62"/>
                <a:gd name="T4" fmla="*/ 8 w 17"/>
                <a:gd name="T5" fmla="*/ 13 h 62"/>
                <a:gd name="T6" fmla="*/ 0 w 17"/>
                <a:gd name="T7" fmla="*/ 0 h 62"/>
                <a:gd name="T8" fmla="*/ 8 w 17"/>
                <a:gd name="T9" fmla="*/ 47 h 62"/>
              </a:gdLst>
              <a:ahLst/>
              <a:cxnLst>
                <a:cxn ang="0">
                  <a:pos x="T0" y="T1"/>
                </a:cxn>
                <a:cxn ang="0">
                  <a:pos x="T2" y="T3"/>
                </a:cxn>
                <a:cxn ang="0">
                  <a:pos x="T4" y="T5"/>
                </a:cxn>
                <a:cxn ang="0">
                  <a:pos x="T6" y="T7"/>
                </a:cxn>
                <a:cxn ang="0">
                  <a:pos x="T8" y="T9"/>
                </a:cxn>
              </a:cxnLst>
              <a:rect l="0" t="0" r="r" b="b"/>
              <a:pathLst>
                <a:path w="17" h="62">
                  <a:moveTo>
                    <a:pt x="8" y="47"/>
                  </a:moveTo>
                  <a:lnTo>
                    <a:pt x="16" y="61"/>
                  </a:lnTo>
                  <a:lnTo>
                    <a:pt x="8" y="13"/>
                  </a:lnTo>
                  <a:lnTo>
                    <a:pt x="0" y="0"/>
                  </a:lnTo>
                  <a:lnTo>
                    <a:pt x="8" y="47"/>
                  </a:lnTo>
                </a:path>
              </a:pathLst>
            </a:custGeom>
            <a:solidFill>
              <a:srgbClr val="9C9C9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90" name="Freeform 188"/>
            <p:cNvSpPr>
              <a:spLocks/>
            </p:cNvSpPr>
            <p:nvPr/>
          </p:nvSpPr>
          <p:spPr bwMode="auto">
            <a:xfrm>
              <a:off x="3652" y="2659"/>
              <a:ext cx="17" cy="62"/>
            </a:xfrm>
            <a:custGeom>
              <a:avLst/>
              <a:gdLst>
                <a:gd name="T0" fmla="*/ 0 w 17"/>
                <a:gd name="T1" fmla="*/ 47 h 62"/>
                <a:gd name="T2" fmla="*/ 8 w 17"/>
                <a:gd name="T3" fmla="*/ 61 h 62"/>
                <a:gd name="T4" fmla="*/ 16 w 17"/>
                <a:gd name="T5" fmla="*/ 11 h 62"/>
                <a:gd name="T6" fmla="*/ 8 w 17"/>
                <a:gd name="T7" fmla="*/ 0 h 62"/>
                <a:gd name="T8" fmla="*/ 0 w 17"/>
                <a:gd name="T9" fmla="*/ 47 h 62"/>
              </a:gdLst>
              <a:ahLst/>
              <a:cxnLst>
                <a:cxn ang="0">
                  <a:pos x="T0" y="T1"/>
                </a:cxn>
                <a:cxn ang="0">
                  <a:pos x="T2" y="T3"/>
                </a:cxn>
                <a:cxn ang="0">
                  <a:pos x="T4" y="T5"/>
                </a:cxn>
                <a:cxn ang="0">
                  <a:pos x="T6" y="T7"/>
                </a:cxn>
                <a:cxn ang="0">
                  <a:pos x="T8" y="T9"/>
                </a:cxn>
              </a:cxnLst>
              <a:rect l="0" t="0" r="r" b="b"/>
              <a:pathLst>
                <a:path w="17" h="62">
                  <a:moveTo>
                    <a:pt x="0" y="47"/>
                  </a:moveTo>
                  <a:lnTo>
                    <a:pt x="8" y="61"/>
                  </a:lnTo>
                  <a:lnTo>
                    <a:pt x="16" y="11"/>
                  </a:lnTo>
                  <a:lnTo>
                    <a:pt x="8" y="0"/>
                  </a:lnTo>
                  <a:lnTo>
                    <a:pt x="0" y="47"/>
                  </a:lnTo>
                </a:path>
              </a:pathLst>
            </a:custGeom>
            <a:solidFill>
              <a:srgbClr val="AAAAA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91" name="Freeform 189"/>
            <p:cNvSpPr>
              <a:spLocks/>
            </p:cNvSpPr>
            <p:nvPr/>
          </p:nvSpPr>
          <p:spPr bwMode="auto">
            <a:xfrm>
              <a:off x="3654" y="2613"/>
              <a:ext cx="17" cy="58"/>
            </a:xfrm>
            <a:custGeom>
              <a:avLst/>
              <a:gdLst>
                <a:gd name="T0" fmla="*/ 0 w 17"/>
                <a:gd name="T1" fmla="*/ 45 h 58"/>
                <a:gd name="T2" fmla="*/ 4 w 17"/>
                <a:gd name="T3" fmla="*/ 57 h 58"/>
                <a:gd name="T4" fmla="*/ 16 w 17"/>
                <a:gd name="T5" fmla="*/ 11 h 58"/>
                <a:gd name="T6" fmla="*/ 11 w 17"/>
                <a:gd name="T7" fmla="*/ 0 h 58"/>
                <a:gd name="T8" fmla="*/ 0 w 17"/>
                <a:gd name="T9" fmla="*/ 45 h 58"/>
              </a:gdLst>
              <a:ahLst/>
              <a:cxnLst>
                <a:cxn ang="0">
                  <a:pos x="T0" y="T1"/>
                </a:cxn>
                <a:cxn ang="0">
                  <a:pos x="T2" y="T3"/>
                </a:cxn>
                <a:cxn ang="0">
                  <a:pos x="T4" y="T5"/>
                </a:cxn>
                <a:cxn ang="0">
                  <a:pos x="T6" y="T7"/>
                </a:cxn>
                <a:cxn ang="0">
                  <a:pos x="T8" y="T9"/>
                </a:cxn>
              </a:cxnLst>
              <a:rect l="0" t="0" r="r" b="b"/>
              <a:pathLst>
                <a:path w="17" h="58">
                  <a:moveTo>
                    <a:pt x="0" y="45"/>
                  </a:moveTo>
                  <a:lnTo>
                    <a:pt x="4" y="57"/>
                  </a:lnTo>
                  <a:lnTo>
                    <a:pt x="16" y="11"/>
                  </a:lnTo>
                  <a:lnTo>
                    <a:pt x="11" y="0"/>
                  </a:lnTo>
                  <a:lnTo>
                    <a:pt x="0" y="45"/>
                  </a:lnTo>
                </a:path>
              </a:pathLst>
            </a:custGeom>
            <a:solidFill>
              <a:srgbClr val="B8B8B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92" name="Freeform 190"/>
            <p:cNvSpPr>
              <a:spLocks/>
            </p:cNvSpPr>
            <p:nvPr/>
          </p:nvSpPr>
          <p:spPr bwMode="auto">
            <a:xfrm>
              <a:off x="3660" y="2570"/>
              <a:ext cx="17" cy="56"/>
            </a:xfrm>
            <a:custGeom>
              <a:avLst/>
              <a:gdLst>
                <a:gd name="T0" fmla="*/ 0 w 17"/>
                <a:gd name="T1" fmla="*/ 43 h 56"/>
                <a:gd name="T2" fmla="*/ 2 w 17"/>
                <a:gd name="T3" fmla="*/ 55 h 56"/>
                <a:gd name="T4" fmla="*/ 16 w 17"/>
                <a:gd name="T5" fmla="*/ 10 h 56"/>
                <a:gd name="T6" fmla="*/ 14 w 17"/>
                <a:gd name="T7" fmla="*/ 0 h 56"/>
                <a:gd name="T8" fmla="*/ 0 w 17"/>
                <a:gd name="T9" fmla="*/ 43 h 56"/>
              </a:gdLst>
              <a:ahLst/>
              <a:cxnLst>
                <a:cxn ang="0">
                  <a:pos x="T0" y="T1"/>
                </a:cxn>
                <a:cxn ang="0">
                  <a:pos x="T2" y="T3"/>
                </a:cxn>
                <a:cxn ang="0">
                  <a:pos x="T4" y="T5"/>
                </a:cxn>
                <a:cxn ang="0">
                  <a:pos x="T6" y="T7"/>
                </a:cxn>
                <a:cxn ang="0">
                  <a:pos x="T8" y="T9"/>
                </a:cxn>
              </a:cxnLst>
              <a:rect l="0" t="0" r="r" b="b"/>
              <a:pathLst>
                <a:path w="17" h="56">
                  <a:moveTo>
                    <a:pt x="0" y="43"/>
                  </a:moveTo>
                  <a:lnTo>
                    <a:pt x="2" y="55"/>
                  </a:lnTo>
                  <a:lnTo>
                    <a:pt x="16" y="10"/>
                  </a:lnTo>
                  <a:lnTo>
                    <a:pt x="14" y="0"/>
                  </a:lnTo>
                  <a:lnTo>
                    <a:pt x="0" y="43"/>
                  </a:lnTo>
                </a:path>
              </a:pathLst>
            </a:custGeom>
            <a:solidFill>
              <a:srgbClr val="C6C6C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93" name="Freeform 191"/>
            <p:cNvSpPr>
              <a:spLocks/>
            </p:cNvSpPr>
            <p:nvPr/>
          </p:nvSpPr>
          <p:spPr bwMode="auto">
            <a:xfrm>
              <a:off x="3672" y="2532"/>
              <a:ext cx="18" cy="49"/>
            </a:xfrm>
            <a:custGeom>
              <a:avLst/>
              <a:gdLst>
                <a:gd name="T0" fmla="*/ 0 w 18"/>
                <a:gd name="T1" fmla="*/ 37 h 49"/>
                <a:gd name="T2" fmla="*/ 1 w 18"/>
                <a:gd name="T3" fmla="*/ 48 h 49"/>
                <a:gd name="T4" fmla="*/ 17 w 18"/>
                <a:gd name="T5" fmla="*/ 9 h 49"/>
                <a:gd name="T6" fmla="*/ 15 w 18"/>
                <a:gd name="T7" fmla="*/ 0 h 49"/>
                <a:gd name="T8" fmla="*/ 0 w 18"/>
                <a:gd name="T9" fmla="*/ 37 h 49"/>
              </a:gdLst>
              <a:ahLst/>
              <a:cxnLst>
                <a:cxn ang="0">
                  <a:pos x="T0" y="T1"/>
                </a:cxn>
                <a:cxn ang="0">
                  <a:pos x="T2" y="T3"/>
                </a:cxn>
                <a:cxn ang="0">
                  <a:pos x="T4" y="T5"/>
                </a:cxn>
                <a:cxn ang="0">
                  <a:pos x="T6" y="T7"/>
                </a:cxn>
                <a:cxn ang="0">
                  <a:pos x="T8" y="T9"/>
                </a:cxn>
              </a:cxnLst>
              <a:rect l="0" t="0" r="r" b="b"/>
              <a:pathLst>
                <a:path w="18" h="49">
                  <a:moveTo>
                    <a:pt x="0" y="37"/>
                  </a:moveTo>
                  <a:lnTo>
                    <a:pt x="1" y="48"/>
                  </a:lnTo>
                  <a:lnTo>
                    <a:pt x="17" y="9"/>
                  </a:lnTo>
                  <a:lnTo>
                    <a:pt x="15" y="0"/>
                  </a:lnTo>
                  <a:lnTo>
                    <a:pt x="0" y="37"/>
                  </a:lnTo>
                </a:path>
              </a:pathLst>
            </a:custGeom>
            <a:solidFill>
              <a:srgbClr val="D4D4D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94" name="Freeform 192"/>
            <p:cNvSpPr>
              <a:spLocks/>
            </p:cNvSpPr>
            <p:nvPr/>
          </p:nvSpPr>
          <p:spPr bwMode="auto">
            <a:xfrm>
              <a:off x="3687" y="2502"/>
              <a:ext cx="21" cy="41"/>
            </a:xfrm>
            <a:custGeom>
              <a:avLst/>
              <a:gdLst>
                <a:gd name="T0" fmla="*/ 0 w 21"/>
                <a:gd name="T1" fmla="*/ 30 h 41"/>
                <a:gd name="T2" fmla="*/ 1 w 21"/>
                <a:gd name="T3" fmla="*/ 40 h 41"/>
                <a:gd name="T4" fmla="*/ 20 w 21"/>
                <a:gd name="T5" fmla="*/ 7 h 41"/>
                <a:gd name="T6" fmla="*/ 19 w 21"/>
                <a:gd name="T7" fmla="*/ 0 h 41"/>
                <a:gd name="T8" fmla="*/ 0 w 21"/>
                <a:gd name="T9" fmla="*/ 30 h 41"/>
              </a:gdLst>
              <a:ahLst/>
              <a:cxnLst>
                <a:cxn ang="0">
                  <a:pos x="T0" y="T1"/>
                </a:cxn>
                <a:cxn ang="0">
                  <a:pos x="T2" y="T3"/>
                </a:cxn>
                <a:cxn ang="0">
                  <a:pos x="T4" y="T5"/>
                </a:cxn>
                <a:cxn ang="0">
                  <a:pos x="T6" y="T7"/>
                </a:cxn>
                <a:cxn ang="0">
                  <a:pos x="T8" y="T9"/>
                </a:cxn>
              </a:cxnLst>
              <a:rect l="0" t="0" r="r" b="b"/>
              <a:pathLst>
                <a:path w="21" h="41">
                  <a:moveTo>
                    <a:pt x="0" y="30"/>
                  </a:moveTo>
                  <a:lnTo>
                    <a:pt x="1" y="40"/>
                  </a:lnTo>
                  <a:lnTo>
                    <a:pt x="20" y="7"/>
                  </a:lnTo>
                  <a:lnTo>
                    <a:pt x="19" y="0"/>
                  </a:lnTo>
                  <a:lnTo>
                    <a:pt x="0" y="30"/>
                  </a:lnTo>
                </a:path>
              </a:pathLst>
            </a:custGeom>
            <a:solidFill>
              <a:srgbClr val="E2E2E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95" name="Freeform 193"/>
            <p:cNvSpPr>
              <a:spLocks/>
            </p:cNvSpPr>
            <p:nvPr/>
          </p:nvSpPr>
          <p:spPr bwMode="auto">
            <a:xfrm>
              <a:off x="3706" y="2479"/>
              <a:ext cx="23" cy="31"/>
            </a:xfrm>
            <a:custGeom>
              <a:avLst/>
              <a:gdLst>
                <a:gd name="T0" fmla="*/ 0 w 23"/>
                <a:gd name="T1" fmla="*/ 22 h 31"/>
                <a:gd name="T2" fmla="*/ 0 w 23"/>
                <a:gd name="T3" fmla="*/ 30 h 31"/>
                <a:gd name="T4" fmla="*/ 22 w 23"/>
                <a:gd name="T5" fmla="*/ 5 h 31"/>
                <a:gd name="T6" fmla="*/ 21 w 23"/>
                <a:gd name="T7" fmla="*/ 0 h 31"/>
                <a:gd name="T8" fmla="*/ 0 w 23"/>
                <a:gd name="T9" fmla="*/ 22 h 31"/>
              </a:gdLst>
              <a:ahLst/>
              <a:cxnLst>
                <a:cxn ang="0">
                  <a:pos x="T0" y="T1"/>
                </a:cxn>
                <a:cxn ang="0">
                  <a:pos x="T2" y="T3"/>
                </a:cxn>
                <a:cxn ang="0">
                  <a:pos x="T4" y="T5"/>
                </a:cxn>
                <a:cxn ang="0">
                  <a:pos x="T6" y="T7"/>
                </a:cxn>
                <a:cxn ang="0">
                  <a:pos x="T8" y="T9"/>
                </a:cxn>
              </a:cxnLst>
              <a:rect l="0" t="0" r="r" b="b"/>
              <a:pathLst>
                <a:path w="23" h="31">
                  <a:moveTo>
                    <a:pt x="0" y="22"/>
                  </a:moveTo>
                  <a:lnTo>
                    <a:pt x="0" y="30"/>
                  </a:lnTo>
                  <a:lnTo>
                    <a:pt x="22" y="5"/>
                  </a:lnTo>
                  <a:lnTo>
                    <a:pt x="21" y="0"/>
                  </a:lnTo>
                  <a:lnTo>
                    <a:pt x="0" y="22"/>
                  </a:lnTo>
                </a:path>
              </a:pathLst>
            </a:custGeom>
            <a:solidFill>
              <a:srgbClr val="FAFAF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96" name="Freeform 194"/>
            <p:cNvSpPr>
              <a:spLocks/>
            </p:cNvSpPr>
            <p:nvPr/>
          </p:nvSpPr>
          <p:spPr bwMode="auto">
            <a:xfrm>
              <a:off x="3727" y="2465"/>
              <a:ext cx="24" cy="20"/>
            </a:xfrm>
            <a:custGeom>
              <a:avLst/>
              <a:gdLst>
                <a:gd name="T0" fmla="*/ 0 w 24"/>
                <a:gd name="T1" fmla="*/ 13 h 20"/>
                <a:gd name="T2" fmla="*/ 0 w 24"/>
                <a:gd name="T3" fmla="*/ 19 h 20"/>
                <a:gd name="T4" fmla="*/ 23 w 24"/>
                <a:gd name="T5" fmla="*/ 3 h 20"/>
                <a:gd name="T6" fmla="*/ 23 w 24"/>
                <a:gd name="T7" fmla="*/ 0 h 20"/>
                <a:gd name="T8" fmla="*/ 0 w 24"/>
                <a:gd name="T9" fmla="*/ 13 h 20"/>
              </a:gdLst>
              <a:ahLst/>
              <a:cxnLst>
                <a:cxn ang="0">
                  <a:pos x="T0" y="T1"/>
                </a:cxn>
                <a:cxn ang="0">
                  <a:pos x="T2" y="T3"/>
                </a:cxn>
                <a:cxn ang="0">
                  <a:pos x="T4" y="T5"/>
                </a:cxn>
                <a:cxn ang="0">
                  <a:pos x="T6" y="T7"/>
                </a:cxn>
                <a:cxn ang="0">
                  <a:pos x="T8" y="T9"/>
                </a:cxn>
              </a:cxnLst>
              <a:rect l="0" t="0" r="r" b="b"/>
              <a:pathLst>
                <a:path w="24" h="20">
                  <a:moveTo>
                    <a:pt x="0" y="13"/>
                  </a:moveTo>
                  <a:lnTo>
                    <a:pt x="0" y="19"/>
                  </a:lnTo>
                  <a:lnTo>
                    <a:pt x="23" y="3"/>
                  </a:lnTo>
                  <a:lnTo>
                    <a:pt x="23" y="0"/>
                  </a:lnTo>
                  <a:lnTo>
                    <a:pt x="0" y="1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97" name="Freeform 195"/>
            <p:cNvSpPr>
              <a:spLocks/>
            </p:cNvSpPr>
            <p:nvPr/>
          </p:nvSpPr>
          <p:spPr bwMode="auto">
            <a:xfrm>
              <a:off x="3750" y="2460"/>
              <a:ext cx="25" cy="17"/>
            </a:xfrm>
            <a:custGeom>
              <a:avLst/>
              <a:gdLst>
                <a:gd name="T0" fmla="*/ 0 w 25"/>
                <a:gd name="T1" fmla="*/ 8 h 17"/>
                <a:gd name="T2" fmla="*/ 0 w 25"/>
                <a:gd name="T3" fmla="*/ 16 h 17"/>
                <a:gd name="T4" fmla="*/ 24 w 25"/>
                <a:gd name="T5" fmla="*/ 0 h 17"/>
                <a:gd name="T6" fmla="*/ 0 w 25"/>
                <a:gd name="T7" fmla="*/ 8 h 17"/>
              </a:gdLst>
              <a:ahLst/>
              <a:cxnLst>
                <a:cxn ang="0">
                  <a:pos x="T0" y="T1"/>
                </a:cxn>
                <a:cxn ang="0">
                  <a:pos x="T2" y="T3"/>
                </a:cxn>
                <a:cxn ang="0">
                  <a:pos x="T4" y="T5"/>
                </a:cxn>
                <a:cxn ang="0">
                  <a:pos x="T6" y="T7"/>
                </a:cxn>
              </a:cxnLst>
              <a:rect l="0" t="0" r="r" b="b"/>
              <a:pathLst>
                <a:path w="25" h="17">
                  <a:moveTo>
                    <a:pt x="0" y="8"/>
                  </a:moveTo>
                  <a:lnTo>
                    <a:pt x="0" y="16"/>
                  </a:lnTo>
                  <a:lnTo>
                    <a:pt x="24" y="0"/>
                  </a:lnTo>
                  <a:lnTo>
                    <a:pt x="0" y="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98" name="Freeform 196"/>
            <p:cNvSpPr>
              <a:spLocks/>
            </p:cNvSpPr>
            <p:nvPr/>
          </p:nvSpPr>
          <p:spPr bwMode="auto">
            <a:xfrm>
              <a:off x="3674" y="2854"/>
              <a:ext cx="21" cy="45"/>
            </a:xfrm>
            <a:custGeom>
              <a:avLst/>
              <a:gdLst>
                <a:gd name="T0" fmla="*/ 15 w 21"/>
                <a:gd name="T1" fmla="*/ 36 h 45"/>
                <a:gd name="T2" fmla="*/ 20 w 21"/>
                <a:gd name="T3" fmla="*/ 44 h 45"/>
                <a:gd name="T4" fmla="*/ 5 w 21"/>
                <a:gd name="T5" fmla="*/ 10 h 45"/>
                <a:gd name="T6" fmla="*/ 0 w 21"/>
                <a:gd name="T7" fmla="*/ 0 h 45"/>
                <a:gd name="T8" fmla="*/ 15 w 21"/>
                <a:gd name="T9" fmla="*/ 36 h 45"/>
              </a:gdLst>
              <a:ahLst/>
              <a:cxnLst>
                <a:cxn ang="0">
                  <a:pos x="T0" y="T1"/>
                </a:cxn>
                <a:cxn ang="0">
                  <a:pos x="T2" y="T3"/>
                </a:cxn>
                <a:cxn ang="0">
                  <a:pos x="T4" y="T5"/>
                </a:cxn>
                <a:cxn ang="0">
                  <a:pos x="T6" y="T7"/>
                </a:cxn>
                <a:cxn ang="0">
                  <a:pos x="T8" y="T9"/>
                </a:cxn>
              </a:cxnLst>
              <a:rect l="0" t="0" r="r" b="b"/>
              <a:pathLst>
                <a:path w="21" h="45">
                  <a:moveTo>
                    <a:pt x="15" y="36"/>
                  </a:moveTo>
                  <a:lnTo>
                    <a:pt x="20" y="44"/>
                  </a:lnTo>
                  <a:lnTo>
                    <a:pt x="5" y="10"/>
                  </a:lnTo>
                  <a:lnTo>
                    <a:pt x="0" y="0"/>
                  </a:lnTo>
                  <a:lnTo>
                    <a:pt x="15" y="36"/>
                  </a:lnTo>
                </a:path>
              </a:pathLst>
            </a:custGeom>
            <a:solidFill>
              <a:srgbClr val="6A6A6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199" name="Freeform 197"/>
            <p:cNvSpPr>
              <a:spLocks/>
            </p:cNvSpPr>
            <p:nvPr/>
          </p:nvSpPr>
          <p:spPr bwMode="auto">
            <a:xfrm>
              <a:off x="3663" y="2813"/>
              <a:ext cx="17" cy="53"/>
            </a:xfrm>
            <a:custGeom>
              <a:avLst/>
              <a:gdLst>
                <a:gd name="T0" fmla="*/ 10 w 17"/>
                <a:gd name="T1" fmla="*/ 41 h 53"/>
                <a:gd name="T2" fmla="*/ 16 w 17"/>
                <a:gd name="T3" fmla="*/ 52 h 53"/>
                <a:gd name="T4" fmla="*/ 6 w 17"/>
                <a:gd name="T5" fmla="*/ 11 h 53"/>
                <a:gd name="T6" fmla="*/ 0 w 17"/>
                <a:gd name="T7" fmla="*/ 0 h 53"/>
                <a:gd name="T8" fmla="*/ 10 w 17"/>
                <a:gd name="T9" fmla="*/ 41 h 53"/>
              </a:gdLst>
              <a:ahLst/>
              <a:cxnLst>
                <a:cxn ang="0">
                  <a:pos x="T0" y="T1"/>
                </a:cxn>
                <a:cxn ang="0">
                  <a:pos x="T2" y="T3"/>
                </a:cxn>
                <a:cxn ang="0">
                  <a:pos x="T4" y="T5"/>
                </a:cxn>
                <a:cxn ang="0">
                  <a:pos x="T6" y="T7"/>
                </a:cxn>
                <a:cxn ang="0">
                  <a:pos x="T8" y="T9"/>
                </a:cxn>
              </a:cxnLst>
              <a:rect l="0" t="0" r="r" b="b"/>
              <a:pathLst>
                <a:path w="17" h="53">
                  <a:moveTo>
                    <a:pt x="10" y="41"/>
                  </a:moveTo>
                  <a:lnTo>
                    <a:pt x="16" y="52"/>
                  </a:lnTo>
                  <a:lnTo>
                    <a:pt x="6" y="11"/>
                  </a:lnTo>
                  <a:lnTo>
                    <a:pt x="0" y="0"/>
                  </a:lnTo>
                  <a:lnTo>
                    <a:pt x="10" y="41"/>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00" name="Freeform 198"/>
            <p:cNvSpPr>
              <a:spLocks/>
            </p:cNvSpPr>
            <p:nvPr/>
          </p:nvSpPr>
          <p:spPr bwMode="auto">
            <a:xfrm>
              <a:off x="3656" y="2768"/>
              <a:ext cx="17" cy="57"/>
            </a:xfrm>
            <a:custGeom>
              <a:avLst/>
              <a:gdLst>
                <a:gd name="T0" fmla="*/ 8 w 17"/>
                <a:gd name="T1" fmla="*/ 44 h 57"/>
                <a:gd name="T2" fmla="*/ 16 w 17"/>
                <a:gd name="T3" fmla="*/ 56 h 57"/>
                <a:gd name="T4" fmla="*/ 8 w 17"/>
                <a:gd name="T5" fmla="*/ 12 h 57"/>
                <a:gd name="T6" fmla="*/ 0 w 17"/>
                <a:gd name="T7" fmla="*/ 0 h 57"/>
                <a:gd name="T8" fmla="*/ 8 w 17"/>
                <a:gd name="T9" fmla="*/ 44 h 57"/>
              </a:gdLst>
              <a:ahLst/>
              <a:cxnLst>
                <a:cxn ang="0">
                  <a:pos x="T0" y="T1"/>
                </a:cxn>
                <a:cxn ang="0">
                  <a:pos x="T2" y="T3"/>
                </a:cxn>
                <a:cxn ang="0">
                  <a:pos x="T4" y="T5"/>
                </a:cxn>
                <a:cxn ang="0">
                  <a:pos x="T6" y="T7"/>
                </a:cxn>
                <a:cxn ang="0">
                  <a:pos x="T8" y="T9"/>
                </a:cxn>
              </a:cxnLst>
              <a:rect l="0" t="0" r="r" b="b"/>
              <a:pathLst>
                <a:path w="17" h="57">
                  <a:moveTo>
                    <a:pt x="8" y="44"/>
                  </a:moveTo>
                  <a:lnTo>
                    <a:pt x="16" y="56"/>
                  </a:lnTo>
                  <a:lnTo>
                    <a:pt x="8" y="12"/>
                  </a:lnTo>
                  <a:lnTo>
                    <a:pt x="0" y="0"/>
                  </a:lnTo>
                  <a:lnTo>
                    <a:pt x="8" y="44"/>
                  </a:lnTo>
                </a:path>
              </a:pathLst>
            </a:custGeom>
            <a:solidFill>
              <a:srgbClr val="92929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01" name="Freeform 199"/>
            <p:cNvSpPr>
              <a:spLocks/>
            </p:cNvSpPr>
            <p:nvPr/>
          </p:nvSpPr>
          <p:spPr bwMode="auto">
            <a:xfrm>
              <a:off x="3654" y="2720"/>
              <a:ext cx="17" cy="61"/>
            </a:xfrm>
            <a:custGeom>
              <a:avLst/>
              <a:gdLst>
                <a:gd name="T0" fmla="*/ 4 w 17"/>
                <a:gd name="T1" fmla="*/ 47 h 61"/>
                <a:gd name="T2" fmla="*/ 16 w 17"/>
                <a:gd name="T3" fmla="*/ 60 h 61"/>
                <a:gd name="T4" fmla="*/ 11 w 17"/>
                <a:gd name="T5" fmla="*/ 11 h 61"/>
                <a:gd name="T6" fmla="*/ 0 w 17"/>
                <a:gd name="T7" fmla="*/ 0 h 61"/>
                <a:gd name="T8" fmla="*/ 4 w 17"/>
                <a:gd name="T9" fmla="*/ 47 h 61"/>
              </a:gdLst>
              <a:ahLst/>
              <a:cxnLst>
                <a:cxn ang="0">
                  <a:pos x="T0" y="T1"/>
                </a:cxn>
                <a:cxn ang="0">
                  <a:pos x="T2" y="T3"/>
                </a:cxn>
                <a:cxn ang="0">
                  <a:pos x="T4" y="T5"/>
                </a:cxn>
                <a:cxn ang="0">
                  <a:pos x="T6" y="T7"/>
                </a:cxn>
                <a:cxn ang="0">
                  <a:pos x="T8" y="T9"/>
                </a:cxn>
              </a:cxnLst>
              <a:rect l="0" t="0" r="r" b="b"/>
              <a:pathLst>
                <a:path w="17" h="61">
                  <a:moveTo>
                    <a:pt x="4" y="47"/>
                  </a:moveTo>
                  <a:lnTo>
                    <a:pt x="16" y="60"/>
                  </a:lnTo>
                  <a:lnTo>
                    <a:pt x="11" y="11"/>
                  </a:lnTo>
                  <a:lnTo>
                    <a:pt x="0" y="0"/>
                  </a:lnTo>
                  <a:lnTo>
                    <a:pt x="4" y="47"/>
                  </a:lnTo>
                </a:path>
              </a:pathLst>
            </a:custGeom>
            <a:solidFill>
              <a:srgbClr val="A2A2A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02" name="Freeform 200"/>
            <p:cNvSpPr>
              <a:spLocks/>
            </p:cNvSpPr>
            <p:nvPr/>
          </p:nvSpPr>
          <p:spPr bwMode="auto">
            <a:xfrm>
              <a:off x="3654" y="2670"/>
              <a:ext cx="17" cy="62"/>
            </a:xfrm>
            <a:custGeom>
              <a:avLst/>
              <a:gdLst>
                <a:gd name="T0" fmla="*/ 0 w 17"/>
                <a:gd name="T1" fmla="*/ 49 h 62"/>
                <a:gd name="T2" fmla="*/ 11 w 17"/>
                <a:gd name="T3" fmla="*/ 61 h 62"/>
                <a:gd name="T4" fmla="*/ 16 w 17"/>
                <a:gd name="T5" fmla="*/ 12 h 62"/>
                <a:gd name="T6" fmla="*/ 4 w 17"/>
                <a:gd name="T7" fmla="*/ 0 h 62"/>
                <a:gd name="T8" fmla="*/ 0 w 17"/>
                <a:gd name="T9" fmla="*/ 49 h 62"/>
              </a:gdLst>
              <a:ahLst/>
              <a:cxnLst>
                <a:cxn ang="0">
                  <a:pos x="T0" y="T1"/>
                </a:cxn>
                <a:cxn ang="0">
                  <a:pos x="T2" y="T3"/>
                </a:cxn>
                <a:cxn ang="0">
                  <a:pos x="T4" y="T5"/>
                </a:cxn>
                <a:cxn ang="0">
                  <a:pos x="T6" y="T7"/>
                </a:cxn>
                <a:cxn ang="0">
                  <a:pos x="T8" y="T9"/>
                </a:cxn>
              </a:cxnLst>
              <a:rect l="0" t="0" r="r" b="b"/>
              <a:pathLst>
                <a:path w="17" h="62">
                  <a:moveTo>
                    <a:pt x="0" y="49"/>
                  </a:moveTo>
                  <a:lnTo>
                    <a:pt x="11" y="61"/>
                  </a:lnTo>
                  <a:lnTo>
                    <a:pt x="16" y="12"/>
                  </a:lnTo>
                  <a:lnTo>
                    <a:pt x="4" y="0"/>
                  </a:lnTo>
                  <a:lnTo>
                    <a:pt x="0" y="49"/>
                  </a:lnTo>
                </a:path>
              </a:pathLst>
            </a:custGeom>
            <a:solidFill>
              <a:srgbClr val="B0B0B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03" name="Freeform 201"/>
            <p:cNvSpPr>
              <a:spLocks/>
            </p:cNvSpPr>
            <p:nvPr/>
          </p:nvSpPr>
          <p:spPr bwMode="auto">
            <a:xfrm>
              <a:off x="3656" y="2625"/>
              <a:ext cx="17" cy="59"/>
            </a:xfrm>
            <a:custGeom>
              <a:avLst/>
              <a:gdLst>
                <a:gd name="T0" fmla="*/ 0 w 17"/>
                <a:gd name="T1" fmla="*/ 45 h 59"/>
                <a:gd name="T2" fmla="*/ 8 w 17"/>
                <a:gd name="T3" fmla="*/ 58 h 59"/>
                <a:gd name="T4" fmla="*/ 16 w 17"/>
                <a:gd name="T5" fmla="*/ 11 h 59"/>
                <a:gd name="T6" fmla="*/ 8 w 17"/>
                <a:gd name="T7" fmla="*/ 0 h 59"/>
                <a:gd name="T8" fmla="*/ 0 w 17"/>
                <a:gd name="T9" fmla="*/ 45 h 59"/>
              </a:gdLst>
              <a:ahLst/>
              <a:cxnLst>
                <a:cxn ang="0">
                  <a:pos x="T0" y="T1"/>
                </a:cxn>
                <a:cxn ang="0">
                  <a:pos x="T2" y="T3"/>
                </a:cxn>
                <a:cxn ang="0">
                  <a:pos x="T4" y="T5"/>
                </a:cxn>
                <a:cxn ang="0">
                  <a:pos x="T6" y="T7"/>
                </a:cxn>
                <a:cxn ang="0">
                  <a:pos x="T8" y="T9"/>
                </a:cxn>
              </a:cxnLst>
              <a:rect l="0" t="0" r="r" b="b"/>
              <a:pathLst>
                <a:path w="17" h="59">
                  <a:moveTo>
                    <a:pt x="0" y="45"/>
                  </a:moveTo>
                  <a:lnTo>
                    <a:pt x="8" y="58"/>
                  </a:lnTo>
                  <a:lnTo>
                    <a:pt x="16" y="11"/>
                  </a:lnTo>
                  <a:lnTo>
                    <a:pt x="8" y="0"/>
                  </a:lnTo>
                  <a:lnTo>
                    <a:pt x="0" y="45"/>
                  </a:lnTo>
                </a:path>
              </a:pathLst>
            </a:custGeom>
            <a:solidFill>
              <a:srgbClr val="BEBEB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04" name="Freeform 202"/>
            <p:cNvSpPr>
              <a:spLocks/>
            </p:cNvSpPr>
            <p:nvPr/>
          </p:nvSpPr>
          <p:spPr bwMode="auto">
            <a:xfrm>
              <a:off x="3663" y="2580"/>
              <a:ext cx="17" cy="57"/>
            </a:xfrm>
            <a:custGeom>
              <a:avLst/>
              <a:gdLst>
                <a:gd name="T0" fmla="*/ 0 w 17"/>
                <a:gd name="T1" fmla="*/ 44 h 57"/>
                <a:gd name="T2" fmla="*/ 6 w 17"/>
                <a:gd name="T3" fmla="*/ 56 h 57"/>
                <a:gd name="T4" fmla="*/ 16 w 17"/>
                <a:gd name="T5" fmla="*/ 10 h 57"/>
                <a:gd name="T6" fmla="*/ 10 w 17"/>
                <a:gd name="T7" fmla="*/ 0 h 57"/>
                <a:gd name="T8" fmla="*/ 0 w 17"/>
                <a:gd name="T9" fmla="*/ 44 h 57"/>
              </a:gdLst>
              <a:ahLst/>
              <a:cxnLst>
                <a:cxn ang="0">
                  <a:pos x="T0" y="T1"/>
                </a:cxn>
                <a:cxn ang="0">
                  <a:pos x="T2" y="T3"/>
                </a:cxn>
                <a:cxn ang="0">
                  <a:pos x="T4" y="T5"/>
                </a:cxn>
                <a:cxn ang="0">
                  <a:pos x="T6" y="T7"/>
                </a:cxn>
                <a:cxn ang="0">
                  <a:pos x="T8" y="T9"/>
                </a:cxn>
              </a:cxnLst>
              <a:rect l="0" t="0" r="r" b="b"/>
              <a:pathLst>
                <a:path w="17" h="57">
                  <a:moveTo>
                    <a:pt x="0" y="44"/>
                  </a:moveTo>
                  <a:lnTo>
                    <a:pt x="6" y="56"/>
                  </a:lnTo>
                  <a:lnTo>
                    <a:pt x="16" y="10"/>
                  </a:lnTo>
                  <a:lnTo>
                    <a:pt x="10" y="0"/>
                  </a:lnTo>
                  <a:lnTo>
                    <a:pt x="0" y="44"/>
                  </a:lnTo>
                </a:path>
              </a:pathLst>
            </a:custGeom>
            <a:solidFill>
              <a:srgbClr val="CBCBC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05" name="Freeform 203"/>
            <p:cNvSpPr>
              <a:spLocks/>
            </p:cNvSpPr>
            <p:nvPr/>
          </p:nvSpPr>
          <p:spPr bwMode="auto">
            <a:xfrm>
              <a:off x="3674" y="2542"/>
              <a:ext cx="21" cy="50"/>
            </a:xfrm>
            <a:custGeom>
              <a:avLst/>
              <a:gdLst>
                <a:gd name="T0" fmla="*/ 0 w 21"/>
                <a:gd name="T1" fmla="*/ 38 h 50"/>
                <a:gd name="T2" fmla="*/ 5 w 21"/>
                <a:gd name="T3" fmla="*/ 49 h 50"/>
                <a:gd name="T4" fmla="*/ 20 w 21"/>
                <a:gd name="T5" fmla="*/ 7 h 50"/>
                <a:gd name="T6" fmla="*/ 15 w 21"/>
                <a:gd name="T7" fmla="*/ 0 h 50"/>
                <a:gd name="T8" fmla="*/ 0 w 21"/>
                <a:gd name="T9" fmla="*/ 38 h 50"/>
              </a:gdLst>
              <a:ahLst/>
              <a:cxnLst>
                <a:cxn ang="0">
                  <a:pos x="T0" y="T1"/>
                </a:cxn>
                <a:cxn ang="0">
                  <a:pos x="T2" y="T3"/>
                </a:cxn>
                <a:cxn ang="0">
                  <a:pos x="T4" y="T5"/>
                </a:cxn>
                <a:cxn ang="0">
                  <a:pos x="T6" y="T7"/>
                </a:cxn>
                <a:cxn ang="0">
                  <a:pos x="T8" y="T9"/>
                </a:cxn>
              </a:cxnLst>
              <a:rect l="0" t="0" r="r" b="b"/>
              <a:pathLst>
                <a:path w="21" h="50">
                  <a:moveTo>
                    <a:pt x="0" y="38"/>
                  </a:moveTo>
                  <a:lnTo>
                    <a:pt x="5" y="49"/>
                  </a:lnTo>
                  <a:lnTo>
                    <a:pt x="20" y="7"/>
                  </a:lnTo>
                  <a:lnTo>
                    <a:pt x="15" y="0"/>
                  </a:lnTo>
                  <a:lnTo>
                    <a:pt x="0" y="38"/>
                  </a:lnTo>
                </a:path>
              </a:pathLst>
            </a:custGeom>
            <a:solidFill>
              <a:srgbClr val="E3E3E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06" name="Freeform 204"/>
            <p:cNvSpPr>
              <a:spLocks/>
            </p:cNvSpPr>
            <p:nvPr/>
          </p:nvSpPr>
          <p:spPr bwMode="auto">
            <a:xfrm>
              <a:off x="3689" y="2509"/>
              <a:ext cx="22" cy="42"/>
            </a:xfrm>
            <a:custGeom>
              <a:avLst/>
              <a:gdLst>
                <a:gd name="T0" fmla="*/ 0 w 22"/>
                <a:gd name="T1" fmla="*/ 32 h 42"/>
                <a:gd name="T2" fmla="*/ 4 w 22"/>
                <a:gd name="T3" fmla="*/ 41 h 42"/>
                <a:gd name="T4" fmla="*/ 21 w 22"/>
                <a:gd name="T5" fmla="*/ 6 h 42"/>
                <a:gd name="T6" fmla="*/ 17 w 22"/>
                <a:gd name="T7" fmla="*/ 0 h 42"/>
                <a:gd name="T8" fmla="*/ 0 w 22"/>
                <a:gd name="T9" fmla="*/ 32 h 42"/>
              </a:gdLst>
              <a:ahLst/>
              <a:cxnLst>
                <a:cxn ang="0">
                  <a:pos x="T0" y="T1"/>
                </a:cxn>
                <a:cxn ang="0">
                  <a:pos x="T2" y="T3"/>
                </a:cxn>
                <a:cxn ang="0">
                  <a:pos x="T4" y="T5"/>
                </a:cxn>
                <a:cxn ang="0">
                  <a:pos x="T6" y="T7"/>
                </a:cxn>
                <a:cxn ang="0">
                  <a:pos x="T8" y="T9"/>
                </a:cxn>
              </a:cxnLst>
              <a:rect l="0" t="0" r="r" b="b"/>
              <a:pathLst>
                <a:path w="22" h="42">
                  <a:moveTo>
                    <a:pt x="0" y="32"/>
                  </a:moveTo>
                  <a:lnTo>
                    <a:pt x="4" y="41"/>
                  </a:lnTo>
                  <a:lnTo>
                    <a:pt x="21" y="6"/>
                  </a:lnTo>
                  <a:lnTo>
                    <a:pt x="17" y="0"/>
                  </a:lnTo>
                  <a:lnTo>
                    <a:pt x="0" y="32"/>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07" name="Freeform 205"/>
            <p:cNvSpPr>
              <a:spLocks/>
            </p:cNvSpPr>
            <p:nvPr/>
          </p:nvSpPr>
          <p:spPr bwMode="auto">
            <a:xfrm>
              <a:off x="3707" y="2484"/>
              <a:ext cx="24" cy="32"/>
            </a:xfrm>
            <a:custGeom>
              <a:avLst/>
              <a:gdLst>
                <a:gd name="T0" fmla="*/ 0 w 24"/>
                <a:gd name="T1" fmla="*/ 24 h 32"/>
                <a:gd name="T2" fmla="*/ 3 w 24"/>
                <a:gd name="T3" fmla="*/ 31 h 32"/>
                <a:gd name="T4" fmla="*/ 23 w 24"/>
                <a:gd name="T5" fmla="*/ 4 h 32"/>
                <a:gd name="T6" fmla="*/ 20 w 24"/>
                <a:gd name="T7" fmla="*/ 0 h 32"/>
                <a:gd name="T8" fmla="*/ 0 w 24"/>
                <a:gd name="T9" fmla="*/ 24 h 32"/>
              </a:gdLst>
              <a:ahLst/>
              <a:cxnLst>
                <a:cxn ang="0">
                  <a:pos x="T0" y="T1"/>
                </a:cxn>
                <a:cxn ang="0">
                  <a:pos x="T2" y="T3"/>
                </a:cxn>
                <a:cxn ang="0">
                  <a:pos x="T4" y="T5"/>
                </a:cxn>
                <a:cxn ang="0">
                  <a:pos x="T6" y="T7"/>
                </a:cxn>
                <a:cxn ang="0">
                  <a:pos x="T8" y="T9"/>
                </a:cxn>
              </a:cxnLst>
              <a:rect l="0" t="0" r="r" b="b"/>
              <a:pathLst>
                <a:path w="24" h="32">
                  <a:moveTo>
                    <a:pt x="0" y="24"/>
                  </a:moveTo>
                  <a:lnTo>
                    <a:pt x="3" y="31"/>
                  </a:lnTo>
                  <a:lnTo>
                    <a:pt x="23" y="4"/>
                  </a:lnTo>
                  <a:lnTo>
                    <a:pt x="20" y="0"/>
                  </a:lnTo>
                  <a:lnTo>
                    <a:pt x="0" y="24"/>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08" name="Freeform 206"/>
            <p:cNvSpPr>
              <a:spLocks/>
            </p:cNvSpPr>
            <p:nvPr/>
          </p:nvSpPr>
          <p:spPr bwMode="auto">
            <a:xfrm>
              <a:off x="3728" y="2468"/>
              <a:ext cx="25" cy="22"/>
            </a:xfrm>
            <a:custGeom>
              <a:avLst/>
              <a:gdLst>
                <a:gd name="T0" fmla="*/ 0 w 25"/>
                <a:gd name="T1" fmla="*/ 16 h 22"/>
                <a:gd name="T2" fmla="*/ 2 w 25"/>
                <a:gd name="T3" fmla="*/ 21 h 22"/>
                <a:gd name="T4" fmla="*/ 24 w 25"/>
                <a:gd name="T5" fmla="*/ 1 h 22"/>
                <a:gd name="T6" fmla="*/ 21 w 25"/>
                <a:gd name="T7" fmla="*/ 0 h 22"/>
                <a:gd name="T8" fmla="*/ 0 w 25"/>
                <a:gd name="T9" fmla="*/ 16 h 22"/>
              </a:gdLst>
              <a:ahLst/>
              <a:cxnLst>
                <a:cxn ang="0">
                  <a:pos x="T0" y="T1"/>
                </a:cxn>
                <a:cxn ang="0">
                  <a:pos x="T2" y="T3"/>
                </a:cxn>
                <a:cxn ang="0">
                  <a:pos x="T4" y="T5"/>
                </a:cxn>
                <a:cxn ang="0">
                  <a:pos x="T6" y="T7"/>
                </a:cxn>
                <a:cxn ang="0">
                  <a:pos x="T8" y="T9"/>
                </a:cxn>
              </a:cxnLst>
              <a:rect l="0" t="0" r="r" b="b"/>
              <a:pathLst>
                <a:path w="25" h="22">
                  <a:moveTo>
                    <a:pt x="0" y="16"/>
                  </a:moveTo>
                  <a:lnTo>
                    <a:pt x="2" y="21"/>
                  </a:lnTo>
                  <a:lnTo>
                    <a:pt x="24" y="1"/>
                  </a:lnTo>
                  <a:lnTo>
                    <a:pt x="21" y="0"/>
                  </a:lnTo>
                  <a:lnTo>
                    <a:pt x="0" y="16"/>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09" name="Freeform 207"/>
            <p:cNvSpPr>
              <a:spLocks/>
            </p:cNvSpPr>
            <p:nvPr/>
          </p:nvSpPr>
          <p:spPr bwMode="auto">
            <a:xfrm>
              <a:off x="3750" y="2460"/>
              <a:ext cx="25" cy="17"/>
            </a:xfrm>
            <a:custGeom>
              <a:avLst/>
              <a:gdLst>
                <a:gd name="T0" fmla="*/ 0 w 25"/>
                <a:gd name="T1" fmla="*/ 13 h 17"/>
                <a:gd name="T2" fmla="*/ 2 w 25"/>
                <a:gd name="T3" fmla="*/ 16 h 17"/>
                <a:gd name="T4" fmla="*/ 24 w 25"/>
                <a:gd name="T5" fmla="*/ 0 h 17"/>
                <a:gd name="T6" fmla="*/ 0 w 25"/>
                <a:gd name="T7" fmla="*/ 13 h 17"/>
              </a:gdLst>
              <a:ahLst/>
              <a:cxnLst>
                <a:cxn ang="0">
                  <a:pos x="T0" y="T1"/>
                </a:cxn>
                <a:cxn ang="0">
                  <a:pos x="T2" y="T3"/>
                </a:cxn>
                <a:cxn ang="0">
                  <a:pos x="T4" y="T5"/>
                </a:cxn>
                <a:cxn ang="0">
                  <a:pos x="T6" y="T7"/>
                </a:cxn>
              </a:cxnLst>
              <a:rect l="0" t="0" r="r" b="b"/>
              <a:pathLst>
                <a:path w="25" h="17">
                  <a:moveTo>
                    <a:pt x="0" y="13"/>
                  </a:moveTo>
                  <a:lnTo>
                    <a:pt x="2" y="16"/>
                  </a:lnTo>
                  <a:lnTo>
                    <a:pt x="24" y="0"/>
                  </a:lnTo>
                  <a:lnTo>
                    <a:pt x="0" y="1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10" name="Freeform 208"/>
            <p:cNvSpPr>
              <a:spLocks/>
            </p:cNvSpPr>
            <p:nvPr/>
          </p:nvSpPr>
          <p:spPr bwMode="auto">
            <a:xfrm>
              <a:off x="3694" y="2898"/>
              <a:ext cx="24" cy="35"/>
            </a:xfrm>
            <a:custGeom>
              <a:avLst/>
              <a:gdLst>
                <a:gd name="T0" fmla="*/ 16 w 24"/>
                <a:gd name="T1" fmla="*/ 27 h 35"/>
                <a:gd name="T2" fmla="*/ 23 w 24"/>
                <a:gd name="T3" fmla="*/ 34 h 35"/>
                <a:gd name="T4" fmla="*/ 8 w 24"/>
                <a:gd name="T5" fmla="*/ 8 h 35"/>
                <a:gd name="T6" fmla="*/ 0 w 24"/>
                <a:gd name="T7" fmla="*/ 0 h 35"/>
                <a:gd name="T8" fmla="*/ 16 w 24"/>
                <a:gd name="T9" fmla="*/ 27 h 35"/>
              </a:gdLst>
              <a:ahLst/>
              <a:cxnLst>
                <a:cxn ang="0">
                  <a:pos x="T0" y="T1"/>
                </a:cxn>
                <a:cxn ang="0">
                  <a:pos x="T2" y="T3"/>
                </a:cxn>
                <a:cxn ang="0">
                  <a:pos x="T4" y="T5"/>
                </a:cxn>
                <a:cxn ang="0">
                  <a:pos x="T6" y="T7"/>
                </a:cxn>
                <a:cxn ang="0">
                  <a:pos x="T8" y="T9"/>
                </a:cxn>
              </a:cxnLst>
              <a:rect l="0" t="0" r="r" b="b"/>
              <a:pathLst>
                <a:path w="24" h="35">
                  <a:moveTo>
                    <a:pt x="16" y="27"/>
                  </a:moveTo>
                  <a:lnTo>
                    <a:pt x="23" y="34"/>
                  </a:lnTo>
                  <a:lnTo>
                    <a:pt x="8" y="8"/>
                  </a:lnTo>
                  <a:lnTo>
                    <a:pt x="0" y="0"/>
                  </a:lnTo>
                  <a:lnTo>
                    <a:pt x="16" y="27"/>
                  </a:lnTo>
                </a:path>
              </a:pathLst>
            </a:custGeom>
            <a:solidFill>
              <a:srgbClr val="4F4F4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11" name="Freeform 209"/>
            <p:cNvSpPr>
              <a:spLocks/>
            </p:cNvSpPr>
            <p:nvPr/>
          </p:nvSpPr>
          <p:spPr bwMode="auto">
            <a:xfrm>
              <a:off x="3679" y="2865"/>
              <a:ext cx="24" cy="43"/>
            </a:xfrm>
            <a:custGeom>
              <a:avLst/>
              <a:gdLst>
                <a:gd name="T0" fmla="*/ 14 w 24"/>
                <a:gd name="T1" fmla="*/ 33 h 43"/>
                <a:gd name="T2" fmla="*/ 23 w 24"/>
                <a:gd name="T3" fmla="*/ 42 h 43"/>
                <a:gd name="T4" fmla="*/ 9 w 24"/>
                <a:gd name="T5" fmla="*/ 9 h 43"/>
                <a:gd name="T6" fmla="*/ 0 w 24"/>
                <a:gd name="T7" fmla="*/ 0 h 43"/>
                <a:gd name="T8" fmla="*/ 14 w 24"/>
                <a:gd name="T9" fmla="*/ 33 h 43"/>
              </a:gdLst>
              <a:ahLst/>
              <a:cxnLst>
                <a:cxn ang="0">
                  <a:pos x="T0" y="T1"/>
                </a:cxn>
                <a:cxn ang="0">
                  <a:pos x="T2" y="T3"/>
                </a:cxn>
                <a:cxn ang="0">
                  <a:pos x="T4" y="T5"/>
                </a:cxn>
                <a:cxn ang="0">
                  <a:pos x="T6" y="T7"/>
                </a:cxn>
                <a:cxn ang="0">
                  <a:pos x="T8" y="T9"/>
                </a:cxn>
              </a:cxnLst>
              <a:rect l="0" t="0" r="r" b="b"/>
              <a:pathLst>
                <a:path w="24" h="43">
                  <a:moveTo>
                    <a:pt x="14" y="33"/>
                  </a:moveTo>
                  <a:lnTo>
                    <a:pt x="23" y="42"/>
                  </a:lnTo>
                  <a:lnTo>
                    <a:pt x="9" y="9"/>
                  </a:lnTo>
                  <a:lnTo>
                    <a:pt x="0" y="0"/>
                  </a:lnTo>
                  <a:lnTo>
                    <a:pt x="14" y="33"/>
                  </a:lnTo>
                </a:path>
              </a:pathLst>
            </a:custGeom>
            <a:solidFill>
              <a:srgbClr val="6B6B6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12" name="Freeform 210"/>
            <p:cNvSpPr>
              <a:spLocks/>
            </p:cNvSpPr>
            <p:nvPr/>
          </p:nvSpPr>
          <p:spPr bwMode="auto">
            <a:xfrm>
              <a:off x="3669" y="2824"/>
              <a:ext cx="21" cy="51"/>
            </a:xfrm>
            <a:custGeom>
              <a:avLst/>
              <a:gdLst>
                <a:gd name="T0" fmla="*/ 10 w 21"/>
                <a:gd name="T1" fmla="*/ 40 h 51"/>
                <a:gd name="T2" fmla="*/ 20 w 21"/>
                <a:gd name="T3" fmla="*/ 50 h 51"/>
                <a:gd name="T4" fmla="*/ 10 w 21"/>
                <a:gd name="T5" fmla="*/ 10 h 51"/>
                <a:gd name="T6" fmla="*/ 0 w 21"/>
                <a:gd name="T7" fmla="*/ 0 h 51"/>
                <a:gd name="T8" fmla="*/ 10 w 21"/>
                <a:gd name="T9" fmla="*/ 40 h 51"/>
              </a:gdLst>
              <a:ahLst/>
              <a:cxnLst>
                <a:cxn ang="0">
                  <a:pos x="T0" y="T1"/>
                </a:cxn>
                <a:cxn ang="0">
                  <a:pos x="T2" y="T3"/>
                </a:cxn>
                <a:cxn ang="0">
                  <a:pos x="T4" y="T5"/>
                </a:cxn>
                <a:cxn ang="0">
                  <a:pos x="T6" y="T7"/>
                </a:cxn>
                <a:cxn ang="0">
                  <a:pos x="T8" y="T9"/>
                </a:cxn>
              </a:cxnLst>
              <a:rect l="0" t="0" r="r" b="b"/>
              <a:pathLst>
                <a:path w="21" h="51">
                  <a:moveTo>
                    <a:pt x="10" y="40"/>
                  </a:moveTo>
                  <a:lnTo>
                    <a:pt x="20" y="50"/>
                  </a:lnTo>
                  <a:lnTo>
                    <a:pt x="10" y="10"/>
                  </a:lnTo>
                  <a:lnTo>
                    <a:pt x="0" y="0"/>
                  </a:lnTo>
                  <a:lnTo>
                    <a:pt x="10" y="40"/>
                  </a:lnTo>
                </a:path>
              </a:pathLst>
            </a:custGeom>
            <a:solidFill>
              <a:srgbClr val="81818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13" name="Freeform 211"/>
            <p:cNvSpPr>
              <a:spLocks/>
            </p:cNvSpPr>
            <p:nvPr/>
          </p:nvSpPr>
          <p:spPr bwMode="auto">
            <a:xfrm>
              <a:off x="3663" y="2780"/>
              <a:ext cx="17" cy="56"/>
            </a:xfrm>
            <a:custGeom>
              <a:avLst/>
              <a:gdLst>
                <a:gd name="T0" fmla="*/ 6 w 17"/>
                <a:gd name="T1" fmla="*/ 44 h 56"/>
                <a:gd name="T2" fmla="*/ 16 w 17"/>
                <a:gd name="T3" fmla="*/ 55 h 56"/>
                <a:gd name="T4" fmla="*/ 10 w 17"/>
                <a:gd name="T5" fmla="*/ 10 h 56"/>
                <a:gd name="T6" fmla="*/ 0 w 17"/>
                <a:gd name="T7" fmla="*/ 0 h 56"/>
                <a:gd name="T8" fmla="*/ 6 w 17"/>
                <a:gd name="T9" fmla="*/ 44 h 56"/>
              </a:gdLst>
              <a:ahLst/>
              <a:cxnLst>
                <a:cxn ang="0">
                  <a:pos x="T0" y="T1"/>
                </a:cxn>
                <a:cxn ang="0">
                  <a:pos x="T2" y="T3"/>
                </a:cxn>
                <a:cxn ang="0">
                  <a:pos x="T4" y="T5"/>
                </a:cxn>
                <a:cxn ang="0">
                  <a:pos x="T6" y="T7"/>
                </a:cxn>
                <a:cxn ang="0">
                  <a:pos x="T8" y="T9"/>
                </a:cxn>
              </a:cxnLst>
              <a:rect l="0" t="0" r="r" b="b"/>
              <a:pathLst>
                <a:path w="17" h="56">
                  <a:moveTo>
                    <a:pt x="6" y="44"/>
                  </a:moveTo>
                  <a:lnTo>
                    <a:pt x="16" y="55"/>
                  </a:lnTo>
                  <a:lnTo>
                    <a:pt x="10" y="10"/>
                  </a:lnTo>
                  <a:lnTo>
                    <a:pt x="0" y="0"/>
                  </a:lnTo>
                  <a:lnTo>
                    <a:pt x="6" y="44"/>
                  </a:lnTo>
                </a:path>
              </a:pathLst>
            </a:custGeom>
            <a:solidFill>
              <a:srgbClr val="93939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14" name="Freeform 212"/>
            <p:cNvSpPr>
              <a:spLocks/>
            </p:cNvSpPr>
            <p:nvPr/>
          </p:nvSpPr>
          <p:spPr bwMode="auto">
            <a:xfrm>
              <a:off x="3660" y="2731"/>
              <a:ext cx="17" cy="61"/>
            </a:xfrm>
            <a:custGeom>
              <a:avLst/>
              <a:gdLst>
                <a:gd name="T0" fmla="*/ 2 w 17"/>
                <a:gd name="T1" fmla="*/ 49 h 61"/>
                <a:gd name="T2" fmla="*/ 16 w 17"/>
                <a:gd name="T3" fmla="*/ 60 h 61"/>
                <a:gd name="T4" fmla="*/ 14 w 17"/>
                <a:gd name="T5" fmla="*/ 11 h 61"/>
                <a:gd name="T6" fmla="*/ 0 w 17"/>
                <a:gd name="T7" fmla="*/ 0 h 61"/>
                <a:gd name="T8" fmla="*/ 2 w 17"/>
                <a:gd name="T9" fmla="*/ 49 h 61"/>
              </a:gdLst>
              <a:ahLst/>
              <a:cxnLst>
                <a:cxn ang="0">
                  <a:pos x="T0" y="T1"/>
                </a:cxn>
                <a:cxn ang="0">
                  <a:pos x="T2" y="T3"/>
                </a:cxn>
                <a:cxn ang="0">
                  <a:pos x="T4" y="T5"/>
                </a:cxn>
                <a:cxn ang="0">
                  <a:pos x="T6" y="T7"/>
                </a:cxn>
                <a:cxn ang="0">
                  <a:pos x="T8" y="T9"/>
                </a:cxn>
              </a:cxnLst>
              <a:rect l="0" t="0" r="r" b="b"/>
              <a:pathLst>
                <a:path w="17" h="61">
                  <a:moveTo>
                    <a:pt x="2" y="49"/>
                  </a:moveTo>
                  <a:lnTo>
                    <a:pt x="16" y="60"/>
                  </a:lnTo>
                  <a:lnTo>
                    <a:pt x="14" y="11"/>
                  </a:lnTo>
                  <a:lnTo>
                    <a:pt x="0" y="0"/>
                  </a:lnTo>
                  <a:lnTo>
                    <a:pt x="2" y="49"/>
                  </a:lnTo>
                </a:path>
              </a:pathLst>
            </a:custGeom>
            <a:solidFill>
              <a:srgbClr val="A2A2A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15" name="Freeform 213"/>
            <p:cNvSpPr>
              <a:spLocks/>
            </p:cNvSpPr>
            <p:nvPr/>
          </p:nvSpPr>
          <p:spPr bwMode="auto">
            <a:xfrm>
              <a:off x="3660" y="2683"/>
              <a:ext cx="17" cy="61"/>
            </a:xfrm>
            <a:custGeom>
              <a:avLst/>
              <a:gdLst>
                <a:gd name="T0" fmla="*/ 0 w 17"/>
                <a:gd name="T1" fmla="*/ 48 h 61"/>
                <a:gd name="T2" fmla="*/ 14 w 17"/>
                <a:gd name="T3" fmla="*/ 60 h 61"/>
                <a:gd name="T4" fmla="*/ 16 w 17"/>
                <a:gd name="T5" fmla="*/ 12 h 61"/>
                <a:gd name="T6" fmla="*/ 2 w 17"/>
                <a:gd name="T7" fmla="*/ 0 h 61"/>
                <a:gd name="T8" fmla="*/ 0 w 17"/>
                <a:gd name="T9" fmla="*/ 48 h 61"/>
              </a:gdLst>
              <a:ahLst/>
              <a:cxnLst>
                <a:cxn ang="0">
                  <a:pos x="T0" y="T1"/>
                </a:cxn>
                <a:cxn ang="0">
                  <a:pos x="T2" y="T3"/>
                </a:cxn>
                <a:cxn ang="0">
                  <a:pos x="T4" y="T5"/>
                </a:cxn>
                <a:cxn ang="0">
                  <a:pos x="T6" y="T7"/>
                </a:cxn>
                <a:cxn ang="0">
                  <a:pos x="T8" y="T9"/>
                </a:cxn>
              </a:cxnLst>
              <a:rect l="0" t="0" r="r" b="b"/>
              <a:pathLst>
                <a:path w="17" h="61">
                  <a:moveTo>
                    <a:pt x="0" y="48"/>
                  </a:moveTo>
                  <a:lnTo>
                    <a:pt x="14" y="60"/>
                  </a:lnTo>
                  <a:lnTo>
                    <a:pt x="16" y="12"/>
                  </a:lnTo>
                  <a:lnTo>
                    <a:pt x="2" y="0"/>
                  </a:lnTo>
                  <a:lnTo>
                    <a:pt x="0" y="48"/>
                  </a:lnTo>
                </a:path>
              </a:pathLst>
            </a:custGeom>
            <a:solidFill>
              <a:srgbClr val="B1B1B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16" name="Freeform 214"/>
            <p:cNvSpPr>
              <a:spLocks/>
            </p:cNvSpPr>
            <p:nvPr/>
          </p:nvSpPr>
          <p:spPr bwMode="auto">
            <a:xfrm>
              <a:off x="3663" y="2636"/>
              <a:ext cx="17" cy="60"/>
            </a:xfrm>
            <a:custGeom>
              <a:avLst/>
              <a:gdLst>
                <a:gd name="T0" fmla="*/ 0 w 17"/>
                <a:gd name="T1" fmla="*/ 46 h 60"/>
                <a:gd name="T2" fmla="*/ 10 w 17"/>
                <a:gd name="T3" fmla="*/ 59 h 60"/>
                <a:gd name="T4" fmla="*/ 16 w 17"/>
                <a:gd name="T5" fmla="*/ 10 h 60"/>
                <a:gd name="T6" fmla="*/ 6 w 17"/>
                <a:gd name="T7" fmla="*/ 0 h 60"/>
                <a:gd name="T8" fmla="*/ 0 w 17"/>
                <a:gd name="T9" fmla="*/ 46 h 60"/>
              </a:gdLst>
              <a:ahLst/>
              <a:cxnLst>
                <a:cxn ang="0">
                  <a:pos x="T0" y="T1"/>
                </a:cxn>
                <a:cxn ang="0">
                  <a:pos x="T2" y="T3"/>
                </a:cxn>
                <a:cxn ang="0">
                  <a:pos x="T4" y="T5"/>
                </a:cxn>
                <a:cxn ang="0">
                  <a:pos x="T6" y="T7"/>
                </a:cxn>
                <a:cxn ang="0">
                  <a:pos x="T8" y="T9"/>
                </a:cxn>
              </a:cxnLst>
              <a:rect l="0" t="0" r="r" b="b"/>
              <a:pathLst>
                <a:path w="17" h="60">
                  <a:moveTo>
                    <a:pt x="0" y="46"/>
                  </a:moveTo>
                  <a:lnTo>
                    <a:pt x="10" y="59"/>
                  </a:lnTo>
                  <a:lnTo>
                    <a:pt x="16" y="10"/>
                  </a:lnTo>
                  <a:lnTo>
                    <a:pt x="6" y="0"/>
                  </a:lnTo>
                  <a:lnTo>
                    <a:pt x="0" y="46"/>
                  </a:lnTo>
                </a:path>
              </a:pathLst>
            </a:custGeom>
            <a:solidFill>
              <a:srgbClr val="C4C4C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17" name="Freeform 215"/>
            <p:cNvSpPr>
              <a:spLocks/>
            </p:cNvSpPr>
            <p:nvPr/>
          </p:nvSpPr>
          <p:spPr bwMode="auto">
            <a:xfrm>
              <a:off x="3669" y="2591"/>
              <a:ext cx="21" cy="57"/>
            </a:xfrm>
            <a:custGeom>
              <a:avLst/>
              <a:gdLst>
                <a:gd name="T0" fmla="*/ 0 w 21"/>
                <a:gd name="T1" fmla="*/ 45 h 57"/>
                <a:gd name="T2" fmla="*/ 10 w 21"/>
                <a:gd name="T3" fmla="*/ 56 h 57"/>
                <a:gd name="T4" fmla="*/ 20 w 21"/>
                <a:gd name="T5" fmla="*/ 9 h 57"/>
                <a:gd name="T6" fmla="*/ 10 w 21"/>
                <a:gd name="T7" fmla="*/ 0 h 57"/>
                <a:gd name="T8" fmla="*/ 0 w 21"/>
                <a:gd name="T9" fmla="*/ 45 h 57"/>
              </a:gdLst>
              <a:ahLst/>
              <a:cxnLst>
                <a:cxn ang="0">
                  <a:pos x="T0" y="T1"/>
                </a:cxn>
                <a:cxn ang="0">
                  <a:pos x="T2" y="T3"/>
                </a:cxn>
                <a:cxn ang="0">
                  <a:pos x="T4" y="T5"/>
                </a:cxn>
                <a:cxn ang="0">
                  <a:pos x="T6" y="T7"/>
                </a:cxn>
                <a:cxn ang="0">
                  <a:pos x="T8" y="T9"/>
                </a:cxn>
              </a:cxnLst>
              <a:rect l="0" t="0" r="r" b="b"/>
              <a:pathLst>
                <a:path w="21" h="57">
                  <a:moveTo>
                    <a:pt x="0" y="45"/>
                  </a:moveTo>
                  <a:lnTo>
                    <a:pt x="10" y="56"/>
                  </a:lnTo>
                  <a:lnTo>
                    <a:pt x="20" y="9"/>
                  </a:lnTo>
                  <a:lnTo>
                    <a:pt x="10" y="0"/>
                  </a:lnTo>
                  <a:lnTo>
                    <a:pt x="0" y="45"/>
                  </a:lnTo>
                </a:path>
              </a:pathLst>
            </a:custGeom>
            <a:solidFill>
              <a:srgbClr val="EEEEE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18" name="Freeform 216"/>
            <p:cNvSpPr>
              <a:spLocks/>
            </p:cNvSpPr>
            <p:nvPr/>
          </p:nvSpPr>
          <p:spPr bwMode="auto">
            <a:xfrm>
              <a:off x="3679" y="2550"/>
              <a:ext cx="24" cy="52"/>
            </a:xfrm>
            <a:custGeom>
              <a:avLst/>
              <a:gdLst>
                <a:gd name="T0" fmla="*/ 0 w 24"/>
                <a:gd name="T1" fmla="*/ 41 h 52"/>
                <a:gd name="T2" fmla="*/ 9 w 24"/>
                <a:gd name="T3" fmla="*/ 51 h 52"/>
                <a:gd name="T4" fmla="*/ 23 w 24"/>
                <a:gd name="T5" fmla="*/ 8 h 52"/>
                <a:gd name="T6" fmla="*/ 14 w 24"/>
                <a:gd name="T7" fmla="*/ 0 h 52"/>
                <a:gd name="T8" fmla="*/ 0 w 24"/>
                <a:gd name="T9" fmla="*/ 41 h 52"/>
              </a:gdLst>
              <a:ahLst/>
              <a:cxnLst>
                <a:cxn ang="0">
                  <a:pos x="T0" y="T1"/>
                </a:cxn>
                <a:cxn ang="0">
                  <a:pos x="T2" y="T3"/>
                </a:cxn>
                <a:cxn ang="0">
                  <a:pos x="T4" y="T5"/>
                </a:cxn>
                <a:cxn ang="0">
                  <a:pos x="T6" y="T7"/>
                </a:cxn>
                <a:cxn ang="0">
                  <a:pos x="T8" y="T9"/>
                </a:cxn>
              </a:cxnLst>
              <a:rect l="0" t="0" r="r" b="b"/>
              <a:pathLst>
                <a:path w="24" h="52">
                  <a:moveTo>
                    <a:pt x="0" y="41"/>
                  </a:moveTo>
                  <a:lnTo>
                    <a:pt x="9" y="51"/>
                  </a:lnTo>
                  <a:lnTo>
                    <a:pt x="23" y="8"/>
                  </a:lnTo>
                  <a:lnTo>
                    <a:pt x="14" y="0"/>
                  </a:lnTo>
                  <a:lnTo>
                    <a:pt x="0" y="41"/>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19" name="Freeform 217"/>
            <p:cNvSpPr>
              <a:spLocks/>
            </p:cNvSpPr>
            <p:nvPr/>
          </p:nvSpPr>
          <p:spPr bwMode="auto">
            <a:xfrm>
              <a:off x="3694" y="2515"/>
              <a:ext cx="24" cy="44"/>
            </a:xfrm>
            <a:custGeom>
              <a:avLst/>
              <a:gdLst>
                <a:gd name="T0" fmla="*/ 0 w 24"/>
                <a:gd name="T1" fmla="*/ 34 h 44"/>
                <a:gd name="T2" fmla="*/ 8 w 24"/>
                <a:gd name="T3" fmla="*/ 43 h 44"/>
                <a:gd name="T4" fmla="*/ 23 w 24"/>
                <a:gd name="T5" fmla="*/ 6 h 44"/>
                <a:gd name="T6" fmla="*/ 16 w 24"/>
                <a:gd name="T7" fmla="*/ 0 h 44"/>
                <a:gd name="T8" fmla="*/ 0 w 24"/>
                <a:gd name="T9" fmla="*/ 34 h 44"/>
              </a:gdLst>
              <a:ahLst/>
              <a:cxnLst>
                <a:cxn ang="0">
                  <a:pos x="T0" y="T1"/>
                </a:cxn>
                <a:cxn ang="0">
                  <a:pos x="T2" y="T3"/>
                </a:cxn>
                <a:cxn ang="0">
                  <a:pos x="T4" y="T5"/>
                </a:cxn>
                <a:cxn ang="0">
                  <a:pos x="T6" y="T7"/>
                </a:cxn>
                <a:cxn ang="0">
                  <a:pos x="T8" y="T9"/>
                </a:cxn>
              </a:cxnLst>
              <a:rect l="0" t="0" r="r" b="b"/>
              <a:pathLst>
                <a:path w="24" h="44">
                  <a:moveTo>
                    <a:pt x="0" y="34"/>
                  </a:moveTo>
                  <a:lnTo>
                    <a:pt x="8" y="43"/>
                  </a:lnTo>
                  <a:lnTo>
                    <a:pt x="23" y="6"/>
                  </a:lnTo>
                  <a:lnTo>
                    <a:pt x="16" y="0"/>
                  </a:lnTo>
                  <a:lnTo>
                    <a:pt x="0" y="34"/>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20" name="Freeform 218"/>
            <p:cNvSpPr>
              <a:spLocks/>
            </p:cNvSpPr>
            <p:nvPr/>
          </p:nvSpPr>
          <p:spPr bwMode="auto">
            <a:xfrm>
              <a:off x="3710" y="2489"/>
              <a:ext cx="26" cy="33"/>
            </a:xfrm>
            <a:custGeom>
              <a:avLst/>
              <a:gdLst>
                <a:gd name="T0" fmla="*/ 0 w 26"/>
                <a:gd name="T1" fmla="*/ 25 h 33"/>
                <a:gd name="T2" fmla="*/ 7 w 26"/>
                <a:gd name="T3" fmla="*/ 32 h 33"/>
                <a:gd name="T4" fmla="*/ 25 w 26"/>
                <a:gd name="T5" fmla="*/ 4 h 33"/>
                <a:gd name="T6" fmla="*/ 20 w 26"/>
                <a:gd name="T7" fmla="*/ 0 h 33"/>
                <a:gd name="T8" fmla="*/ 0 w 26"/>
                <a:gd name="T9" fmla="*/ 25 h 33"/>
              </a:gdLst>
              <a:ahLst/>
              <a:cxnLst>
                <a:cxn ang="0">
                  <a:pos x="T0" y="T1"/>
                </a:cxn>
                <a:cxn ang="0">
                  <a:pos x="T2" y="T3"/>
                </a:cxn>
                <a:cxn ang="0">
                  <a:pos x="T4" y="T5"/>
                </a:cxn>
                <a:cxn ang="0">
                  <a:pos x="T6" y="T7"/>
                </a:cxn>
                <a:cxn ang="0">
                  <a:pos x="T8" y="T9"/>
                </a:cxn>
              </a:cxnLst>
              <a:rect l="0" t="0" r="r" b="b"/>
              <a:pathLst>
                <a:path w="26" h="33">
                  <a:moveTo>
                    <a:pt x="0" y="25"/>
                  </a:moveTo>
                  <a:lnTo>
                    <a:pt x="7" y="32"/>
                  </a:lnTo>
                  <a:lnTo>
                    <a:pt x="25" y="4"/>
                  </a:lnTo>
                  <a:lnTo>
                    <a:pt x="20" y="0"/>
                  </a:lnTo>
                  <a:lnTo>
                    <a:pt x="0" y="25"/>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21" name="Freeform 219"/>
            <p:cNvSpPr>
              <a:spLocks/>
            </p:cNvSpPr>
            <p:nvPr/>
          </p:nvSpPr>
          <p:spPr bwMode="auto">
            <a:xfrm>
              <a:off x="3730" y="2470"/>
              <a:ext cx="25" cy="24"/>
            </a:xfrm>
            <a:custGeom>
              <a:avLst/>
              <a:gdLst>
                <a:gd name="T0" fmla="*/ 0 w 25"/>
                <a:gd name="T1" fmla="*/ 18 h 24"/>
                <a:gd name="T2" fmla="*/ 4 w 25"/>
                <a:gd name="T3" fmla="*/ 23 h 24"/>
                <a:gd name="T4" fmla="*/ 24 w 25"/>
                <a:gd name="T5" fmla="*/ 1 h 24"/>
                <a:gd name="T6" fmla="*/ 22 w 25"/>
                <a:gd name="T7" fmla="*/ 0 h 24"/>
                <a:gd name="T8" fmla="*/ 0 w 25"/>
                <a:gd name="T9" fmla="*/ 18 h 24"/>
              </a:gdLst>
              <a:ahLst/>
              <a:cxnLst>
                <a:cxn ang="0">
                  <a:pos x="T0" y="T1"/>
                </a:cxn>
                <a:cxn ang="0">
                  <a:pos x="T2" y="T3"/>
                </a:cxn>
                <a:cxn ang="0">
                  <a:pos x="T4" y="T5"/>
                </a:cxn>
                <a:cxn ang="0">
                  <a:pos x="T6" y="T7"/>
                </a:cxn>
                <a:cxn ang="0">
                  <a:pos x="T8" y="T9"/>
                </a:cxn>
              </a:cxnLst>
              <a:rect l="0" t="0" r="r" b="b"/>
              <a:pathLst>
                <a:path w="25" h="24">
                  <a:moveTo>
                    <a:pt x="0" y="18"/>
                  </a:moveTo>
                  <a:lnTo>
                    <a:pt x="4" y="23"/>
                  </a:lnTo>
                  <a:lnTo>
                    <a:pt x="24" y="1"/>
                  </a:lnTo>
                  <a:lnTo>
                    <a:pt x="22" y="0"/>
                  </a:lnTo>
                  <a:lnTo>
                    <a:pt x="0" y="1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22" name="Freeform 220"/>
            <p:cNvSpPr>
              <a:spLocks/>
            </p:cNvSpPr>
            <p:nvPr/>
          </p:nvSpPr>
          <p:spPr bwMode="auto">
            <a:xfrm>
              <a:off x="3752" y="2460"/>
              <a:ext cx="23" cy="17"/>
            </a:xfrm>
            <a:custGeom>
              <a:avLst/>
              <a:gdLst>
                <a:gd name="T0" fmla="*/ 0 w 23"/>
                <a:gd name="T1" fmla="*/ 13 h 17"/>
                <a:gd name="T2" fmla="*/ 1 w 23"/>
                <a:gd name="T3" fmla="*/ 16 h 17"/>
                <a:gd name="T4" fmla="*/ 22 w 23"/>
                <a:gd name="T5" fmla="*/ 0 h 17"/>
                <a:gd name="T6" fmla="*/ 0 w 23"/>
                <a:gd name="T7" fmla="*/ 13 h 17"/>
              </a:gdLst>
              <a:ahLst/>
              <a:cxnLst>
                <a:cxn ang="0">
                  <a:pos x="T0" y="T1"/>
                </a:cxn>
                <a:cxn ang="0">
                  <a:pos x="T2" y="T3"/>
                </a:cxn>
                <a:cxn ang="0">
                  <a:pos x="T4" y="T5"/>
                </a:cxn>
                <a:cxn ang="0">
                  <a:pos x="T6" y="T7"/>
                </a:cxn>
              </a:cxnLst>
              <a:rect l="0" t="0" r="r" b="b"/>
              <a:pathLst>
                <a:path w="23" h="17">
                  <a:moveTo>
                    <a:pt x="0" y="13"/>
                  </a:moveTo>
                  <a:lnTo>
                    <a:pt x="1" y="16"/>
                  </a:lnTo>
                  <a:lnTo>
                    <a:pt x="22" y="0"/>
                  </a:lnTo>
                  <a:lnTo>
                    <a:pt x="0" y="1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23" name="Freeform 221"/>
            <p:cNvSpPr>
              <a:spLocks/>
            </p:cNvSpPr>
            <p:nvPr/>
          </p:nvSpPr>
          <p:spPr bwMode="auto">
            <a:xfrm>
              <a:off x="3717" y="2932"/>
              <a:ext cx="25" cy="21"/>
            </a:xfrm>
            <a:custGeom>
              <a:avLst/>
              <a:gdLst>
                <a:gd name="T0" fmla="*/ 18 w 25"/>
                <a:gd name="T1" fmla="*/ 15 h 21"/>
                <a:gd name="T2" fmla="*/ 24 w 25"/>
                <a:gd name="T3" fmla="*/ 20 h 21"/>
                <a:gd name="T4" fmla="*/ 8 w 25"/>
                <a:gd name="T5" fmla="*/ 5 h 21"/>
                <a:gd name="T6" fmla="*/ 0 w 25"/>
                <a:gd name="T7" fmla="*/ 0 h 21"/>
                <a:gd name="T8" fmla="*/ 18 w 25"/>
                <a:gd name="T9" fmla="*/ 15 h 21"/>
              </a:gdLst>
              <a:ahLst/>
              <a:cxnLst>
                <a:cxn ang="0">
                  <a:pos x="T0" y="T1"/>
                </a:cxn>
                <a:cxn ang="0">
                  <a:pos x="T2" y="T3"/>
                </a:cxn>
                <a:cxn ang="0">
                  <a:pos x="T4" y="T5"/>
                </a:cxn>
                <a:cxn ang="0">
                  <a:pos x="T6" y="T7"/>
                </a:cxn>
                <a:cxn ang="0">
                  <a:pos x="T8" y="T9"/>
                </a:cxn>
              </a:cxnLst>
              <a:rect l="0" t="0" r="r" b="b"/>
              <a:pathLst>
                <a:path w="25" h="21">
                  <a:moveTo>
                    <a:pt x="18" y="15"/>
                  </a:moveTo>
                  <a:lnTo>
                    <a:pt x="24" y="20"/>
                  </a:lnTo>
                  <a:lnTo>
                    <a:pt x="8" y="5"/>
                  </a:lnTo>
                  <a:lnTo>
                    <a:pt x="0" y="0"/>
                  </a:lnTo>
                  <a:lnTo>
                    <a:pt x="18" y="1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24" name="Freeform 222"/>
            <p:cNvSpPr>
              <a:spLocks/>
            </p:cNvSpPr>
            <p:nvPr/>
          </p:nvSpPr>
          <p:spPr bwMode="auto">
            <a:xfrm>
              <a:off x="3702" y="2907"/>
              <a:ext cx="24" cy="31"/>
            </a:xfrm>
            <a:custGeom>
              <a:avLst/>
              <a:gdLst>
                <a:gd name="T0" fmla="*/ 15 w 24"/>
                <a:gd name="T1" fmla="*/ 24 h 31"/>
                <a:gd name="T2" fmla="*/ 23 w 24"/>
                <a:gd name="T3" fmla="*/ 30 h 31"/>
                <a:gd name="T4" fmla="*/ 10 w 24"/>
                <a:gd name="T5" fmla="*/ 7 h 31"/>
                <a:gd name="T6" fmla="*/ 0 w 24"/>
                <a:gd name="T7" fmla="*/ 0 h 31"/>
                <a:gd name="T8" fmla="*/ 15 w 24"/>
                <a:gd name="T9" fmla="*/ 24 h 31"/>
              </a:gdLst>
              <a:ahLst/>
              <a:cxnLst>
                <a:cxn ang="0">
                  <a:pos x="T0" y="T1"/>
                </a:cxn>
                <a:cxn ang="0">
                  <a:pos x="T2" y="T3"/>
                </a:cxn>
                <a:cxn ang="0">
                  <a:pos x="T4" y="T5"/>
                </a:cxn>
                <a:cxn ang="0">
                  <a:pos x="T6" y="T7"/>
                </a:cxn>
                <a:cxn ang="0">
                  <a:pos x="T8" y="T9"/>
                </a:cxn>
              </a:cxnLst>
              <a:rect l="0" t="0" r="r" b="b"/>
              <a:pathLst>
                <a:path w="24" h="31">
                  <a:moveTo>
                    <a:pt x="15" y="24"/>
                  </a:moveTo>
                  <a:lnTo>
                    <a:pt x="23" y="30"/>
                  </a:lnTo>
                  <a:lnTo>
                    <a:pt x="10" y="7"/>
                  </a:lnTo>
                  <a:lnTo>
                    <a:pt x="0" y="0"/>
                  </a:lnTo>
                  <a:lnTo>
                    <a:pt x="15" y="24"/>
                  </a:lnTo>
                </a:path>
              </a:pathLst>
            </a:custGeom>
            <a:solidFill>
              <a:srgbClr val="4B4B4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25" name="Freeform 223"/>
            <p:cNvSpPr>
              <a:spLocks/>
            </p:cNvSpPr>
            <p:nvPr/>
          </p:nvSpPr>
          <p:spPr bwMode="auto">
            <a:xfrm>
              <a:off x="3689" y="2874"/>
              <a:ext cx="25" cy="41"/>
            </a:xfrm>
            <a:custGeom>
              <a:avLst/>
              <a:gdLst>
                <a:gd name="T0" fmla="*/ 13 w 25"/>
                <a:gd name="T1" fmla="*/ 32 h 41"/>
                <a:gd name="T2" fmla="*/ 24 w 25"/>
                <a:gd name="T3" fmla="*/ 40 h 41"/>
                <a:gd name="T4" fmla="*/ 13 w 25"/>
                <a:gd name="T5" fmla="*/ 7 h 41"/>
                <a:gd name="T6" fmla="*/ 0 w 25"/>
                <a:gd name="T7" fmla="*/ 0 h 41"/>
                <a:gd name="T8" fmla="*/ 13 w 25"/>
                <a:gd name="T9" fmla="*/ 32 h 41"/>
              </a:gdLst>
              <a:ahLst/>
              <a:cxnLst>
                <a:cxn ang="0">
                  <a:pos x="T0" y="T1"/>
                </a:cxn>
                <a:cxn ang="0">
                  <a:pos x="T2" y="T3"/>
                </a:cxn>
                <a:cxn ang="0">
                  <a:pos x="T4" y="T5"/>
                </a:cxn>
                <a:cxn ang="0">
                  <a:pos x="T6" y="T7"/>
                </a:cxn>
                <a:cxn ang="0">
                  <a:pos x="T8" y="T9"/>
                </a:cxn>
              </a:cxnLst>
              <a:rect l="0" t="0" r="r" b="b"/>
              <a:pathLst>
                <a:path w="25" h="41">
                  <a:moveTo>
                    <a:pt x="13" y="32"/>
                  </a:moveTo>
                  <a:lnTo>
                    <a:pt x="24" y="40"/>
                  </a:lnTo>
                  <a:lnTo>
                    <a:pt x="13" y="7"/>
                  </a:lnTo>
                  <a:lnTo>
                    <a:pt x="0" y="0"/>
                  </a:lnTo>
                  <a:lnTo>
                    <a:pt x="13" y="32"/>
                  </a:lnTo>
                </a:path>
              </a:pathLst>
            </a:custGeom>
            <a:solidFill>
              <a:srgbClr val="67676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26" name="Freeform 224"/>
            <p:cNvSpPr>
              <a:spLocks/>
            </p:cNvSpPr>
            <p:nvPr/>
          </p:nvSpPr>
          <p:spPr bwMode="auto">
            <a:xfrm>
              <a:off x="3679" y="2835"/>
              <a:ext cx="24" cy="47"/>
            </a:xfrm>
            <a:custGeom>
              <a:avLst/>
              <a:gdLst>
                <a:gd name="T0" fmla="*/ 9 w 24"/>
                <a:gd name="T1" fmla="*/ 39 h 47"/>
                <a:gd name="T2" fmla="*/ 23 w 24"/>
                <a:gd name="T3" fmla="*/ 46 h 47"/>
                <a:gd name="T4" fmla="*/ 14 w 24"/>
                <a:gd name="T5" fmla="*/ 8 h 47"/>
                <a:gd name="T6" fmla="*/ 0 w 24"/>
                <a:gd name="T7" fmla="*/ 0 h 47"/>
                <a:gd name="T8" fmla="*/ 9 w 24"/>
                <a:gd name="T9" fmla="*/ 39 h 47"/>
              </a:gdLst>
              <a:ahLst/>
              <a:cxnLst>
                <a:cxn ang="0">
                  <a:pos x="T0" y="T1"/>
                </a:cxn>
                <a:cxn ang="0">
                  <a:pos x="T2" y="T3"/>
                </a:cxn>
                <a:cxn ang="0">
                  <a:pos x="T4" y="T5"/>
                </a:cxn>
                <a:cxn ang="0">
                  <a:pos x="T6" y="T7"/>
                </a:cxn>
                <a:cxn ang="0">
                  <a:pos x="T8" y="T9"/>
                </a:cxn>
              </a:cxnLst>
              <a:rect l="0" t="0" r="r" b="b"/>
              <a:pathLst>
                <a:path w="24" h="47">
                  <a:moveTo>
                    <a:pt x="9" y="39"/>
                  </a:moveTo>
                  <a:lnTo>
                    <a:pt x="23" y="46"/>
                  </a:lnTo>
                  <a:lnTo>
                    <a:pt x="14" y="8"/>
                  </a:lnTo>
                  <a:lnTo>
                    <a:pt x="0" y="0"/>
                  </a:lnTo>
                  <a:lnTo>
                    <a:pt x="9" y="39"/>
                  </a:lnTo>
                </a:path>
              </a:pathLst>
            </a:custGeom>
            <a:solidFill>
              <a:srgbClr val="7D7D7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27" name="Freeform 225"/>
            <p:cNvSpPr>
              <a:spLocks/>
            </p:cNvSpPr>
            <p:nvPr/>
          </p:nvSpPr>
          <p:spPr bwMode="auto">
            <a:xfrm>
              <a:off x="3674" y="2791"/>
              <a:ext cx="21" cy="53"/>
            </a:xfrm>
            <a:custGeom>
              <a:avLst/>
              <a:gdLst>
                <a:gd name="T0" fmla="*/ 5 w 21"/>
                <a:gd name="T1" fmla="*/ 43 h 53"/>
                <a:gd name="T2" fmla="*/ 20 w 21"/>
                <a:gd name="T3" fmla="*/ 52 h 53"/>
                <a:gd name="T4" fmla="*/ 15 w 21"/>
                <a:gd name="T5" fmla="*/ 8 h 53"/>
                <a:gd name="T6" fmla="*/ 0 w 21"/>
                <a:gd name="T7" fmla="*/ 0 h 53"/>
                <a:gd name="T8" fmla="*/ 5 w 21"/>
                <a:gd name="T9" fmla="*/ 43 h 53"/>
              </a:gdLst>
              <a:ahLst/>
              <a:cxnLst>
                <a:cxn ang="0">
                  <a:pos x="T0" y="T1"/>
                </a:cxn>
                <a:cxn ang="0">
                  <a:pos x="T2" y="T3"/>
                </a:cxn>
                <a:cxn ang="0">
                  <a:pos x="T4" y="T5"/>
                </a:cxn>
                <a:cxn ang="0">
                  <a:pos x="T6" y="T7"/>
                </a:cxn>
                <a:cxn ang="0">
                  <a:pos x="T8" y="T9"/>
                </a:cxn>
              </a:cxnLst>
              <a:rect l="0" t="0" r="r" b="b"/>
              <a:pathLst>
                <a:path w="21" h="53">
                  <a:moveTo>
                    <a:pt x="5" y="43"/>
                  </a:moveTo>
                  <a:lnTo>
                    <a:pt x="20" y="52"/>
                  </a:lnTo>
                  <a:lnTo>
                    <a:pt x="15" y="8"/>
                  </a:lnTo>
                  <a:lnTo>
                    <a:pt x="0" y="0"/>
                  </a:lnTo>
                  <a:lnTo>
                    <a:pt x="5" y="43"/>
                  </a:lnTo>
                </a:path>
              </a:pathLst>
            </a:custGeom>
            <a:solidFill>
              <a:srgbClr val="8F8F8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28" name="Freeform 226"/>
            <p:cNvSpPr>
              <a:spLocks/>
            </p:cNvSpPr>
            <p:nvPr/>
          </p:nvSpPr>
          <p:spPr bwMode="auto">
            <a:xfrm>
              <a:off x="3672" y="2743"/>
              <a:ext cx="18" cy="57"/>
            </a:xfrm>
            <a:custGeom>
              <a:avLst/>
              <a:gdLst>
                <a:gd name="T0" fmla="*/ 1 w 18"/>
                <a:gd name="T1" fmla="*/ 47 h 57"/>
                <a:gd name="T2" fmla="*/ 17 w 18"/>
                <a:gd name="T3" fmla="*/ 56 h 57"/>
                <a:gd name="T4" fmla="*/ 15 w 18"/>
                <a:gd name="T5" fmla="*/ 10 h 57"/>
                <a:gd name="T6" fmla="*/ 0 w 18"/>
                <a:gd name="T7" fmla="*/ 0 h 57"/>
                <a:gd name="T8" fmla="*/ 1 w 18"/>
                <a:gd name="T9" fmla="*/ 47 h 57"/>
              </a:gdLst>
              <a:ahLst/>
              <a:cxnLst>
                <a:cxn ang="0">
                  <a:pos x="T0" y="T1"/>
                </a:cxn>
                <a:cxn ang="0">
                  <a:pos x="T2" y="T3"/>
                </a:cxn>
                <a:cxn ang="0">
                  <a:pos x="T4" y="T5"/>
                </a:cxn>
                <a:cxn ang="0">
                  <a:pos x="T6" y="T7"/>
                </a:cxn>
                <a:cxn ang="0">
                  <a:pos x="T8" y="T9"/>
                </a:cxn>
              </a:cxnLst>
              <a:rect l="0" t="0" r="r" b="b"/>
              <a:pathLst>
                <a:path w="18" h="57">
                  <a:moveTo>
                    <a:pt x="1" y="47"/>
                  </a:moveTo>
                  <a:lnTo>
                    <a:pt x="17" y="56"/>
                  </a:lnTo>
                  <a:lnTo>
                    <a:pt x="15" y="10"/>
                  </a:lnTo>
                  <a:lnTo>
                    <a:pt x="0" y="0"/>
                  </a:lnTo>
                  <a:lnTo>
                    <a:pt x="1" y="47"/>
                  </a:lnTo>
                </a:path>
              </a:pathLst>
            </a:custGeom>
            <a:solidFill>
              <a:srgbClr val="9F9F9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29" name="Freeform 227"/>
            <p:cNvSpPr>
              <a:spLocks/>
            </p:cNvSpPr>
            <p:nvPr/>
          </p:nvSpPr>
          <p:spPr bwMode="auto">
            <a:xfrm>
              <a:off x="3672" y="2695"/>
              <a:ext cx="18" cy="59"/>
            </a:xfrm>
            <a:custGeom>
              <a:avLst/>
              <a:gdLst>
                <a:gd name="T0" fmla="*/ 0 w 18"/>
                <a:gd name="T1" fmla="*/ 47 h 59"/>
                <a:gd name="T2" fmla="*/ 15 w 18"/>
                <a:gd name="T3" fmla="*/ 58 h 59"/>
                <a:gd name="T4" fmla="*/ 17 w 18"/>
                <a:gd name="T5" fmla="*/ 8 h 59"/>
                <a:gd name="T6" fmla="*/ 1 w 18"/>
                <a:gd name="T7" fmla="*/ 0 h 59"/>
                <a:gd name="T8" fmla="*/ 0 w 18"/>
                <a:gd name="T9" fmla="*/ 47 h 59"/>
              </a:gdLst>
              <a:ahLst/>
              <a:cxnLst>
                <a:cxn ang="0">
                  <a:pos x="T0" y="T1"/>
                </a:cxn>
                <a:cxn ang="0">
                  <a:pos x="T2" y="T3"/>
                </a:cxn>
                <a:cxn ang="0">
                  <a:pos x="T4" y="T5"/>
                </a:cxn>
                <a:cxn ang="0">
                  <a:pos x="T6" y="T7"/>
                </a:cxn>
                <a:cxn ang="0">
                  <a:pos x="T8" y="T9"/>
                </a:cxn>
              </a:cxnLst>
              <a:rect l="0" t="0" r="r" b="b"/>
              <a:pathLst>
                <a:path w="18" h="59">
                  <a:moveTo>
                    <a:pt x="0" y="47"/>
                  </a:moveTo>
                  <a:lnTo>
                    <a:pt x="15" y="58"/>
                  </a:lnTo>
                  <a:lnTo>
                    <a:pt x="17" y="8"/>
                  </a:lnTo>
                  <a:lnTo>
                    <a:pt x="1" y="0"/>
                  </a:lnTo>
                  <a:lnTo>
                    <a:pt x="0" y="47"/>
                  </a:lnTo>
                </a:path>
              </a:pathLst>
            </a:custGeom>
            <a:solidFill>
              <a:srgbClr val="B9B9B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30" name="Freeform 228"/>
            <p:cNvSpPr>
              <a:spLocks/>
            </p:cNvSpPr>
            <p:nvPr/>
          </p:nvSpPr>
          <p:spPr bwMode="auto">
            <a:xfrm>
              <a:off x="3674" y="2647"/>
              <a:ext cx="21" cy="58"/>
            </a:xfrm>
            <a:custGeom>
              <a:avLst/>
              <a:gdLst>
                <a:gd name="T0" fmla="*/ 0 w 21"/>
                <a:gd name="T1" fmla="*/ 48 h 58"/>
                <a:gd name="T2" fmla="*/ 15 w 21"/>
                <a:gd name="T3" fmla="*/ 57 h 58"/>
                <a:gd name="T4" fmla="*/ 20 w 21"/>
                <a:gd name="T5" fmla="*/ 7 h 58"/>
                <a:gd name="T6" fmla="*/ 5 w 21"/>
                <a:gd name="T7" fmla="*/ 0 h 58"/>
                <a:gd name="T8" fmla="*/ 0 w 21"/>
                <a:gd name="T9" fmla="*/ 48 h 58"/>
              </a:gdLst>
              <a:ahLst/>
              <a:cxnLst>
                <a:cxn ang="0">
                  <a:pos x="T0" y="T1"/>
                </a:cxn>
                <a:cxn ang="0">
                  <a:pos x="T2" y="T3"/>
                </a:cxn>
                <a:cxn ang="0">
                  <a:pos x="T4" y="T5"/>
                </a:cxn>
                <a:cxn ang="0">
                  <a:pos x="T6" y="T7"/>
                </a:cxn>
                <a:cxn ang="0">
                  <a:pos x="T8" y="T9"/>
                </a:cxn>
              </a:cxnLst>
              <a:rect l="0" t="0" r="r" b="b"/>
              <a:pathLst>
                <a:path w="21" h="58">
                  <a:moveTo>
                    <a:pt x="0" y="48"/>
                  </a:moveTo>
                  <a:lnTo>
                    <a:pt x="15" y="57"/>
                  </a:lnTo>
                  <a:lnTo>
                    <a:pt x="20" y="7"/>
                  </a:lnTo>
                  <a:lnTo>
                    <a:pt x="5" y="0"/>
                  </a:lnTo>
                  <a:lnTo>
                    <a:pt x="0" y="48"/>
                  </a:lnTo>
                </a:path>
              </a:pathLst>
            </a:custGeom>
            <a:solidFill>
              <a:srgbClr val="E6E6E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31" name="Freeform 229"/>
            <p:cNvSpPr>
              <a:spLocks/>
            </p:cNvSpPr>
            <p:nvPr/>
          </p:nvSpPr>
          <p:spPr bwMode="auto">
            <a:xfrm>
              <a:off x="3679" y="2601"/>
              <a:ext cx="24" cy="55"/>
            </a:xfrm>
            <a:custGeom>
              <a:avLst/>
              <a:gdLst>
                <a:gd name="T0" fmla="*/ 0 w 24"/>
                <a:gd name="T1" fmla="*/ 46 h 55"/>
                <a:gd name="T2" fmla="*/ 14 w 24"/>
                <a:gd name="T3" fmla="*/ 54 h 55"/>
                <a:gd name="T4" fmla="*/ 23 w 24"/>
                <a:gd name="T5" fmla="*/ 7 h 55"/>
                <a:gd name="T6" fmla="*/ 9 w 24"/>
                <a:gd name="T7" fmla="*/ 0 h 55"/>
                <a:gd name="T8" fmla="*/ 0 w 24"/>
                <a:gd name="T9" fmla="*/ 46 h 55"/>
              </a:gdLst>
              <a:ahLst/>
              <a:cxnLst>
                <a:cxn ang="0">
                  <a:pos x="T0" y="T1"/>
                </a:cxn>
                <a:cxn ang="0">
                  <a:pos x="T2" y="T3"/>
                </a:cxn>
                <a:cxn ang="0">
                  <a:pos x="T4" y="T5"/>
                </a:cxn>
                <a:cxn ang="0">
                  <a:pos x="T6" y="T7"/>
                </a:cxn>
                <a:cxn ang="0">
                  <a:pos x="T8" y="T9"/>
                </a:cxn>
              </a:cxnLst>
              <a:rect l="0" t="0" r="r" b="b"/>
              <a:pathLst>
                <a:path w="24" h="55">
                  <a:moveTo>
                    <a:pt x="0" y="46"/>
                  </a:moveTo>
                  <a:lnTo>
                    <a:pt x="14" y="54"/>
                  </a:lnTo>
                  <a:lnTo>
                    <a:pt x="23" y="7"/>
                  </a:lnTo>
                  <a:lnTo>
                    <a:pt x="9" y="0"/>
                  </a:lnTo>
                  <a:lnTo>
                    <a:pt x="0" y="46"/>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32" name="Freeform 230"/>
            <p:cNvSpPr>
              <a:spLocks/>
            </p:cNvSpPr>
            <p:nvPr/>
          </p:nvSpPr>
          <p:spPr bwMode="auto">
            <a:xfrm>
              <a:off x="3689" y="2558"/>
              <a:ext cx="25" cy="52"/>
            </a:xfrm>
            <a:custGeom>
              <a:avLst/>
              <a:gdLst>
                <a:gd name="T0" fmla="*/ 0 w 25"/>
                <a:gd name="T1" fmla="*/ 42 h 52"/>
                <a:gd name="T2" fmla="*/ 13 w 25"/>
                <a:gd name="T3" fmla="*/ 51 h 52"/>
                <a:gd name="T4" fmla="*/ 24 w 25"/>
                <a:gd name="T5" fmla="*/ 7 h 52"/>
                <a:gd name="T6" fmla="*/ 13 w 25"/>
                <a:gd name="T7" fmla="*/ 0 h 52"/>
                <a:gd name="T8" fmla="*/ 0 w 25"/>
                <a:gd name="T9" fmla="*/ 42 h 52"/>
              </a:gdLst>
              <a:ahLst/>
              <a:cxnLst>
                <a:cxn ang="0">
                  <a:pos x="T0" y="T1"/>
                </a:cxn>
                <a:cxn ang="0">
                  <a:pos x="T2" y="T3"/>
                </a:cxn>
                <a:cxn ang="0">
                  <a:pos x="T4" y="T5"/>
                </a:cxn>
                <a:cxn ang="0">
                  <a:pos x="T6" y="T7"/>
                </a:cxn>
                <a:cxn ang="0">
                  <a:pos x="T8" y="T9"/>
                </a:cxn>
              </a:cxnLst>
              <a:rect l="0" t="0" r="r" b="b"/>
              <a:pathLst>
                <a:path w="25" h="52">
                  <a:moveTo>
                    <a:pt x="0" y="42"/>
                  </a:moveTo>
                  <a:lnTo>
                    <a:pt x="13" y="51"/>
                  </a:lnTo>
                  <a:lnTo>
                    <a:pt x="24" y="7"/>
                  </a:lnTo>
                  <a:lnTo>
                    <a:pt x="13" y="0"/>
                  </a:lnTo>
                  <a:lnTo>
                    <a:pt x="0" y="42"/>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33" name="Freeform 231"/>
            <p:cNvSpPr>
              <a:spLocks/>
            </p:cNvSpPr>
            <p:nvPr/>
          </p:nvSpPr>
          <p:spPr bwMode="auto">
            <a:xfrm>
              <a:off x="3702" y="2521"/>
              <a:ext cx="24" cy="45"/>
            </a:xfrm>
            <a:custGeom>
              <a:avLst/>
              <a:gdLst>
                <a:gd name="T0" fmla="*/ 0 w 24"/>
                <a:gd name="T1" fmla="*/ 36 h 45"/>
                <a:gd name="T2" fmla="*/ 10 w 24"/>
                <a:gd name="T3" fmla="*/ 44 h 45"/>
                <a:gd name="T4" fmla="*/ 23 w 24"/>
                <a:gd name="T5" fmla="*/ 6 h 45"/>
                <a:gd name="T6" fmla="*/ 15 w 24"/>
                <a:gd name="T7" fmla="*/ 0 h 45"/>
                <a:gd name="T8" fmla="*/ 0 w 24"/>
                <a:gd name="T9" fmla="*/ 36 h 45"/>
              </a:gdLst>
              <a:ahLst/>
              <a:cxnLst>
                <a:cxn ang="0">
                  <a:pos x="T0" y="T1"/>
                </a:cxn>
                <a:cxn ang="0">
                  <a:pos x="T2" y="T3"/>
                </a:cxn>
                <a:cxn ang="0">
                  <a:pos x="T4" y="T5"/>
                </a:cxn>
                <a:cxn ang="0">
                  <a:pos x="T6" y="T7"/>
                </a:cxn>
                <a:cxn ang="0">
                  <a:pos x="T8" y="T9"/>
                </a:cxn>
              </a:cxnLst>
              <a:rect l="0" t="0" r="r" b="b"/>
              <a:pathLst>
                <a:path w="24" h="45">
                  <a:moveTo>
                    <a:pt x="0" y="36"/>
                  </a:moveTo>
                  <a:lnTo>
                    <a:pt x="10" y="44"/>
                  </a:lnTo>
                  <a:lnTo>
                    <a:pt x="23" y="6"/>
                  </a:lnTo>
                  <a:lnTo>
                    <a:pt x="15" y="0"/>
                  </a:lnTo>
                  <a:lnTo>
                    <a:pt x="0" y="36"/>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34" name="Freeform 232"/>
            <p:cNvSpPr>
              <a:spLocks/>
            </p:cNvSpPr>
            <p:nvPr/>
          </p:nvSpPr>
          <p:spPr bwMode="auto">
            <a:xfrm>
              <a:off x="3717" y="2493"/>
              <a:ext cx="25" cy="35"/>
            </a:xfrm>
            <a:custGeom>
              <a:avLst/>
              <a:gdLst>
                <a:gd name="T0" fmla="*/ 0 w 25"/>
                <a:gd name="T1" fmla="*/ 27 h 35"/>
                <a:gd name="T2" fmla="*/ 8 w 25"/>
                <a:gd name="T3" fmla="*/ 34 h 35"/>
                <a:gd name="T4" fmla="*/ 24 w 25"/>
                <a:gd name="T5" fmla="*/ 3 h 35"/>
                <a:gd name="T6" fmla="*/ 18 w 25"/>
                <a:gd name="T7" fmla="*/ 0 h 35"/>
                <a:gd name="T8" fmla="*/ 0 w 25"/>
                <a:gd name="T9" fmla="*/ 27 h 35"/>
              </a:gdLst>
              <a:ahLst/>
              <a:cxnLst>
                <a:cxn ang="0">
                  <a:pos x="T0" y="T1"/>
                </a:cxn>
                <a:cxn ang="0">
                  <a:pos x="T2" y="T3"/>
                </a:cxn>
                <a:cxn ang="0">
                  <a:pos x="T4" y="T5"/>
                </a:cxn>
                <a:cxn ang="0">
                  <a:pos x="T6" y="T7"/>
                </a:cxn>
                <a:cxn ang="0">
                  <a:pos x="T8" y="T9"/>
                </a:cxn>
              </a:cxnLst>
              <a:rect l="0" t="0" r="r" b="b"/>
              <a:pathLst>
                <a:path w="25" h="35">
                  <a:moveTo>
                    <a:pt x="0" y="27"/>
                  </a:moveTo>
                  <a:lnTo>
                    <a:pt x="8" y="34"/>
                  </a:lnTo>
                  <a:lnTo>
                    <a:pt x="24" y="3"/>
                  </a:lnTo>
                  <a:lnTo>
                    <a:pt x="18" y="0"/>
                  </a:lnTo>
                  <a:lnTo>
                    <a:pt x="0" y="2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35" name="Freeform 233"/>
            <p:cNvSpPr>
              <a:spLocks/>
            </p:cNvSpPr>
            <p:nvPr/>
          </p:nvSpPr>
          <p:spPr bwMode="auto">
            <a:xfrm>
              <a:off x="3735" y="2472"/>
              <a:ext cx="23" cy="26"/>
            </a:xfrm>
            <a:custGeom>
              <a:avLst/>
              <a:gdLst>
                <a:gd name="T0" fmla="*/ 0 w 23"/>
                <a:gd name="T1" fmla="*/ 21 h 26"/>
                <a:gd name="T2" fmla="*/ 5 w 23"/>
                <a:gd name="T3" fmla="*/ 25 h 26"/>
                <a:gd name="T4" fmla="*/ 22 w 23"/>
                <a:gd name="T5" fmla="*/ 2 h 26"/>
                <a:gd name="T6" fmla="*/ 18 w 23"/>
                <a:gd name="T7" fmla="*/ 0 h 26"/>
                <a:gd name="T8" fmla="*/ 0 w 23"/>
                <a:gd name="T9" fmla="*/ 21 h 26"/>
              </a:gdLst>
              <a:ahLst/>
              <a:cxnLst>
                <a:cxn ang="0">
                  <a:pos x="T0" y="T1"/>
                </a:cxn>
                <a:cxn ang="0">
                  <a:pos x="T2" y="T3"/>
                </a:cxn>
                <a:cxn ang="0">
                  <a:pos x="T4" y="T5"/>
                </a:cxn>
                <a:cxn ang="0">
                  <a:pos x="T6" y="T7"/>
                </a:cxn>
                <a:cxn ang="0">
                  <a:pos x="T8" y="T9"/>
                </a:cxn>
              </a:cxnLst>
              <a:rect l="0" t="0" r="r" b="b"/>
              <a:pathLst>
                <a:path w="23" h="26">
                  <a:moveTo>
                    <a:pt x="0" y="21"/>
                  </a:moveTo>
                  <a:lnTo>
                    <a:pt x="5" y="25"/>
                  </a:lnTo>
                  <a:lnTo>
                    <a:pt x="22" y="2"/>
                  </a:lnTo>
                  <a:lnTo>
                    <a:pt x="18" y="0"/>
                  </a:lnTo>
                  <a:lnTo>
                    <a:pt x="0" y="21"/>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36" name="Freeform 234"/>
            <p:cNvSpPr>
              <a:spLocks/>
            </p:cNvSpPr>
            <p:nvPr/>
          </p:nvSpPr>
          <p:spPr bwMode="auto">
            <a:xfrm>
              <a:off x="3754" y="2460"/>
              <a:ext cx="21" cy="17"/>
            </a:xfrm>
            <a:custGeom>
              <a:avLst/>
              <a:gdLst>
                <a:gd name="T0" fmla="*/ 0 w 21"/>
                <a:gd name="T1" fmla="*/ 13 h 17"/>
                <a:gd name="T2" fmla="*/ 3 w 21"/>
                <a:gd name="T3" fmla="*/ 16 h 17"/>
                <a:gd name="T4" fmla="*/ 20 w 21"/>
                <a:gd name="T5" fmla="*/ 0 h 17"/>
                <a:gd name="T6" fmla="*/ 0 w 21"/>
                <a:gd name="T7" fmla="*/ 13 h 17"/>
              </a:gdLst>
              <a:ahLst/>
              <a:cxnLst>
                <a:cxn ang="0">
                  <a:pos x="T0" y="T1"/>
                </a:cxn>
                <a:cxn ang="0">
                  <a:pos x="T2" y="T3"/>
                </a:cxn>
                <a:cxn ang="0">
                  <a:pos x="T4" y="T5"/>
                </a:cxn>
                <a:cxn ang="0">
                  <a:pos x="T6" y="T7"/>
                </a:cxn>
              </a:cxnLst>
              <a:rect l="0" t="0" r="r" b="b"/>
              <a:pathLst>
                <a:path w="21" h="17">
                  <a:moveTo>
                    <a:pt x="0" y="13"/>
                  </a:moveTo>
                  <a:lnTo>
                    <a:pt x="3" y="16"/>
                  </a:lnTo>
                  <a:lnTo>
                    <a:pt x="20" y="0"/>
                  </a:lnTo>
                  <a:lnTo>
                    <a:pt x="0" y="1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37" name="Freeform 235"/>
            <p:cNvSpPr>
              <a:spLocks/>
            </p:cNvSpPr>
            <p:nvPr/>
          </p:nvSpPr>
          <p:spPr bwMode="auto">
            <a:xfrm>
              <a:off x="3725" y="2937"/>
              <a:ext cx="24" cy="20"/>
            </a:xfrm>
            <a:custGeom>
              <a:avLst/>
              <a:gdLst>
                <a:gd name="T0" fmla="*/ 15 w 24"/>
                <a:gd name="T1" fmla="*/ 15 h 20"/>
                <a:gd name="T2" fmla="*/ 23 w 24"/>
                <a:gd name="T3" fmla="*/ 19 h 20"/>
                <a:gd name="T4" fmla="*/ 11 w 24"/>
                <a:gd name="T5" fmla="*/ 4 h 20"/>
                <a:gd name="T6" fmla="*/ 0 w 24"/>
                <a:gd name="T7" fmla="*/ 0 h 20"/>
                <a:gd name="T8" fmla="*/ 15 w 24"/>
                <a:gd name="T9" fmla="*/ 15 h 20"/>
              </a:gdLst>
              <a:ahLst/>
              <a:cxnLst>
                <a:cxn ang="0">
                  <a:pos x="T0" y="T1"/>
                </a:cxn>
                <a:cxn ang="0">
                  <a:pos x="T2" y="T3"/>
                </a:cxn>
                <a:cxn ang="0">
                  <a:pos x="T4" y="T5"/>
                </a:cxn>
                <a:cxn ang="0">
                  <a:pos x="T6" y="T7"/>
                </a:cxn>
                <a:cxn ang="0">
                  <a:pos x="T8" y="T9"/>
                </a:cxn>
              </a:cxnLst>
              <a:rect l="0" t="0" r="r" b="b"/>
              <a:pathLst>
                <a:path w="24" h="20">
                  <a:moveTo>
                    <a:pt x="15" y="15"/>
                  </a:moveTo>
                  <a:lnTo>
                    <a:pt x="23" y="19"/>
                  </a:lnTo>
                  <a:lnTo>
                    <a:pt x="11" y="4"/>
                  </a:lnTo>
                  <a:lnTo>
                    <a:pt x="0" y="0"/>
                  </a:lnTo>
                  <a:lnTo>
                    <a:pt x="15" y="1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38" name="Freeform 236"/>
            <p:cNvSpPr>
              <a:spLocks/>
            </p:cNvSpPr>
            <p:nvPr/>
          </p:nvSpPr>
          <p:spPr bwMode="auto">
            <a:xfrm>
              <a:off x="3713" y="2914"/>
              <a:ext cx="25" cy="28"/>
            </a:xfrm>
            <a:custGeom>
              <a:avLst/>
              <a:gdLst>
                <a:gd name="T0" fmla="*/ 12 w 25"/>
                <a:gd name="T1" fmla="*/ 22 h 28"/>
                <a:gd name="T2" fmla="*/ 24 w 25"/>
                <a:gd name="T3" fmla="*/ 27 h 28"/>
                <a:gd name="T4" fmla="*/ 12 w 25"/>
                <a:gd name="T5" fmla="*/ 5 h 28"/>
                <a:gd name="T6" fmla="*/ 0 w 25"/>
                <a:gd name="T7" fmla="*/ 0 h 28"/>
                <a:gd name="T8" fmla="*/ 12 w 25"/>
                <a:gd name="T9" fmla="*/ 22 h 28"/>
              </a:gdLst>
              <a:ahLst/>
              <a:cxnLst>
                <a:cxn ang="0">
                  <a:pos x="T0" y="T1"/>
                </a:cxn>
                <a:cxn ang="0">
                  <a:pos x="T2" y="T3"/>
                </a:cxn>
                <a:cxn ang="0">
                  <a:pos x="T4" y="T5"/>
                </a:cxn>
                <a:cxn ang="0">
                  <a:pos x="T6" y="T7"/>
                </a:cxn>
                <a:cxn ang="0">
                  <a:pos x="T8" y="T9"/>
                </a:cxn>
              </a:cxnLst>
              <a:rect l="0" t="0" r="r" b="b"/>
              <a:pathLst>
                <a:path w="25" h="28">
                  <a:moveTo>
                    <a:pt x="12" y="22"/>
                  </a:moveTo>
                  <a:lnTo>
                    <a:pt x="24" y="27"/>
                  </a:lnTo>
                  <a:lnTo>
                    <a:pt x="12" y="5"/>
                  </a:lnTo>
                  <a:lnTo>
                    <a:pt x="0" y="0"/>
                  </a:lnTo>
                  <a:lnTo>
                    <a:pt x="12" y="22"/>
                  </a:lnTo>
                </a:path>
              </a:pathLst>
            </a:custGeom>
            <a:solidFill>
              <a:srgbClr val="45454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39" name="Freeform 237"/>
            <p:cNvSpPr>
              <a:spLocks/>
            </p:cNvSpPr>
            <p:nvPr/>
          </p:nvSpPr>
          <p:spPr bwMode="auto">
            <a:xfrm>
              <a:off x="3702" y="2881"/>
              <a:ext cx="24" cy="39"/>
            </a:xfrm>
            <a:custGeom>
              <a:avLst/>
              <a:gdLst>
                <a:gd name="T0" fmla="*/ 10 w 24"/>
                <a:gd name="T1" fmla="*/ 32 h 39"/>
                <a:gd name="T2" fmla="*/ 23 w 24"/>
                <a:gd name="T3" fmla="*/ 38 h 39"/>
                <a:gd name="T4" fmla="*/ 15 w 24"/>
                <a:gd name="T5" fmla="*/ 7 h 39"/>
                <a:gd name="T6" fmla="*/ 0 w 24"/>
                <a:gd name="T7" fmla="*/ 0 h 39"/>
                <a:gd name="T8" fmla="*/ 10 w 24"/>
                <a:gd name="T9" fmla="*/ 32 h 39"/>
              </a:gdLst>
              <a:ahLst/>
              <a:cxnLst>
                <a:cxn ang="0">
                  <a:pos x="T0" y="T1"/>
                </a:cxn>
                <a:cxn ang="0">
                  <a:pos x="T2" y="T3"/>
                </a:cxn>
                <a:cxn ang="0">
                  <a:pos x="T4" y="T5"/>
                </a:cxn>
                <a:cxn ang="0">
                  <a:pos x="T6" y="T7"/>
                </a:cxn>
                <a:cxn ang="0">
                  <a:pos x="T8" y="T9"/>
                </a:cxn>
              </a:cxnLst>
              <a:rect l="0" t="0" r="r" b="b"/>
              <a:pathLst>
                <a:path w="24" h="39">
                  <a:moveTo>
                    <a:pt x="10" y="32"/>
                  </a:moveTo>
                  <a:lnTo>
                    <a:pt x="23" y="38"/>
                  </a:lnTo>
                  <a:lnTo>
                    <a:pt x="15" y="7"/>
                  </a:lnTo>
                  <a:lnTo>
                    <a:pt x="0" y="0"/>
                  </a:lnTo>
                  <a:lnTo>
                    <a:pt x="10" y="32"/>
                  </a:lnTo>
                </a:path>
              </a:pathLst>
            </a:custGeom>
            <a:solidFill>
              <a:srgbClr val="60606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40" name="Freeform 238"/>
            <p:cNvSpPr>
              <a:spLocks/>
            </p:cNvSpPr>
            <p:nvPr/>
          </p:nvSpPr>
          <p:spPr bwMode="auto">
            <a:xfrm>
              <a:off x="3694" y="2843"/>
              <a:ext cx="24" cy="47"/>
            </a:xfrm>
            <a:custGeom>
              <a:avLst/>
              <a:gdLst>
                <a:gd name="T0" fmla="*/ 8 w 24"/>
                <a:gd name="T1" fmla="*/ 38 h 47"/>
                <a:gd name="T2" fmla="*/ 23 w 24"/>
                <a:gd name="T3" fmla="*/ 46 h 47"/>
                <a:gd name="T4" fmla="*/ 16 w 24"/>
                <a:gd name="T5" fmla="*/ 7 h 47"/>
                <a:gd name="T6" fmla="*/ 0 w 24"/>
                <a:gd name="T7" fmla="*/ 0 h 47"/>
                <a:gd name="T8" fmla="*/ 8 w 24"/>
                <a:gd name="T9" fmla="*/ 38 h 47"/>
              </a:gdLst>
              <a:ahLst/>
              <a:cxnLst>
                <a:cxn ang="0">
                  <a:pos x="T0" y="T1"/>
                </a:cxn>
                <a:cxn ang="0">
                  <a:pos x="T2" y="T3"/>
                </a:cxn>
                <a:cxn ang="0">
                  <a:pos x="T4" y="T5"/>
                </a:cxn>
                <a:cxn ang="0">
                  <a:pos x="T6" y="T7"/>
                </a:cxn>
                <a:cxn ang="0">
                  <a:pos x="T8" y="T9"/>
                </a:cxn>
              </a:cxnLst>
              <a:rect l="0" t="0" r="r" b="b"/>
              <a:pathLst>
                <a:path w="24" h="47">
                  <a:moveTo>
                    <a:pt x="8" y="38"/>
                  </a:moveTo>
                  <a:lnTo>
                    <a:pt x="23" y="46"/>
                  </a:lnTo>
                  <a:lnTo>
                    <a:pt x="16" y="7"/>
                  </a:lnTo>
                  <a:lnTo>
                    <a:pt x="0" y="0"/>
                  </a:lnTo>
                  <a:lnTo>
                    <a:pt x="8" y="38"/>
                  </a:lnTo>
                </a:path>
              </a:pathLst>
            </a:custGeom>
            <a:solidFill>
              <a:srgbClr val="76767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41" name="Freeform 239"/>
            <p:cNvSpPr>
              <a:spLocks/>
            </p:cNvSpPr>
            <p:nvPr/>
          </p:nvSpPr>
          <p:spPr bwMode="auto">
            <a:xfrm>
              <a:off x="3689" y="2799"/>
              <a:ext cx="22" cy="53"/>
            </a:xfrm>
            <a:custGeom>
              <a:avLst/>
              <a:gdLst>
                <a:gd name="T0" fmla="*/ 4 w 22"/>
                <a:gd name="T1" fmla="*/ 44 h 53"/>
                <a:gd name="T2" fmla="*/ 21 w 22"/>
                <a:gd name="T3" fmla="*/ 52 h 53"/>
                <a:gd name="T4" fmla="*/ 17 w 22"/>
                <a:gd name="T5" fmla="*/ 8 h 53"/>
                <a:gd name="T6" fmla="*/ 0 w 22"/>
                <a:gd name="T7" fmla="*/ 0 h 53"/>
                <a:gd name="T8" fmla="*/ 4 w 22"/>
                <a:gd name="T9" fmla="*/ 44 h 53"/>
              </a:gdLst>
              <a:ahLst/>
              <a:cxnLst>
                <a:cxn ang="0">
                  <a:pos x="T0" y="T1"/>
                </a:cxn>
                <a:cxn ang="0">
                  <a:pos x="T2" y="T3"/>
                </a:cxn>
                <a:cxn ang="0">
                  <a:pos x="T4" y="T5"/>
                </a:cxn>
                <a:cxn ang="0">
                  <a:pos x="T6" y="T7"/>
                </a:cxn>
                <a:cxn ang="0">
                  <a:pos x="T8" y="T9"/>
                </a:cxn>
              </a:cxnLst>
              <a:rect l="0" t="0" r="r" b="b"/>
              <a:pathLst>
                <a:path w="22" h="53">
                  <a:moveTo>
                    <a:pt x="4" y="44"/>
                  </a:moveTo>
                  <a:lnTo>
                    <a:pt x="21" y="52"/>
                  </a:lnTo>
                  <a:lnTo>
                    <a:pt x="17" y="8"/>
                  </a:lnTo>
                  <a:lnTo>
                    <a:pt x="0" y="0"/>
                  </a:lnTo>
                  <a:lnTo>
                    <a:pt x="4" y="44"/>
                  </a:lnTo>
                </a:path>
              </a:pathLst>
            </a:custGeom>
            <a:solidFill>
              <a:srgbClr val="87878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42" name="Freeform 240"/>
            <p:cNvSpPr>
              <a:spLocks/>
            </p:cNvSpPr>
            <p:nvPr/>
          </p:nvSpPr>
          <p:spPr bwMode="auto">
            <a:xfrm>
              <a:off x="3687" y="2753"/>
              <a:ext cx="21" cy="56"/>
            </a:xfrm>
            <a:custGeom>
              <a:avLst/>
              <a:gdLst>
                <a:gd name="T0" fmla="*/ 1 w 21"/>
                <a:gd name="T1" fmla="*/ 46 h 56"/>
                <a:gd name="T2" fmla="*/ 20 w 21"/>
                <a:gd name="T3" fmla="*/ 55 h 56"/>
                <a:gd name="T4" fmla="*/ 19 w 21"/>
                <a:gd name="T5" fmla="*/ 7 h 56"/>
                <a:gd name="T6" fmla="*/ 0 w 21"/>
                <a:gd name="T7" fmla="*/ 0 h 56"/>
                <a:gd name="T8" fmla="*/ 1 w 21"/>
                <a:gd name="T9" fmla="*/ 46 h 56"/>
              </a:gdLst>
              <a:ahLst/>
              <a:cxnLst>
                <a:cxn ang="0">
                  <a:pos x="T0" y="T1"/>
                </a:cxn>
                <a:cxn ang="0">
                  <a:pos x="T2" y="T3"/>
                </a:cxn>
                <a:cxn ang="0">
                  <a:pos x="T4" y="T5"/>
                </a:cxn>
                <a:cxn ang="0">
                  <a:pos x="T6" y="T7"/>
                </a:cxn>
                <a:cxn ang="0">
                  <a:pos x="T8" y="T9"/>
                </a:cxn>
              </a:cxnLst>
              <a:rect l="0" t="0" r="r" b="b"/>
              <a:pathLst>
                <a:path w="21" h="56">
                  <a:moveTo>
                    <a:pt x="1" y="46"/>
                  </a:moveTo>
                  <a:lnTo>
                    <a:pt x="20" y="55"/>
                  </a:lnTo>
                  <a:lnTo>
                    <a:pt x="19" y="7"/>
                  </a:lnTo>
                  <a:lnTo>
                    <a:pt x="0" y="0"/>
                  </a:lnTo>
                  <a:lnTo>
                    <a:pt x="1" y="46"/>
                  </a:lnTo>
                </a:path>
              </a:pathLst>
            </a:custGeom>
            <a:solidFill>
              <a:srgbClr val="97979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43" name="Freeform 241"/>
            <p:cNvSpPr>
              <a:spLocks/>
            </p:cNvSpPr>
            <p:nvPr/>
          </p:nvSpPr>
          <p:spPr bwMode="auto">
            <a:xfrm>
              <a:off x="3687" y="2704"/>
              <a:ext cx="21" cy="57"/>
            </a:xfrm>
            <a:custGeom>
              <a:avLst/>
              <a:gdLst>
                <a:gd name="T0" fmla="*/ 0 w 21"/>
                <a:gd name="T1" fmla="*/ 49 h 57"/>
                <a:gd name="T2" fmla="*/ 19 w 21"/>
                <a:gd name="T3" fmla="*/ 56 h 57"/>
                <a:gd name="T4" fmla="*/ 20 w 21"/>
                <a:gd name="T5" fmla="*/ 8 h 57"/>
                <a:gd name="T6" fmla="*/ 1 w 21"/>
                <a:gd name="T7" fmla="*/ 0 h 57"/>
                <a:gd name="T8" fmla="*/ 0 w 21"/>
                <a:gd name="T9" fmla="*/ 49 h 57"/>
              </a:gdLst>
              <a:ahLst/>
              <a:cxnLst>
                <a:cxn ang="0">
                  <a:pos x="T0" y="T1"/>
                </a:cxn>
                <a:cxn ang="0">
                  <a:pos x="T2" y="T3"/>
                </a:cxn>
                <a:cxn ang="0">
                  <a:pos x="T4" y="T5"/>
                </a:cxn>
                <a:cxn ang="0">
                  <a:pos x="T6" y="T7"/>
                </a:cxn>
                <a:cxn ang="0">
                  <a:pos x="T8" y="T9"/>
                </a:cxn>
              </a:cxnLst>
              <a:rect l="0" t="0" r="r" b="b"/>
              <a:pathLst>
                <a:path w="21" h="57">
                  <a:moveTo>
                    <a:pt x="0" y="49"/>
                  </a:moveTo>
                  <a:lnTo>
                    <a:pt x="19" y="56"/>
                  </a:lnTo>
                  <a:lnTo>
                    <a:pt x="20" y="8"/>
                  </a:lnTo>
                  <a:lnTo>
                    <a:pt x="1" y="0"/>
                  </a:lnTo>
                  <a:lnTo>
                    <a:pt x="0" y="49"/>
                  </a:lnTo>
                </a:path>
              </a:pathLst>
            </a:custGeom>
            <a:solidFill>
              <a:srgbClr val="C5C5C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44" name="Freeform 242"/>
            <p:cNvSpPr>
              <a:spLocks/>
            </p:cNvSpPr>
            <p:nvPr/>
          </p:nvSpPr>
          <p:spPr bwMode="auto">
            <a:xfrm>
              <a:off x="3689" y="2655"/>
              <a:ext cx="22" cy="59"/>
            </a:xfrm>
            <a:custGeom>
              <a:avLst/>
              <a:gdLst>
                <a:gd name="T0" fmla="*/ 0 w 22"/>
                <a:gd name="T1" fmla="*/ 49 h 59"/>
                <a:gd name="T2" fmla="*/ 17 w 22"/>
                <a:gd name="T3" fmla="*/ 58 h 59"/>
                <a:gd name="T4" fmla="*/ 21 w 22"/>
                <a:gd name="T5" fmla="*/ 8 h 59"/>
                <a:gd name="T6" fmla="*/ 4 w 22"/>
                <a:gd name="T7" fmla="*/ 0 h 59"/>
                <a:gd name="T8" fmla="*/ 0 w 22"/>
                <a:gd name="T9" fmla="*/ 49 h 59"/>
              </a:gdLst>
              <a:ahLst/>
              <a:cxnLst>
                <a:cxn ang="0">
                  <a:pos x="T0" y="T1"/>
                </a:cxn>
                <a:cxn ang="0">
                  <a:pos x="T2" y="T3"/>
                </a:cxn>
                <a:cxn ang="0">
                  <a:pos x="T4" y="T5"/>
                </a:cxn>
                <a:cxn ang="0">
                  <a:pos x="T6" y="T7"/>
                </a:cxn>
                <a:cxn ang="0">
                  <a:pos x="T8" y="T9"/>
                </a:cxn>
              </a:cxnLst>
              <a:rect l="0" t="0" r="r" b="b"/>
              <a:pathLst>
                <a:path w="22" h="59">
                  <a:moveTo>
                    <a:pt x="0" y="49"/>
                  </a:moveTo>
                  <a:lnTo>
                    <a:pt x="17" y="58"/>
                  </a:lnTo>
                  <a:lnTo>
                    <a:pt x="21" y="8"/>
                  </a:lnTo>
                  <a:lnTo>
                    <a:pt x="4" y="0"/>
                  </a:lnTo>
                  <a:lnTo>
                    <a:pt x="0" y="49"/>
                  </a:lnTo>
                </a:path>
              </a:pathLst>
            </a:custGeom>
            <a:solidFill>
              <a:srgbClr val="F5F5F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45" name="Freeform 243"/>
            <p:cNvSpPr>
              <a:spLocks/>
            </p:cNvSpPr>
            <p:nvPr/>
          </p:nvSpPr>
          <p:spPr bwMode="auto">
            <a:xfrm>
              <a:off x="3694" y="2609"/>
              <a:ext cx="24" cy="55"/>
            </a:xfrm>
            <a:custGeom>
              <a:avLst/>
              <a:gdLst>
                <a:gd name="T0" fmla="*/ 0 w 24"/>
                <a:gd name="T1" fmla="*/ 45 h 55"/>
                <a:gd name="T2" fmla="*/ 16 w 24"/>
                <a:gd name="T3" fmla="*/ 54 h 55"/>
                <a:gd name="T4" fmla="*/ 23 w 24"/>
                <a:gd name="T5" fmla="*/ 6 h 55"/>
                <a:gd name="T6" fmla="*/ 8 w 24"/>
                <a:gd name="T7" fmla="*/ 0 h 55"/>
                <a:gd name="T8" fmla="*/ 0 w 24"/>
                <a:gd name="T9" fmla="*/ 45 h 55"/>
              </a:gdLst>
              <a:ahLst/>
              <a:cxnLst>
                <a:cxn ang="0">
                  <a:pos x="T0" y="T1"/>
                </a:cxn>
                <a:cxn ang="0">
                  <a:pos x="T2" y="T3"/>
                </a:cxn>
                <a:cxn ang="0">
                  <a:pos x="T4" y="T5"/>
                </a:cxn>
                <a:cxn ang="0">
                  <a:pos x="T6" y="T7"/>
                </a:cxn>
                <a:cxn ang="0">
                  <a:pos x="T8" y="T9"/>
                </a:cxn>
              </a:cxnLst>
              <a:rect l="0" t="0" r="r" b="b"/>
              <a:pathLst>
                <a:path w="24" h="55">
                  <a:moveTo>
                    <a:pt x="0" y="45"/>
                  </a:moveTo>
                  <a:lnTo>
                    <a:pt x="16" y="54"/>
                  </a:lnTo>
                  <a:lnTo>
                    <a:pt x="23" y="6"/>
                  </a:lnTo>
                  <a:lnTo>
                    <a:pt x="8" y="0"/>
                  </a:lnTo>
                  <a:lnTo>
                    <a:pt x="0" y="45"/>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46" name="Freeform 244"/>
            <p:cNvSpPr>
              <a:spLocks/>
            </p:cNvSpPr>
            <p:nvPr/>
          </p:nvSpPr>
          <p:spPr bwMode="auto">
            <a:xfrm>
              <a:off x="3702" y="2565"/>
              <a:ext cx="24" cy="51"/>
            </a:xfrm>
            <a:custGeom>
              <a:avLst/>
              <a:gdLst>
                <a:gd name="T0" fmla="*/ 0 w 24"/>
                <a:gd name="T1" fmla="*/ 43 h 51"/>
                <a:gd name="T2" fmla="*/ 15 w 24"/>
                <a:gd name="T3" fmla="*/ 50 h 51"/>
                <a:gd name="T4" fmla="*/ 23 w 24"/>
                <a:gd name="T5" fmla="*/ 5 h 51"/>
                <a:gd name="T6" fmla="*/ 10 w 24"/>
                <a:gd name="T7" fmla="*/ 0 h 51"/>
                <a:gd name="T8" fmla="*/ 0 w 24"/>
                <a:gd name="T9" fmla="*/ 43 h 51"/>
              </a:gdLst>
              <a:ahLst/>
              <a:cxnLst>
                <a:cxn ang="0">
                  <a:pos x="T0" y="T1"/>
                </a:cxn>
                <a:cxn ang="0">
                  <a:pos x="T2" y="T3"/>
                </a:cxn>
                <a:cxn ang="0">
                  <a:pos x="T4" y="T5"/>
                </a:cxn>
                <a:cxn ang="0">
                  <a:pos x="T6" y="T7"/>
                </a:cxn>
                <a:cxn ang="0">
                  <a:pos x="T8" y="T9"/>
                </a:cxn>
              </a:cxnLst>
              <a:rect l="0" t="0" r="r" b="b"/>
              <a:pathLst>
                <a:path w="24" h="51">
                  <a:moveTo>
                    <a:pt x="0" y="43"/>
                  </a:moveTo>
                  <a:lnTo>
                    <a:pt x="15" y="50"/>
                  </a:lnTo>
                  <a:lnTo>
                    <a:pt x="23" y="5"/>
                  </a:lnTo>
                  <a:lnTo>
                    <a:pt x="10" y="0"/>
                  </a:lnTo>
                  <a:lnTo>
                    <a:pt x="0" y="4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47" name="Freeform 245"/>
            <p:cNvSpPr>
              <a:spLocks/>
            </p:cNvSpPr>
            <p:nvPr/>
          </p:nvSpPr>
          <p:spPr bwMode="auto">
            <a:xfrm>
              <a:off x="3713" y="2527"/>
              <a:ext cx="25" cy="45"/>
            </a:xfrm>
            <a:custGeom>
              <a:avLst/>
              <a:gdLst>
                <a:gd name="T0" fmla="*/ 0 w 25"/>
                <a:gd name="T1" fmla="*/ 38 h 45"/>
                <a:gd name="T2" fmla="*/ 12 w 25"/>
                <a:gd name="T3" fmla="*/ 44 h 45"/>
                <a:gd name="T4" fmla="*/ 24 w 25"/>
                <a:gd name="T5" fmla="*/ 4 h 45"/>
                <a:gd name="T6" fmla="*/ 12 w 25"/>
                <a:gd name="T7" fmla="*/ 0 h 45"/>
                <a:gd name="T8" fmla="*/ 0 w 25"/>
                <a:gd name="T9" fmla="*/ 38 h 45"/>
              </a:gdLst>
              <a:ahLst/>
              <a:cxnLst>
                <a:cxn ang="0">
                  <a:pos x="T0" y="T1"/>
                </a:cxn>
                <a:cxn ang="0">
                  <a:pos x="T2" y="T3"/>
                </a:cxn>
                <a:cxn ang="0">
                  <a:pos x="T4" y="T5"/>
                </a:cxn>
                <a:cxn ang="0">
                  <a:pos x="T6" y="T7"/>
                </a:cxn>
                <a:cxn ang="0">
                  <a:pos x="T8" y="T9"/>
                </a:cxn>
              </a:cxnLst>
              <a:rect l="0" t="0" r="r" b="b"/>
              <a:pathLst>
                <a:path w="25" h="45">
                  <a:moveTo>
                    <a:pt x="0" y="38"/>
                  </a:moveTo>
                  <a:lnTo>
                    <a:pt x="12" y="44"/>
                  </a:lnTo>
                  <a:lnTo>
                    <a:pt x="24" y="4"/>
                  </a:lnTo>
                  <a:lnTo>
                    <a:pt x="12" y="0"/>
                  </a:lnTo>
                  <a:lnTo>
                    <a:pt x="0" y="3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48" name="Freeform 246"/>
            <p:cNvSpPr>
              <a:spLocks/>
            </p:cNvSpPr>
            <p:nvPr/>
          </p:nvSpPr>
          <p:spPr bwMode="auto">
            <a:xfrm>
              <a:off x="3725" y="2497"/>
              <a:ext cx="24" cy="36"/>
            </a:xfrm>
            <a:custGeom>
              <a:avLst/>
              <a:gdLst>
                <a:gd name="T0" fmla="*/ 0 w 24"/>
                <a:gd name="T1" fmla="*/ 30 h 36"/>
                <a:gd name="T2" fmla="*/ 11 w 24"/>
                <a:gd name="T3" fmla="*/ 35 h 36"/>
                <a:gd name="T4" fmla="*/ 23 w 24"/>
                <a:gd name="T5" fmla="*/ 2 h 36"/>
                <a:gd name="T6" fmla="*/ 15 w 24"/>
                <a:gd name="T7" fmla="*/ 0 h 36"/>
                <a:gd name="T8" fmla="*/ 0 w 24"/>
                <a:gd name="T9" fmla="*/ 30 h 36"/>
              </a:gdLst>
              <a:ahLst/>
              <a:cxnLst>
                <a:cxn ang="0">
                  <a:pos x="T0" y="T1"/>
                </a:cxn>
                <a:cxn ang="0">
                  <a:pos x="T2" y="T3"/>
                </a:cxn>
                <a:cxn ang="0">
                  <a:pos x="T4" y="T5"/>
                </a:cxn>
                <a:cxn ang="0">
                  <a:pos x="T6" y="T7"/>
                </a:cxn>
                <a:cxn ang="0">
                  <a:pos x="T8" y="T9"/>
                </a:cxn>
              </a:cxnLst>
              <a:rect l="0" t="0" r="r" b="b"/>
              <a:pathLst>
                <a:path w="24" h="36">
                  <a:moveTo>
                    <a:pt x="0" y="30"/>
                  </a:moveTo>
                  <a:lnTo>
                    <a:pt x="11" y="35"/>
                  </a:lnTo>
                  <a:lnTo>
                    <a:pt x="23" y="2"/>
                  </a:lnTo>
                  <a:lnTo>
                    <a:pt x="15" y="0"/>
                  </a:lnTo>
                  <a:lnTo>
                    <a:pt x="0" y="3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49" name="Freeform 247"/>
            <p:cNvSpPr>
              <a:spLocks/>
            </p:cNvSpPr>
            <p:nvPr/>
          </p:nvSpPr>
          <p:spPr bwMode="auto">
            <a:xfrm>
              <a:off x="3741" y="2474"/>
              <a:ext cx="20" cy="26"/>
            </a:xfrm>
            <a:custGeom>
              <a:avLst/>
              <a:gdLst>
                <a:gd name="T0" fmla="*/ 0 w 20"/>
                <a:gd name="T1" fmla="*/ 22 h 26"/>
                <a:gd name="T2" fmla="*/ 7 w 20"/>
                <a:gd name="T3" fmla="*/ 25 h 26"/>
                <a:gd name="T4" fmla="*/ 19 w 20"/>
                <a:gd name="T5" fmla="*/ 0 h 26"/>
                <a:gd name="T6" fmla="*/ 15 w 20"/>
                <a:gd name="T7" fmla="*/ 0 h 26"/>
                <a:gd name="T8" fmla="*/ 0 w 20"/>
                <a:gd name="T9" fmla="*/ 22 h 26"/>
              </a:gdLst>
              <a:ahLst/>
              <a:cxnLst>
                <a:cxn ang="0">
                  <a:pos x="T0" y="T1"/>
                </a:cxn>
                <a:cxn ang="0">
                  <a:pos x="T2" y="T3"/>
                </a:cxn>
                <a:cxn ang="0">
                  <a:pos x="T4" y="T5"/>
                </a:cxn>
                <a:cxn ang="0">
                  <a:pos x="T6" y="T7"/>
                </a:cxn>
                <a:cxn ang="0">
                  <a:pos x="T8" y="T9"/>
                </a:cxn>
              </a:cxnLst>
              <a:rect l="0" t="0" r="r" b="b"/>
              <a:pathLst>
                <a:path w="20" h="26">
                  <a:moveTo>
                    <a:pt x="0" y="22"/>
                  </a:moveTo>
                  <a:lnTo>
                    <a:pt x="7" y="25"/>
                  </a:lnTo>
                  <a:lnTo>
                    <a:pt x="19" y="0"/>
                  </a:lnTo>
                  <a:lnTo>
                    <a:pt x="15" y="0"/>
                  </a:lnTo>
                  <a:lnTo>
                    <a:pt x="0" y="22"/>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50" name="Freeform 248"/>
            <p:cNvSpPr>
              <a:spLocks/>
            </p:cNvSpPr>
            <p:nvPr/>
          </p:nvSpPr>
          <p:spPr bwMode="auto">
            <a:xfrm>
              <a:off x="3757" y="2460"/>
              <a:ext cx="18" cy="17"/>
            </a:xfrm>
            <a:custGeom>
              <a:avLst/>
              <a:gdLst>
                <a:gd name="T0" fmla="*/ 0 w 18"/>
                <a:gd name="T1" fmla="*/ 15 h 17"/>
                <a:gd name="T2" fmla="*/ 3 w 18"/>
                <a:gd name="T3" fmla="*/ 16 h 17"/>
                <a:gd name="T4" fmla="*/ 17 w 18"/>
                <a:gd name="T5" fmla="*/ 0 h 17"/>
                <a:gd name="T6" fmla="*/ 0 w 18"/>
                <a:gd name="T7" fmla="*/ 15 h 17"/>
              </a:gdLst>
              <a:ahLst/>
              <a:cxnLst>
                <a:cxn ang="0">
                  <a:pos x="T0" y="T1"/>
                </a:cxn>
                <a:cxn ang="0">
                  <a:pos x="T2" y="T3"/>
                </a:cxn>
                <a:cxn ang="0">
                  <a:pos x="T4" y="T5"/>
                </a:cxn>
                <a:cxn ang="0">
                  <a:pos x="T6" y="T7"/>
                </a:cxn>
              </a:cxnLst>
              <a:rect l="0" t="0" r="r" b="b"/>
              <a:pathLst>
                <a:path w="18" h="17">
                  <a:moveTo>
                    <a:pt x="0" y="15"/>
                  </a:moveTo>
                  <a:lnTo>
                    <a:pt x="3" y="16"/>
                  </a:lnTo>
                  <a:lnTo>
                    <a:pt x="17" y="0"/>
                  </a:lnTo>
                  <a:lnTo>
                    <a:pt x="0" y="15"/>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51" name="Freeform 249"/>
            <p:cNvSpPr>
              <a:spLocks/>
            </p:cNvSpPr>
            <p:nvPr/>
          </p:nvSpPr>
          <p:spPr bwMode="auto">
            <a:xfrm>
              <a:off x="3748" y="2956"/>
              <a:ext cx="17" cy="17"/>
            </a:xfrm>
            <a:custGeom>
              <a:avLst/>
              <a:gdLst>
                <a:gd name="T0" fmla="*/ 12 w 17"/>
                <a:gd name="T1" fmla="*/ 12 h 17"/>
                <a:gd name="T2" fmla="*/ 16 w 17"/>
                <a:gd name="T3" fmla="*/ 16 h 17"/>
                <a:gd name="T4" fmla="*/ 7 w 17"/>
                <a:gd name="T5" fmla="*/ 6 h 17"/>
                <a:gd name="T6" fmla="*/ 0 w 17"/>
                <a:gd name="T7" fmla="*/ 0 h 17"/>
                <a:gd name="T8" fmla="*/ 12 w 17"/>
                <a:gd name="T9" fmla="*/ 12 h 17"/>
              </a:gdLst>
              <a:ahLst/>
              <a:cxnLst>
                <a:cxn ang="0">
                  <a:pos x="T0" y="T1"/>
                </a:cxn>
                <a:cxn ang="0">
                  <a:pos x="T2" y="T3"/>
                </a:cxn>
                <a:cxn ang="0">
                  <a:pos x="T4" y="T5"/>
                </a:cxn>
                <a:cxn ang="0">
                  <a:pos x="T6" y="T7"/>
                </a:cxn>
                <a:cxn ang="0">
                  <a:pos x="T8" y="T9"/>
                </a:cxn>
              </a:cxnLst>
              <a:rect l="0" t="0" r="r" b="b"/>
              <a:pathLst>
                <a:path w="17" h="17">
                  <a:moveTo>
                    <a:pt x="12" y="12"/>
                  </a:moveTo>
                  <a:lnTo>
                    <a:pt x="16" y="16"/>
                  </a:lnTo>
                  <a:lnTo>
                    <a:pt x="7" y="6"/>
                  </a:lnTo>
                  <a:lnTo>
                    <a:pt x="0" y="0"/>
                  </a:lnTo>
                  <a:lnTo>
                    <a:pt x="12" y="1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52" name="Freeform 250"/>
            <p:cNvSpPr>
              <a:spLocks/>
            </p:cNvSpPr>
            <p:nvPr/>
          </p:nvSpPr>
          <p:spPr bwMode="auto">
            <a:xfrm>
              <a:off x="3737" y="2941"/>
              <a:ext cx="20" cy="17"/>
            </a:xfrm>
            <a:custGeom>
              <a:avLst/>
              <a:gdLst>
                <a:gd name="T0" fmla="*/ 11 w 20"/>
                <a:gd name="T1" fmla="*/ 14 h 17"/>
                <a:gd name="T2" fmla="*/ 19 w 20"/>
                <a:gd name="T3" fmla="*/ 16 h 17"/>
                <a:gd name="T4" fmla="*/ 11 w 20"/>
                <a:gd name="T5" fmla="*/ 4 h 17"/>
                <a:gd name="T6" fmla="*/ 0 w 20"/>
                <a:gd name="T7" fmla="*/ 0 h 17"/>
                <a:gd name="T8" fmla="*/ 11 w 20"/>
                <a:gd name="T9" fmla="*/ 14 h 17"/>
              </a:gdLst>
              <a:ahLst/>
              <a:cxnLst>
                <a:cxn ang="0">
                  <a:pos x="T0" y="T1"/>
                </a:cxn>
                <a:cxn ang="0">
                  <a:pos x="T2" y="T3"/>
                </a:cxn>
                <a:cxn ang="0">
                  <a:pos x="T4" y="T5"/>
                </a:cxn>
                <a:cxn ang="0">
                  <a:pos x="T6" y="T7"/>
                </a:cxn>
                <a:cxn ang="0">
                  <a:pos x="T8" y="T9"/>
                </a:cxn>
              </a:cxnLst>
              <a:rect l="0" t="0" r="r" b="b"/>
              <a:pathLst>
                <a:path w="20" h="17">
                  <a:moveTo>
                    <a:pt x="11" y="14"/>
                  </a:moveTo>
                  <a:lnTo>
                    <a:pt x="19" y="16"/>
                  </a:lnTo>
                  <a:lnTo>
                    <a:pt x="11" y="4"/>
                  </a:lnTo>
                  <a:lnTo>
                    <a:pt x="0" y="0"/>
                  </a:lnTo>
                  <a:lnTo>
                    <a:pt x="11" y="1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53" name="Freeform 251"/>
            <p:cNvSpPr>
              <a:spLocks/>
            </p:cNvSpPr>
            <p:nvPr/>
          </p:nvSpPr>
          <p:spPr bwMode="auto">
            <a:xfrm>
              <a:off x="3725" y="2919"/>
              <a:ext cx="24" cy="28"/>
            </a:xfrm>
            <a:custGeom>
              <a:avLst/>
              <a:gdLst>
                <a:gd name="T0" fmla="*/ 11 w 24"/>
                <a:gd name="T1" fmla="*/ 22 h 28"/>
                <a:gd name="T2" fmla="*/ 23 w 24"/>
                <a:gd name="T3" fmla="*/ 27 h 28"/>
                <a:gd name="T4" fmla="*/ 15 w 24"/>
                <a:gd name="T5" fmla="*/ 4 h 28"/>
                <a:gd name="T6" fmla="*/ 0 w 24"/>
                <a:gd name="T7" fmla="*/ 0 h 28"/>
                <a:gd name="T8" fmla="*/ 11 w 24"/>
                <a:gd name="T9" fmla="*/ 22 h 28"/>
              </a:gdLst>
              <a:ahLst/>
              <a:cxnLst>
                <a:cxn ang="0">
                  <a:pos x="T0" y="T1"/>
                </a:cxn>
                <a:cxn ang="0">
                  <a:pos x="T2" y="T3"/>
                </a:cxn>
                <a:cxn ang="0">
                  <a:pos x="T4" y="T5"/>
                </a:cxn>
                <a:cxn ang="0">
                  <a:pos x="T6" y="T7"/>
                </a:cxn>
                <a:cxn ang="0">
                  <a:pos x="T8" y="T9"/>
                </a:cxn>
              </a:cxnLst>
              <a:rect l="0" t="0" r="r" b="b"/>
              <a:pathLst>
                <a:path w="24" h="28">
                  <a:moveTo>
                    <a:pt x="11" y="22"/>
                  </a:moveTo>
                  <a:lnTo>
                    <a:pt x="23" y="27"/>
                  </a:lnTo>
                  <a:lnTo>
                    <a:pt x="15" y="4"/>
                  </a:lnTo>
                  <a:lnTo>
                    <a:pt x="0" y="0"/>
                  </a:lnTo>
                  <a:lnTo>
                    <a:pt x="11" y="22"/>
                  </a:lnTo>
                </a:path>
              </a:pathLst>
            </a:custGeom>
            <a:solidFill>
              <a:srgbClr val="3A3A3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54" name="Freeform 252"/>
            <p:cNvSpPr>
              <a:spLocks/>
            </p:cNvSpPr>
            <p:nvPr/>
          </p:nvSpPr>
          <p:spPr bwMode="auto">
            <a:xfrm>
              <a:off x="3717" y="2889"/>
              <a:ext cx="25" cy="36"/>
            </a:xfrm>
            <a:custGeom>
              <a:avLst/>
              <a:gdLst>
                <a:gd name="T0" fmla="*/ 8 w 25"/>
                <a:gd name="T1" fmla="*/ 30 h 36"/>
                <a:gd name="T2" fmla="*/ 24 w 25"/>
                <a:gd name="T3" fmla="*/ 35 h 36"/>
                <a:gd name="T4" fmla="*/ 18 w 25"/>
                <a:gd name="T5" fmla="*/ 5 h 36"/>
                <a:gd name="T6" fmla="*/ 0 w 25"/>
                <a:gd name="T7" fmla="*/ 0 h 36"/>
                <a:gd name="T8" fmla="*/ 8 w 25"/>
                <a:gd name="T9" fmla="*/ 30 h 36"/>
              </a:gdLst>
              <a:ahLst/>
              <a:cxnLst>
                <a:cxn ang="0">
                  <a:pos x="T0" y="T1"/>
                </a:cxn>
                <a:cxn ang="0">
                  <a:pos x="T2" y="T3"/>
                </a:cxn>
                <a:cxn ang="0">
                  <a:pos x="T4" y="T5"/>
                </a:cxn>
                <a:cxn ang="0">
                  <a:pos x="T6" y="T7"/>
                </a:cxn>
                <a:cxn ang="0">
                  <a:pos x="T8" y="T9"/>
                </a:cxn>
              </a:cxnLst>
              <a:rect l="0" t="0" r="r" b="b"/>
              <a:pathLst>
                <a:path w="25" h="36">
                  <a:moveTo>
                    <a:pt x="8" y="30"/>
                  </a:moveTo>
                  <a:lnTo>
                    <a:pt x="24" y="35"/>
                  </a:lnTo>
                  <a:lnTo>
                    <a:pt x="18" y="5"/>
                  </a:lnTo>
                  <a:lnTo>
                    <a:pt x="0" y="0"/>
                  </a:lnTo>
                  <a:lnTo>
                    <a:pt x="8" y="30"/>
                  </a:lnTo>
                </a:path>
              </a:pathLst>
            </a:custGeom>
            <a:solidFill>
              <a:srgbClr val="55555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55" name="Freeform 253"/>
            <p:cNvSpPr>
              <a:spLocks/>
            </p:cNvSpPr>
            <p:nvPr/>
          </p:nvSpPr>
          <p:spPr bwMode="auto">
            <a:xfrm>
              <a:off x="3710" y="2851"/>
              <a:ext cx="26" cy="45"/>
            </a:xfrm>
            <a:custGeom>
              <a:avLst/>
              <a:gdLst>
                <a:gd name="T0" fmla="*/ 7 w 26"/>
                <a:gd name="T1" fmla="*/ 38 h 45"/>
                <a:gd name="T2" fmla="*/ 25 w 26"/>
                <a:gd name="T3" fmla="*/ 44 h 45"/>
                <a:gd name="T4" fmla="*/ 20 w 26"/>
                <a:gd name="T5" fmla="*/ 6 h 45"/>
                <a:gd name="T6" fmla="*/ 0 w 26"/>
                <a:gd name="T7" fmla="*/ 0 h 45"/>
                <a:gd name="T8" fmla="*/ 7 w 26"/>
                <a:gd name="T9" fmla="*/ 38 h 45"/>
              </a:gdLst>
              <a:ahLst/>
              <a:cxnLst>
                <a:cxn ang="0">
                  <a:pos x="T0" y="T1"/>
                </a:cxn>
                <a:cxn ang="0">
                  <a:pos x="T2" y="T3"/>
                </a:cxn>
                <a:cxn ang="0">
                  <a:pos x="T4" y="T5"/>
                </a:cxn>
                <a:cxn ang="0">
                  <a:pos x="T6" y="T7"/>
                </a:cxn>
                <a:cxn ang="0">
                  <a:pos x="T8" y="T9"/>
                </a:cxn>
              </a:cxnLst>
              <a:rect l="0" t="0" r="r" b="b"/>
              <a:pathLst>
                <a:path w="26" h="45">
                  <a:moveTo>
                    <a:pt x="7" y="38"/>
                  </a:moveTo>
                  <a:lnTo>
                    <a:pt x="25" y="44"/>
                  </a:lnTo>
                  <a:lnTo>
                    <a:pt x="20" y="6"/>
                  </a:lnTo>
                  <a:lnTo>
                    <a:pt x="0" y="0"/>
                  </a:lnTo>
                  <a:lnTo>
                    <a:pt x="7" y="38"/>
                  </a:lnTo>
                </a:path>
              </a:pathLst>
            </a:custGeom>
            <a:solidFill>
              <a:srgbClr val="6A6A6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56" name="Freeform 254"/>
            <p:cNvSpPr>
              <a:spLocks/>
            </p:cNvSpPr>
            <p:nvPr/>
          </p:nvSpPr>
          <p:spPr bwMode="auto">
            <a:xfrm>
              <a:off x="3707" y="2808"/>
              <a:ext cx="24" cy="51"/>
            </a:xfrm>
            <a:custGeom>
              <a:avLst/>
              <a:gdLst>
                <a:gd name="T0" fmla="*/ 3 w 24"/>
                <a:gd name="T1" fmla="*/ 43 h 51"/>
                <a:gd name="T2" fmla="*/ 23 w 24"/>
                <a:gd name="T3" fmla="*/ 50 h 51"/>
                <a:gd name="T4" fmla="*/ 20 w 24"/>
                <a:gd name="T5" fmla="*/ 6 h 51"/>
                <a:gd name="T6" fmla="*/ 0 w 24"/>
                <a:gd name="T7" fmla="*/ 0 h 51"/>
                <a:gd name="T8" fmla="*/ 3 w 24"/>
                <a:gd name="T9" fmla="*/ 43 h 51"/>
              </a:gdLst>
              <a:ahLst/>
              <a:cxnLst>
                <a:cxn ang="0">
                  <a:pos x="T0" y="T1"/>
                </a:cxn>
                <a:cxn ang="0">
                  <a:pos x="T2" y="T3"/>
                </a:cxn>
                <a:cxn ang="0">
                  <a:pos x="T4" y="T5"/>
                </a:cxn>
                <a:cxn ang="0">
                  <a:pos x="T6" y="T7"/>
                </a:cxn>
                <a:cxn ang="0">
                  <a:pos x="T8" y="T9"/>
                </a:cxn>
              </a:cxnLst>
              <a:rect l="0" t="0" r="r" b="b"/>
              <a:pathLst>
                <a:path w="24" h="51">
                  <a:moveTo>
                    <a:pt x="3" y="43"/>
                  </a:moveTo>
                  <a:lnTo>
                    <a:pt x="23" y="50"/>
                  </a:lnTo>
                  <a:lnTo>
                    <a:pt x="20" y="6"/>
                  </a:lnTo>
                  <a:lnTo>
                    <a:pt x="0" y="0"/>
                  </a:lnTo>
                  <a:lnTo>
                    <a:pt x="3" y="43"/>
                  </a:lnTo>
                </a:path>
              </a:pathLst>
            </a:custGeom>
            <a:solidFill>
              <a:srgbClr val="7B7B7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57" name="Freeform 255"/>
            <p:cNvSpPr>
              <a:spLocks/>
            </p:cNvSpPr>
            <p:nvPr/>
          </p:nvSpPr>
          <p:spPr bwMode="auto">
            <a:xfrm>
              <a:off x="3706" y="2760"/>
              <a:ext cx="23" cy="55"/>
            </a:xfrm>
            <a:custGeom>
              <a:avLst/>
              <a:gdLst>
                <a:gd name="T0" fmla="*/ 0 w 23"/>
                <a:gd name="T1" fmla="*/ 47 h 55"/>
                <a:gd name="T2" fmla="*/ 22 w 23"/>
                <a:gd name="T3" fmla="*/ 54 h 55"/>
                <a:gd name="T4" fmla="*/ 21 w 23"/>
                <a:gd name="T5" fmla="*/ 7 h 55"/>
                <a:gd name="T6" fmla="*/ 0 w 23"/>
                <a:gd name="T7" fmla="*/ 0 h 55"/>
                <a:gd name="T8" fmla="*/ 0 w 23"/>
                <a:gd name="T9" fmla="*/ 47 h 55"/>
              </a:gdLst>
              <a:ahLst/>
              <a:cxnLst>
                <a:cxn ang="0">
                  <a:pos x="T0" y="T1"/>
                </a:cxn>
                <a:cxn ang="0">
                  <a:pos x="T2" y="T3"/>
                </a:cxn>
                <a:cxn ang="0">
                  <a:pos x="T4" y="T5"/>
                </a:cxn>
                <a:cxn ang="0">
                  <a:pos x="T6" y="T7"/>
                </a:cxn>
                <a:cxn ang="0">
                  <a:pos x="T8" y="T9"/>
                </a:cxn>
              </a:cxnLst>
              <a:rect l="0" t="0" r="r" b="b"/>
              <a:pathLst>
                <a:path w="23" h="55">
                  <a:moveTo>
                    <a:pt x="0" y="47"/>
                  </a:moveTo>
                  <a:lnTo>
                    <a:pt x="22" y="54"/>
                  </a:lnTo>
                  <a:lnTo>
                    <a:pt x="21" y="7"/>
                  </a:lnTo>
                  <a:lnTo>
                    <a:pt x="0" y="0"/>
                  </a:lnTo>
                  <a:lnTo>
                    <a:pt x="0" y="47"/>
                  </a:lnTo>
                </a:path>
              </a:pathLst>
            </a:custGeom>
            <a:solidFill>
              <a:srgbClr val="8B8B8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58" name="Freeform 256"/>
            <p:cNvSpPr>
              <a:spLocks/>
            </p:cNvSpPr>
            <p:nvPr/>
          </p:nvSpPr>
          <p:spPr bwMode="auto">
            <a:xfrm>
              <a:off x="3706" y="2713"/>
              <a:ext cx="23" cy="56"/>
            </a:xfrm>
            <a:custGeom>
              <a:avLst/>
              <a:gdLst>
                <a:gd name="T0" fmla="*/ 0 w 23"/>
                <a:gd name="T1" fmla="*/ 47 h 56"/>
                <a:gd name="T2" fmla="*/ 21 w 23"/>
                <a:gd name="T3" fmla="*/ 55 h 56"/>
                <a:gd name="T4" fmla="*/ 22 w 23"/>
                <a:gd name="T5" fmla="*/ 5 h 56"/>
                <a:gd name="T6" fmla="*/ 0 w 23"/>
                <a:gd name="T7" fmla="*/ 0 h 56"/>
                <a:gd name="T8" fmla="*/ 0 w 23"/>
                <a:gd name="T9" fmla="*/ 47 h 56"/>
              </a:gdLst>
              <a:ahLst/>
              <a:cxnLst>
                <a:cxn ang="0">
                  <a:pos x="T0" y="T1"/>
                </a:cxn>
                <a:cxn ang="0">
                  <a:pos x="T2" y="T3"/>
                </a:cxn>
                <a:cxn ang="0">
                  <a:pos x="T4" y="T5"/>
                </a:cxn>
                <a:cxn ang="0">
                  <a:pos x="T6" y="T7"/>
                </a:cxn>
                <a:cxn ang="0">
                  <a:pos x="T8" y="T9"/>
                </a:cxn>
              </a:cxnLst>
              <a:rect l="0" t="0" r="r" b="b"/>
              <a:pathLst>
                <a:path w="23" h="56">
                  <a:moveTo>
                    <a:pt x="0" y="47"/>
                  </a:moveTo>
                  <a:lnTo>
                    <a:pt x="21" y="55"/>
                  </a:lnTo>
                  <a:lnTo>
                    <a:pt x="22" y="5"/>
                  </a:lnTo>
                  <a:lnTo>
                    <a:pt x="0" y="0"/>
                  </a:lnTo>
                  <a:lnTo>
                    <a:pt x="0" y="47"/>
                  </a:lnTo>
                </a:path>
              </a:pathLst>
            </a:custGeom>
            <a:solidFill>
              <a:srgbClr val="BCB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59" name="Freeform 257"/>
            <p:cNvSpPr>
              <a:spLocks/>
            </p:cNvSpPr>
            <p:nvPr/>
          </p:nvSpPr>
          <p:spPr bwMode="auto">
            <a:xfrm>
              <a:off x="3707" y="2663"/>
              <a:ext cx="24" cy="56"/>
            </a:xfrm>
            <a:custGeom>
              <a:avLst/>
              <a:gdLst>
                <a:gd name="T0" fmla="*/ 0 w 24"/>
                <a:gd name="T1" fmla="*/ 49 h 56"/>
                <a:gd name="T2" fmla="*/ 20 w 24"/>
                <a:gd name="T3" fmla="*/ 55 h 56"/>
                <a:gd name="T4" fmla="*/ 23 w 24"/>
                <a:gd name="T5" fmla="*/ 5 h 56"/>
                <a:gd name="T6" fmla="*/ 3 w 24"/>
                <a:gd name="T7" fmla="*/ 0 h 56"/>
                <a:gd name="T8" fmla="*/ 0 w 24"/>
                <a:gd name="T9" fmla="*/ 49 h 56"/>
              </a:gdLst>
              <a:ahLst/>
              <a:cxnLst>
                <a:cxn ang="0">
                  <a:pos x="T0" y="T1"/>
                </a:cxn>
                <a:cxn ang="0">
                  <a:pos x="T2" y="T3"/>
                </a:cxn>
                <a:cxn ang="0">
                  <a:pos x="T4" y="T5"/>
                </a:cxn>
                <a:cxn ang="0">
                  <a:pos x="T6" y="T7"/>
                </a:cxn>
                <a:cxn ang="0">
                  <a:pos x="T8" y="T9"/>
                </a:cxn>
              </a:cxnLst>
              <a:rect l="0" t="0" r="r" b="b"/>
              <a:pathLst>
                <a:path w="24" h="56">
                  <a:moveTo>
                    <a:pt x="0" y="49"/>
                  </a:moveTo>
                  <a:lnTo>
                    <a:pt x="20" y="55"/>
                  </a:lnTo>
                  <a:lnTo>
                    <a:pt x="23" y="5"/>
                  </a:lnTo>
                  <a:lnTo>
                    <a:pt x="3" y="0"/>
                  </a:lnTo>
                  <a:lnTo>
                    <a:pt x="0" y="49"/>
                  </a:lnTo>
                </a:path>
              </a:pathLst>
            </a:custGeom>
            <a:solidFill>
              <a:srgbClr val="EEEEE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60" name="Freeform 258"/>
            <p:cNvSpPr>
              <a:spLocks/>
            </p:cNvSpPr>
            <p:nvPr/>
          </p:nvSpPr>
          <p:spPr bwMode="auto">
            <a:xfrm>
              <a:off x="3710" y="2615"/>
              <a:ext cx="26" cy="55"/>
            </a:xfrm>
            <a:custGeom>
              <a:avLst/>
              <a:gdLst>
                <a:gd name="T0" fmla="*/ 0 w 26"/>
                <a:gd name="T1" fmla="*/ 48 h 55"/>
                <a:gd name="T2" fmla="*/ 20 w 26"/>
                <a:gd name="T3" fmla="*/ 54 h 55"/>
                <a:gd name="T4" fmla="*/ 25 w 26"/>
                <a:gd name="T5" fmla="*/ 5 h 55"/>
                <a:gd name="T6" fmla="*/ 7 w 26"/>
                <a:gd name="T7" fmla="*/ 0 h 55"/>
                <a:gd name="T8" fmla="*/ 0 w 26"/>
                <a:gd name="T9" fmla="*/ 48 h 55"/>
              </a:gdLst>
              <a:ahLst/>
              <a:cxnLst>
                <a:cxn ang="0">
                  <a:pos x="T0" y="T1"/>
                </a:cxn>
                <a:cxn ang="0">
                  <a:pos x="T2" y="T3"/>
                </a:cxn>
                <a:cxn ang="0">
                  <a:pos x="T4" y="T5"/>
                </a:cxn>
                <a:cxn ang="0">
                  <a:pos x="T6" y="T7"/>
                </a:cxn>
                <a:cxn ang="0">
                  <a:pos x="T8" y="T9"/>
                </a:cxn>
              </a:cxnLst>
              <a:rect l="0" t="0" r="r" b="b"/>
              <a:pathLst>
                <a:path w="26" h="55">
                  <a:moveTo>
                    <a:pt x="0" y="48"/>
                  </a:moveTo>
                  <a:lnTo>
                    <a:pt x="20" y="54"/>
                  </a:lnTo>
                  <a:lnTo>
                    <a:pt x="25" y="5"/>
                  </a:lnTo>
                  <a:lnTo>
                    <a:pt x="7" y="0"/>
                  </a:lnTo>
                  <a:lnTo>
                    <a:pt x="0" y="4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61" name="Freeform 259"/>
            <p:cNvSpPr>
              <a:spLocks/>
            </p:cNvSpPr>
            <p:nvPr/>
          </p:nvSpPr>
          <p:spPr bwMode="auto">
            <a:xfrm>
              <a:off x="3717" y="2571"/>
              <a:ext cx="25" cy="50"/>
            </a:xfrm>
            <a:custGeom>
              <a:avLst/>
              <a:gdLst>
                <a:gd name="T0" fmla="*/ 0 w 25"/>
                <a:gd name="T1" fmla="*/ 43 h 50"/>
                <a:gd name="T2" fmla="*/ 18 w 25"/>
                <a:gd name="T3" fmla="*/ 49 h 50"/>
                <a:gd name="T4" fmla="*/ 24 w 25"/>
                <a:gd name="T5" fmla="*/ 4 h 50"/>
                <a:gd name="T6" fmla="*/ 8 w 25"/>
                <a:gd name="T7" fmla="*/ 0 h 50"/>
                <a:gd name="T8" fmla="*/ 0 w 25"/>
                <a:gd name="T9" fmla="*/ 43 h 50"/>
              </a:gdLst>
              <a:ahLst/>
              <a:cxnLst>
                <a:cxn ang="0">
                  <a:pos x="T0" y="T1"/>
                </a:cxn>
                <a:cxn ang="0">
                  <a:pos x="T2" y="T3"/>
                </a:cxn>
                <a:cxn ang="0">
                  <a:pos x="T4" y="T5"/>
                </a:cxn>
                <a:cxn ang="0">
                  <a:pos x="T6" y="T7"/>
                </a:cxn>
                <a:cxn ang="0">
                  <a:pos x="T8" y="T9"/>
                </a:cxn>
              </a:cxnLst>
              <a:rect l="0" t="0" r="r" b="b"/>
              <a:pathLst>
                <a:path w="25" h="50">
                  <a:moveTo>
                    <a:pt x="0" y="43"/>
                  </a:moveTo>
                  <a:lnTo>
                    <a:pt x="18" y="49"/>
                  </a:lnTo>
                  <a:lnTo>
                    <a:pt x="24" y="4"/>
                  </a:lnTo>
                  <a:lnTo>
                    <a:pt x="8" y="0"/>
                  </a:lnTo>
                  <a:lnTo>
                    <a:pt x="0" y="4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62" name="Freeform 260"/>
            <p:cNvSpPr>
              <a:spLocks/>
            </p:cNvSpPr>
            <p:nvPr/>
          </p:nvSpPr>
          <p:spPr bwMode="auto">
            <a:xfrm>
              <a:off x="3725" y="2532"/>
              <a:ext cx="24" cy="44"/>
            </a:xfrm>
            <a:custGeom>
              <a:avLst/>
              <a:gdLst>
                <a:gd name="T0" fmla="*/ 0 w 24"/>
                <a:gd name="T1" fmla="*/ 38 h 44"/>
                <a:gd name="T2" fmla="*/ 15 w 24"/>
                <a:gd name="T3" fmla="*/ 43 h 44"/>
                <a:gd name="T4" fmla="*/ 23 w 24"/>
                <a:gd name="T5" fmla="*/ 3 h 44"/>
                <a:gd name="T6" fmla="*/ 11 w 24"/>
                <a:gd name="T7" fmla="*/ 0 h 44"/>
                <a:gd name="T8" fmla="*/ 0 w 24"/>
                <a:gd name="T9" fmla="*/ 38 h 44"/>
              </a:gdLst>
              <a:ahLst/>
              <a:cxnLst>
                <a:cxn ang="0">
                  <a:pos x="T0" y="T1"/>
                </a:cxn>
                <a:cxn ang="0">
                  <a:pos x="T2" y="T3"/>
                </a:cxn>
                <a:cxn ang="0">
                  <a:pos x="T4" y="T5"/>
                </a:cxn>
                <a:cxn ang="0">
                  <a:pos x="T6" y="T7"/>
                </a:cxn>
                <a:cxn ang="0">
                  <a:pos x="T8" y="T9"/>
                </a:cxn>
              </a:cxnLst>
              <a:rect l="0" t="0" r="r" b="b"/>
              <a:pathLst>
                <a:path w="24" h="44">
                  <a:moveTo>
                    <a:pt x="0" y="38"/>
                  </a:moveTo>
                  <a:lnTo>
                    <a:pt x="15" y="43"/>
                  </a:lnTo>
                  <a:lnTo>
                    <a:pt x="23" y="3"/>
                  </a:lnTo>
                  <a:lnTo>
                    <a:pt x="11" y="0"/>
                  </a:lnTo>
                  <a:lnTo>
                    <a:pt x="0" y="3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63" name="Freeform 261"/>
            <p:cNvSpPr>
              <a:spLocks/>
            </p:cNvSpPr>
            <p:nvPr/>
          </p:nvSpPr>
          <p:spPr bwMode="auto">
            <a:xfrm>
              <a:off x="3737" y="2499"/>
              <a:ext cx="20" cy="37"/>
            </a:xfrm>
            <a:custGeom>
              <a:avLst/>
              <a:gdLst>
                <a:gd name="T0" fmla="*/ 0 w 20"/>
                <a:gd name="T1" fmla="*/ 32 h 37"/>
                <a:gd name="T2" fmla="*/ 11 w 20"/>
                <a:gd name="T3" fmla="*/ 36 h 37"/>
                <a:gd name="T4" fmla="*/ 19 w 20"/>
                <a:gd name="T5" fmla="*/ 3 h 37"/>
                <a:gd name="T6" fmla="*/ 11 w 20"/>
                <a:gd name="T7" fmla="*/ 0 h 37"/>
                <a:gd name="T8" fmla="*/ 0 w 20"/>
                <a:gd name="T9" fmla="*/ 32 h 37"/>
              </a:gdLst>
              <a:ahLst/>
              <a:cxnLst>
                <a:cxn ang="0">
                  <a:pos x="T0" y="T1"/>
                </a:cxn>
                <a:cxn ang="0">
                  <a:pos x="T2" y="T3"/>
                </a:cxn>
                <a:cxn ang="0">
                  <a:pos x="T4" y="T5"/>
                </a:cxn>
                <a:cxn ang="0">
                  <a:pos x="T6" y="T7"/>
                </a:cxn>
                <a:cxn ang="0">
                  <a:pos x="T8" y="T9"/>
                </a:cxn>
              </a:cxnLst>
              <a:rect l="0" t="0" r="r" b="b"/>
              <a:pathLst>
                <a:path w="20" h="37">
                  <a:moveTo>
                    <a:pt x="0" y="32"/>
                  </a:moveTo>
                  <a:lnTo>
                    <a:pt x="11" y="36"/>
                  </a:lnTo>
                  <a:lnTo>
                    <a:pt x="19" y="3"/>
                  </a:lnTo>
                  <a:lnTo>
                    <a:pt x="11" y="0"/>
                  </a:lnTo>
                  <a:lnTo>
                    <a:pt x="0" y="32"/>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64" name="Freeform 262"/>
            <p:cNvSpPr>
              <a:spLocks/>
            </p:cNvSpPr>
            <p:nvPr/>
          </p:nvSpPr>
          <p:spPr bwMode="auto">
            <a:xfrm>
              <a:off x="3748" y="2475"/>
              <a:ext cx="17" cy="29"/>
            </a:xfrm>
            <a:custGeom>
              <a:avLst/>
              <a:gdLst>
                <a:gd name="T0" fmla="*/ 0 w 17"/>
                <a:gd name="T1" fmla="*/ 24 h 29"/>
                <a:gd name="T2" fmla="*/ 7 w 17"/>
                <a:gd name="T3" fmla="*/ 28 h 29"/>
                <a:gd name="T4" fmla="*/ 16 w 17"/>
                <a:gd name="T5" fmla="*/ 0 h 29"/>
                <a:gd name="T6" fmla="*/ 12 w 17"/>
                <a:gd name="T7" fmla="*/ 0 h 29"/>
                <a:gd name="T8" fmla="*/ 0 w 17"/>
                <a:gd name="T9" fmla="*/ 24 h 29"/>
              </a:gdLst>
              <a:ahLst/>
              <a:cxnLst>
                <a:cxn ang="0">
                  <a:pos x="T0" y="T1"/>
                </a:cxn>
                <a:cxn ang="0">
                  <a:pos x="T2" y="T3"/>
                </a:cxn>
                <a:cxn ang="0">
                  <a:pos x="T4" y="T5"/>
                </a:cxn>
                <a:cxn ang="0">
                  <a:pos x="T6" y="T7"/>
                </a:cxn>
                <a:cxn ang="0">
                  <a:pos x="T8" y="T9"/>
                </a:cxn>
              </a:cxnLst>
              <a:rect l="0" t="0" r="r" b="b"/>
              <a:pathLst>
                <a:path w="17" h="29">
                  <a:moveTo>
                    <a:pt x="0" y="24"/>
                  </a:moveTo>
                  <a:lnTo>
                    <a:pt x="7" y="28"/>
                  </a:lnTo>
                  <a:lnTo>
                    <a:pt x="16" y="0"/>
                  </a:lnTo>
                  <a:lnTo>
                    <a:pt x="12" y="0"/>
                  </a:lnTo>
                  <a:lnTo>
                    <a:pt x="0" y="24"/>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65" name="Freeform 263"/>
            <p:cNvSpPr>
              <a:spLocks/>
            </p:cNvSpPr>
            <p:nvPr/>
          </p:nvSpPr>
          <p:spPr bwMode="auto">
            <a:xfrm>
              <a:off x="3760" y="2460"/>
              <a:ext cx="17" cy="17"/>
            </a:xfrm>
            <a:custGeom>
              <a:avLst/>
              <a:gdLst>
                <a:gd name="T0" fmla="*/ 0 w 17"/>
                <a:gd name="T1" fmla="*/ 15 h 17"/>
                <a:gd name="T2" fmla="*/ 4 w 17"/>
                <a:gd name="T3" fmla="*/ 16 h 17"/>
                <a:gd name="T4" fmla="*/ 16 w 17"/>
                <a:gd name="T5" fmla="*/ 0 h 17"/>
                <a:gd name="T6" fmla="*/ 0 w 17"/>
                <a:gd name="T7" fmla="*/ 15 h 17"/>
              </a:gdLst>
              <a:ahLst/>
              <a:cxnLst>
                <a:cxn ang="0">
                  <a:pos x="T0" y="T1"/>
                </a:cxn>
                <a:cxn ang="0">
                  <a:pos x="T2" y="T3"/>
                </a:cxn>
                <a:cxn ang="0">
                  <a:pos x="T4" y="T5"/>
                </a:cxn>
                <a:cxn ang="0">
                  <a:pos x="T6" y="T7"/>
                </a:cxn>
              </a:cxnLst>
              <a:rect l="0" t="0" r="r" b="b"/>
              <a:pathLst>
                <a:path w="17" h="17">
                  <a:moveTo>
                    <a:pt x="0" y="15"/>
                  </a:moveTo>
                  <a:lnTo>
                    <a:pt x="4" y="16"/>
                  </a:lnTo>
                  <a:lnTo>
                    <a:pt x="16" y="0"/>
                  </a:lnTo>
                  <a:lnTo>
                    <a:pt x="0" y="15"/>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66" name="Freeform 264"/>
            <p:cNvSpPr>
              <a:spLocks/>
            </p:cNvSpPr>
            <p:nvPr/>
          </p:nvSpPr>
          <p:spPr bwMode="auto">
            <a:xfrm>
              <a:off x="3756" y="2957"/>
              <a:ext cx="17" cy="17"/>
            </a:xfrm>
            <a:custGeom>
              <a:avLst/>
              <a:gdLst>
                <a:gd name="T0" fmla="*/ 10 w 17"/>
                <a:gd name="T1" fmla="*/ 16 h 17"/>
                <a:gd name="T2" fmla="*/ 16 w 17"/>
                <a:gd name="T3" fmla="*/ 16 h 17"/>
                <a:gd name="T4" fmla="*/ 10 w 17"/>
                <a:gd name="T5" fmla="*/ 10 h 17"/>
                <a:gd name="T6" fmla="*/ 0 w 17"/>
                <a:gd name="T7" fmla="*/ 0 h 17"/>
                <a:gd name="T8" fmla="*/ 10 w 17"/>
                <a:gd name="T9" fmla="*/ 16 h 17"/>
              </a:gdLst>
              <a:ahLst/>
              <a:cxnLst>
                <a:cxn ang="0">
                  <a:pos x="T0" y="T1"/>
                </a:cxn>
                <a:cxn ang="0">
                  <a:pos x="T2" y="T3"/>
                </a:cxn>
                <a:cxn ang="0">
                  <a:pos x="T4" y="T5"/>
                </a:cxn>
                <a:cxn ang="0">
                  <a:pos x="T6" y="T7"/>
                </a:cxn>
                <a:cxn ang="0">
                  <a:pos x="T8" y="T9"/>
                </a:cxn>
              </a:cxnLst>
              <a:rect l="0" t="0" r="r" b="b"/>
              <a:pathLst>
                <a:path w="17" h="17">
                  <a:moveTo>
                    <a:pt x="10" y="16"/>
                  </a:moveTo>
                  <a:lnTo>
                    <a:pt x="16" y="16"/>
                  </a:lnTo>
                  <a:lnTo>
                    <a:pt x="10" y="10"/>
                  </a:lnTo>
                  <a:lnTo>
                    <a:pt x="0" y="0"/>
                  </a:lnTo>
                  <a:lnTo>
                    <a:pt x="1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67" name="Freeform 265"/>
            <p:cNvSpPr>
              <a:spLocks/>
            </p:cNvSpPr>
            <p:nvPr/>
          </p:nvSpPr>
          <p:spPr bwMode="auto">
            <a:xfrm>
              <a:off x="3748" y="2946"/>
              <a:ext cx="17" cy="17"/>
            </a:xfrm>
            <a:custGeom>
              <a:avLst/>
              <a:gdLst>
                <a:gd name="T0" fmla="*/ 7 w 17"/>
                <a:gd name="T1" fmla="*/ 13 h 17"/>
                <a:gd name="T2" fmla="*/ 16 w 17"/>
                <a:gd name="T3" fmla="*/ 16 h 17"/>
                <a:gd name="T4" fmla="*/ 12 w 17"/>
                <a:gd name="T5" fmla="*/ 2 h 17"/>
                <a:gd name="T6" fmla="*/ 0 w 17"/>
                <a:gd name="T7" fmla="*/ 0 h 17"/>
                <a:gd name="T8" fmla="*/ 7 w 17"/>
                <a:gd name="T9" fmla="*/ 13 h 17"/>
              </a:gdLst>
              <a:ahLst/>
              <a:cxnLst>
                <a:cxn ang="0">
                  <a:pos x="T0" y="T1"/>
                </a:cxn>
                <a:cxn ang="0">
                  <a:pos x="T2" y="T3"/>
                </a:cxn>
                <a:cxn ang="0">
                  <a:pos x="T4" y="T5"/>
                </a:cxn>
                <a:cxn ang="0">
                  <a:pos x="T6" y="T7"/>
                </a:cxn>
                <a:cxn ang="0">
                  <a:pos x="T8" y="T9"/>
                </a:cxn>
              </a:cxnLst>
              <a:rect l="0" t="0" r="r" b="b"/>
              <a:pathLst>
                <a:path w="17" h="17">
                  <a:moveTo>
                    <a:pt x="7" y="13"/>
                  </a:moveTo>
                  <a:lnTo>
                    <a:pt x="16" y="16"/>
                  </a:lnTo>
                  <a:lnTo>
                    <a:pt x="12" y="2"/>
                  </a:lnTo>
                  <a:lnTo>
                    <a:pt x="0" y="0"/>
                  </a:lnTo>
                  <a:lnTo>
                    <a:pt x="7" y="13"/>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68" name="Freeform 266"/>
            <p:cNvSpPr>
              <a:spLocks/>
            </p:cNvSpPr>
            <p:nvPr/>
          </p:nvSpPr>
          <p:spPr bwMode="auto">
            <a:xfrm>
              <a:off x="3741" y="2924"/>
              <a:ext cx="20" cy="25"/>
            </a:xfrm>
            <a:custGeom>
              <a:avLst/>
              <a:gdLst>
                <a:gd name="T0" fmla="*/ 7 w 20"/>
                <a:gd name="T1" fmla="*/ 22 h 25"/>
                <a:gd name="T2" fmla="*/ 19 w 20"/>
                <a:gd name="T3" fmla="*/ 24 h 25"/>
                <a:gd name="T4" fmla="*/ 15 w 20"/>
                <a:gd name="T5" fmla="*/ 2 h 25"/>
                <a:gd name="T6" fmla="*/ 0 w 20"/>
                <a:gd name="T7" fmla="*/ 0 h 25"/>
                <a:gd name="T8" fmla="*/ 7 w 20"/>
                <a:gd name="T9" fmla="*/ 22 h 25"/>
              </a:gdLst>
              <a:ahLst/>
              <a:cxnLst>
                <a:cxn ang="0">
                  <a:pos x="T0" y="T1"/>
                </a:cxn>
                <a:cxn ang="0">
                  <a:pos x="T2" y="T3"/>
                </a:cxn>
                <a:cxn ang="0">
                  <a:pos x="T4" y="T5"/>
                </a:cxn>
                <a:cxn ang="0">
                  <a:pos x="T6" y="T7"/>
                </a:cxn>
                <a:cxn ang="0">
                  <a:pos x="T8" y="T9"/>
                </a:cxn>
              </a:cxnLst>
              <a:rect l="0" t="0" r="r" b="b"/>
              <a:pathLst>
                <a:path w="20" h="25">
                  <a:moveTo>
                    <a:pt x="7" y="22"/>
                  </a:moveTo>
                  <a:lnTo>
                    <a:pt x="19" y="24"/>
                  </a:lnTo>
                  <a:lnTo>
                    <a:pt x="15" y="2"/>
                  </a:lnTo>
                  <a:lnTo>
                    <a:pt x="0" y="0"/>
                  </a:lnTo>
                  <a:lnTo>
                    <a:pt x="7" y="2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69" name="Freeform 267"/>
            <p:cNvSpPr>
              <a:spLocks/>
            </p:cNvSpPr>
            <p:nvPr/>
          </p:nvSpPr>
          <p:spPr bwMode="auto">
            <a:xfrm>
              <a:off x="3735" y="2895"/>
              <a:ext cx="23" cy="32"/>
            </a:xfrm>
            <a:custGeom>
              <a:avLst/>
              <a:gdLst>
                <a:gd name="T0" fmla="*/ 5 w 23"/>
                <a:gd name="T1" fmla="*/ 28 h 32"/>
                <a:gd name="T2" fmla="*/ 22 w 23"/>
                <a:gd name="T3" fmla="*/ 31 h 32"/>
                <a:gd name="T4" fmla="*/ 18 w 23"/>
                <a:gd name="T5" fmla="*/ 2 h 32"/>
                <a:gd name="T6" fmla="*/ 0 w 23"/>
                <a:gd name="T7" fmla="*/ 0 h 32"/>
                <a:gd name="T8" fmla="*/ 5 w 23"/>
                <a:gd name="T9" fmla="*/ 28 h 32"/>
              </a:gdLst>
              <a:ahLst/>
              <a:cxnLst>
                <a:cxn ang="0">
                  <a:pos x="T0" y="T1"/>
                </a:cxn>
                <a:cxn ang="0">
                  <a:pos x="T2" y="T3"/>
                </a:cxn>
                <a:cxn ang="0">
                  <a:pos x="T4" y="T5"/>
                </a:cxn>
                <a:cxn ang="0">
                  <a:pos x="T6" y="T7"/>
                </a:cxn>
                <a:cxn ang="0">
                  <a:pos x="T8" y="T9"/>
                </a:cxn>
              </a:cxnLst>
              <a:rect l="0" t="0" r="r" b="b"/>
              <a:pathLst>
                <a:path w="23" h="32">
                  <a:moveTo>
                    <a:pt x="5" y="28"/>
                  </a:moveTo>
                  <a:lnTo>
                    <a:pt x="22" y="31"/>
                  </a:lnTo>
                  <a:lnTo>
                    <a:pt x="18" y="2"/>
                  </a:lnTo>
                  <a:lnTo>
                    <a:pt x="0" y="0"/>
                  </a:lnTo>
                  <a:lnTo>
                    <a:pt x="5" y="28"/>
                  </a:lnTo>
                </a:path>
              </a:pathLst>
            </a:custGeom>
            <a:solidFill>
              <a:srgbClr val="46464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70" name="Freeform 268"/>
            <p:cNvSpPr>
              <a:spLocks/>
            </p:cNvSpPr>
            <p:nvPr/>
          </p:nvSpPr>
          <p:spPr bwMode="auto">
            <a:xfrm>
              <a:off x="3730" y="2858"/>
              <a:ext cx="25" cy="40"/>
            </a:xfrm>
            <a:custGeom>
              <a:avLst/>
              <a:gdLst>
                <a:gd name="T0" fmla="*/ 4 w 25"/>
                <a:gd name="T1" fmla="*/ 36 h 40"/>
                <a:gd name="T2" fmla="*/ 24 w 25"/>
                <a:gd name="T3" fmla="*/ 39 h 40"/>
                <a:gd name="T4" fmla="*/ 22 w 25"/>
                <a:gd name="T5" fmla="*/ 2 h 40"/>
                <a:gd name="T6" fmla="*/ 0 w 25"/>
                <a:gd name="T7" fmla="*/ 0 h 40"/>
                <a:gd name="T8" fmla="*/ 4 w 25"/>
                <a:gd name="T9" fmla="*/ 36 h 40"/>
              </a:gdLst>
              <a:ahLst/>
              <a:cxnLst>
                <a:cxn ang="0">
                  <a:pos x="T0" y="T1"/>
                </a:cxn>
                <a:cxn ang="0">
                  <a:pos x="T2" y="T3"/>
                </a:cxn>
                <a:cxn ang="0">
                  <a:pos x="T4" y="T5"/>
                </a:cxn>
                <a:cxn ang="0">
                  <a:pos x="T6" y="T7"/>
                </a:cxn>
                <a:cxn ang="0">
                  <a:pos x="T8" y="T9"/>
                </a:cxn>
              </a:cxnLst>
              <a:rect l="0" t="0" r="r" b="b"/>
              <a:pathLst>
                <a:path w="25" h="40">
                  <a:moveTo>
                    <a:pt x="4" y="36"/>
                  </a:moveTo>
                  <a:lnTo>
                    <a:pt x="24" y="39"/>
                  </a:lnTo>
                  <a:lnTo>
                    <a:pt x="22" y="2"/>
                  </a:lnTo>
                  <a:lnTo>
                    <a:pt x="0" y="0"/>
                  </a:lnTo>
                  <a:lnTo>
                    <a:pt x="4" y="36"/>
                  </a:lnTo>
                </a:path>
              </a:pathLst>
            </a:custGeom>
            <a:solidFill>
              <a:srgbClr val="5B5B5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71" name="Freeform 269"/>
            <p:cNvSpPr>
              <a:spLocks/>
            </p:cNvSpPr>
            <p:nvPr/>
          </p:nvSpPr>
          <p:spPr bwMode="auto">
            <a:xfrm>
              <a:off x="3728" y="2814"/>
              <a:ext cx="25" cy="47"/>
            </a:xfrm>
            <a:custGeom>
              <a:avLst/>
              <a:gdLst>
                <a:gd name="T0" fmla="*/ 2 w 25"/>
                <a:gd name="T1" fmla="*/ 43 h 47"/>
                <a:gd name="T2" fmla="*/ 24 w 25"/>
                <a:gd name="T3" fmla="*/ 46 h 47"/>
                <a:gd name="T4" fmla="*/ 21 w 25"/>
                <a:gd name="T5" fmla="*/ 3 h 47"/>
                <a:gd name="T6" fmla="*/ 0 w 25"/>
                <a:gd name="T7" fmla="*/ 0 h 47"/>
                <a:gd name="T8" fmla="*/ 2 w 25"/>
                <a:gd name="T9" fmla="*/ 43 h 47"/>
              </a:gdLst>
              <a:ahLst/>
              <a:cxnLst>
                <a:cxn ang="0">
                  <a:pos x="T0" y="T1"/>
                </a:cxn>
                <a:cxn ang="0">
                  <a:pos x="T2" y="T3"/>
                </a:cxn>
                <a:cxn ang="0">
                  <a:pos x="T4" y="T5"/>
                </a:cxn>
                <a:cxn ang="0">
                  <a:pos x="T6" y="T7"/>
                </a:cxn>
                <a:cxn ang="0">
                  <a:pos x="T8" y="T9"/>
                </a:cxn>
              </a:cxnLst>
              <a:rect l="0" t="0" r="r" b="b"/>
              <a:pathLst>
                <a:path w="25" h="47">
                  <a:moveTo>
                    <a:pt x="2" y="43"/>
                  </a:moveTo>
                  <a:lnTo>
                    <a:pt x="24" y="46"/>
                  </a:lnTo>
                  <a:lnTo>
                    <a:pt x="21" y="3"/>
                  </a:lnTo>
                  <a:lnTo>
                    <a:pt x="0" y="0"/>
                  </a:lnTo>
                  <a:lnTo>
                    <a:pt x="2" y="43"/>
                  </a:lnTo>
                </a:path>
              </a:pathLst>
            </a:custGeom>
            <a:solidFill>
              <a:srgbClr val="6C6C6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72" name="Freeform 270"/>
            <p:cNvSpPr>
              <a:spLocks/>
            </p:cNvSpPr>
            <p:nvPr/>
          </p:nvSpPr>
          <p:spPr bwMode="auto">
            <a:xfrm>
              <a:off x="3727" y="2768"/>
              <a:ext cx="24" cy="51"/>
            </a:xfrm>
            <a:custGeom>
              <a:avLst/>
              <a:gdLst>
                <a:gd name="T0" fmla="*/ 0 w 24"/>
                <a:gd name="T1" fmla="*/ 46 h 51"/>
                <a:gd name="T2" fmla="*/ 23 w 24"/>
                <a:gd name="T3" fmla="*/ 50 h 51"/>
                <a:gd name="T4" fmla="*/ 23 w 24"/>
                <a:gd name="T5" fmla="*/ 3 h 51"/>
                <a:gd name="T6" fmla="*/ 0 w 24"/>
                <a:gd name="T7" fmla="*/ 0 h 51"/>
                <a:gd name="T8" fmla="*/ 0 w 24"/>
                <a:gd name="T9" fmla="*/ 46 h 51"/>
              </a:gdLst>
              <a:ahLst/>
              <a:cxnLst>
                <a:cxn ang="0">
                  <a:pos x="T0" y="T1"/>
                </a:cxn>
                <a:cxn ang="0">
                  <a:pos x="T2" y="T3"/>
                </a:cxn>
                <a:cxn ang="0">
                  <a:pos x="T4" y="T5"/>
                </a:cxn>
                <a:cxn ang="0">
                  <a:pos x="T6" y="T7"/>
                </a:cxn>
                <a:cxn ang="0">
                  <a:pos x="T8" y="T9"/>
                </a:cxn>
              </a:cxnLst>
              <a:rect l="0" t="0" r="r" b="b"/>
              <a:pathLst>
                <a:path w="24" h="51">
                  <a:moveTo>
                    <a:pt x="0" y="46"/>
                  </a:moveTo>
                  <a:lnTo>
                    <a:pt x="23" y="50"/>
                  </a:lnTo>
                  <a:lnTo>
                    <a:pt x="23" y="3"/>
                  </a:lnTo>
                  <a:lnTo>
                    <a:pt x="0" y="0"/>
                  </a:lnTo>
                  <a:lnTo>
                    <a:pt x="0" y="46"/>
                  </a:lnTo>
                </a:path>
              </a:pathLst>
            </a:custGeom>
            <a:solidFill>
              <a:srgbClr val="7B7B7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73" name="Freeform 271"/>
            <p:cNvSpPr>
              <a:spLocks/>
            </p:cNvSpPr>
            <p:nvPr/>
          </p:nvSpPr>
          <p:spPr bwMode="auto">
            <a:xfrm>
              <a:off x="3727" y="2718"/>
              <a:ext cx="24" cy="54"/>
            </a:xfrm>
            <a:custGeom>
              <a:avLst/>
              <a:gdLst>
                <a:gd name="T0" fmla="*/ 0 w 24"/>
                <a:gd name="T1" fmla="*/ 49 h 54"/>
                <a:gd name="T2" fmla="*/ 23 w 24"/>
                <a:gd name="T3" fmla="*/ 53 h 54"/>
                <a:gd name="T4" fmla="*/ 23 w 24"/>
                <a:gd name="T5" fmla="*/ 3 h 54"/>
                <a:gd name="T6" fmla="*/ 0 w 24"/>
                <a:gd name="T7" fmla="*/ 0 h 54"/>
                <a:gd name="T8" fmla="*/ 0 w 24"/>
                <a:gd name="T9" fmla="*/ 49 h 54"/>
              </a:gdLst>
              <a:ahLst/>
              <a:cxnLst>
                <a:cxn ang="0">
                  <a:pos x="T0" y="T1"/>
                </a:cxn>
                <a:cxn ang="0">
                  <a:pos x="T2" y="T3"/>
                </a:cxn>
                <a:cxn ang="0">
                  <a:pos x="T4" y="T5"/>
                </a:cxn>
                <a:cxn ang="0">
                  <a:pos x="T6" y="T7"/>
                </a:cxn>
                <a:cxn ang="0">
                  <a:pos x="T8" y="T9"/>
                </a:cxn>
              </a:cxnLst>
              <a:rect l="0" t="0" r="r" b="b"/>
              <a:pathLst>
                <a:path w="24" h="54">
                  <a:moveTo>
                    <a:pt x="0" y="49"/>
                  </a:moveTo>
                  <a:lnTo>
                    <a:pt x="23" y="53"/>
                  </a:lnTo>
                  <a:lnTo>
                    <a:pt x="23" y="3"/>
                  </a:lnTo>
                  <a:lnTo>
                    <a:pt x="0" y="0"/>
                  </a:lnTo>
                  <a:lnTo>
                    <a:pt x="0" y="49"/>
                  </a:lnTo>
                </a:path>
              </a:pathLst>
            </a:custGeom>
            <a:solidFill>
              <a:srgbClr val="9E9E9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74" name="Freeform 272"/>
            <p:cNvSpPr>
              <a:spLocks/>
            </p:cNvSpPr>
            <p:nvPr/>
          </p:nvSpPr>
          <p:spPr bwMode="auto">
            <a:xfrm>
              <a:off x="3728" y="2669"/>
              <a:ext cx="25" cy="54"/>
            </a:xfrm>
            <a:custGeom>
              <a:avLst/>
              <a:gdLst>
                <a:gd name="T0" fmla="*/ 0 w 25"/>
                <a:gd name="T1" fmla="*/ 49 h 54"/>
                <a:gd name="T2" fmla="*/ 21 w 25"/>
                <a:gd name="T3" fmla="*/ 53 h 54"/>
                <a:gd name="T4" fmla="*/ 24 w 25"/>
                <a:gd name="T5" fmla="*/ 2 h 54"/>
                <a:gd name="T6" fmla="*/ 2 w 25"/>
                <a:gd name="T7" fmla="*/ 0 h 54"/>
                <a:gd name="T8" fmla="*/ 0 w 25"/>
                <a:gd name="T9" fmla="*/ 49 h 54"/>
              </a:gdLst>
              <a:ahLst/>
              <a:cxnLst>
                <a:cxn ang="0">
                  <a:pos x="T0" y="T1"/>
                </a:cxn>
                <a:cxn ang="0">
                  <a:pos x="T2" y="T3"/>
                </a:cxn>
                <a:cxn ang="0">
                  <a:pos x="T4" y="T5"/>
                </a:cxn>
                <a:cxn ang="0">
                  <a:pos x="T6" y="T7"/>
                </a:cxn>
                <a:cxn ang="0">
                  <a:pos x="T8" y="T9"/>
                </a:cxn>
              </a:cxnLst>
              <a:rect l="0" t="0" r="r" b="b"/>
              <a:pathLst>
                <a:path w="25" h="54">
                  <a:moveTo>
                    <a:pt x="0" y="49"/>
                  </a:moveTo>
                  <a:lnTo>
                    <a:pt x="21" y="53"/>
                  </a:lnTo>
                  <a:lnTo>
                    <a:pt x="24" y="2"/>
                  </a:lnTo>
                  <a:lnTo>
                    <a:pt x="2" y="0"/>
                  </a:lnTo>
                  <a:lnTo>
                    <a:pt x="0" y="49"/>
                  </a:lnTo>
                </a:path>
              </a:pathLst>
            </a:custGeom>
            <a:solidFill>
              <a:srgbClr val="D1D1D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75" name="Freeform 273"/>
            <p:cNvSpPr>
              <a:spLocks/>
            </p:cNvSpPr>
            <p:nvPr/>
          </p:nvSpPr>
          <p:spPr bwMode="auto">
            <a:xfrm>
              <a:off x="3730" y="2620"/>
              <a:ext cx="25" cy="52"/>
            </a:xfrm>
            <a:custGeom>
              <a:avLst/>
              <a:gdLst>
                <a:gd name="T0" fmla="*/ 0 w 25"/>
                <a:gd name="T1" fmla="*/ 48 h 52"/>
                <a:gd name="T2" fmla="*/ 22 w 25"/>
                <a:gd name="T3" fmla="*/ 51 h 52"/>
                <a:gd name="T4" fmla="*/ 24 w 25"/>
                <a:gd name="T5" fmla="*/ 3 h 52"/>
                <a:gd name="T6" fmla="*/ 4 w 25"/>
                <a:gd name="T7" fmla="*/ 0 h 52"/>
                <a:gd name="T8" fmla="*/ 0 w 25"/>
                <a:gd name="T9" fmla="*/ 48 h 52"/>
              </a:gdLst>
              <a:ahLst/>
              <a:cxnLst>
                <a:cxn ang="0">
                  <a:pos x="T0" y="T1"/>
                </a:cxn>
                <a:cxn ang="0">
                  <a:pos x="T2" y="T3"/>
                </a:cxn>
                <a:cxn ang="0">
                  <a:pos x="T4" y="T5"/>
                </a:cxn>
                <a:cxn ang="0">
                  <a:pos x="T6" y="T7"/>
                </a:cxn>
                <a:cxn ang="0">
                  <a:pos x="T8" y="T9"/>
                </a:cxn>
              </a:cxnLst>
              <a:rect l="0" t="0" r="r" b="b"/>
              <a:pathLst>
                <a:path w="25" h="52">
                  <a:moveTo>
                    <a:pt x="0" y="48"/>
                  </a:moveTo>
                  <a:lnTo>
                    <a:pt x="22" y="51"/>
                  </a:lnTo>
                  <a:lnTo>
                    <a:pt x="24" y="3"/>
                  </a:lnTo>
                  <a:lnTo>
                    <a:pt x="4" y="0"/>
                  </a:lnTo>
                  <a:lnTo>
                    <a:pt x="0" y="4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76" name="Freeform 274"/>
            <p:cNvSpPr>
              <a:spLocks/>
            </p:cNvSpPr>
            <p:nvPr/>
          </p:nvSpPr>
          <p:spPr bwMode="auto">
            <a:xfrm>
              <a:off x="3735" y="2575"/>
              <a:ext cx="23" cy="50"/>
            </a:xfrm>
            <a:custGeom>
              <a:avLst/>
              <a:gdLst>
                <a:gd name="T0" fmla="*/ 0 w 23"/>
                <a:gd name="T1" fmla="*/ 45 h 50"/>
                <a:gd name="T2" fmla="*/ 18 w 23"/>
                <a:gd name="T3" fmla="*/ 49 h 50"/>
                <a:gd name="T4" fmla="*/ 22 w 23"/>
                <a:gd name="T5" fmla="*/ 3 h 50"/>
                <a:gd name="T6" fmla="*/ 5 w 23"/>
                <a:gd name="T7" fmla="*/ 0 h 50"/>
                <a:gd name="T8" fmla="*/ 0 w 23"/>
                <a:gd name="T9" fmla="*/ 45 h 50"/>
              </a:gdLst>
              <a:ahLst/>
              <a:cxnLst>
                <a:cxn ang="0">
                  <a:pos x="T0" y="T1"/>
                </a:cxn>
                <a:cxn ang="0">
                  <a:pos x="T2" y="T3"/>
                </a:cxn>
                <a:cxn ang="0">
                  <a:pos x="T4" y="T5"/>
                </a:cxn>
                <a:cxn ang="0">
                  <a:pos x="T6" y="T7"/>
                </a:cxn>
                <a:cxn ang="0">
                  <a:pos x="T8" y="T9"/>
                </a:cxn>
              </a:cxnLst>
              <a:rect l="0" t="0" r="r" b="b"/>
              <a:pathLst>
                <a:path w="23" h="50">
                  <a:moveTo>
                    <a:pt x="0" y="45"/>
                  </a:moveTo>
                  <a:lnTo>
                    <a:pt x="18" y="49"/>
                  </a:lnTo>
                  <a:lnTo>
                    <a:pt x="22" y="3"/>
                  </a:lnTo>
                  <a:lnTo>
                    <a:pt x="5" y="0"/>
                  </a:lnTo>
                  <a:lnTo>
                    <a:pt x="0" y="45"/>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77" name="Freeform 275"/>
            <p:cNvSpPr>
              <a:spLocks/>
            </p:cNvSpPr>
            <p:nvPr/>
          </p:nvSpPr>
          <p:spPr bwMode="auto">
            <a:xfrm>
              <a:off x="3741" y="2535"/>
              <a:ext cx="20" cy="45"/>
            </a:xfrm>
            <a:custGeom>
              <a:avLst/>
              <a:gdLst>
                <a:gd name="T0" fmla="*/ 0 w 20"/>
                <a:gd name="T1" fmla="*/ 40 h 45"/>
                <a:gd name="T2" fmla="*/ 15 w 20"/>
                <a:gd name="T3" fmla="*/ 44 h 45"/>
                <a:gd name="T4" fmla="*/ 19 w 20"/>
                <a:gd name="T5" fmla="*/ 1 h 45"/>
                <a:gd name="T6" fmla="*/ 7 w 20"/>
                <a:gd name="T7" fmla="*/ 0 h 45"/>
                <a:gd name="T8" fmla="*/ 0 w 20"/>
                <a:gd name="T9" fmla="*/ 40 h 45"/>
              </a:gdLst>
              <a:ahLst/>
              <a:cxnLst>
                <a:cxn ang="0">
                  <a:pos x="T0" y="T1"/>
                </a:cxn>
                <a:cxn ang="0">
                  <a:pos x="T2" y="T3"/>
                </a:cxn>
                <a:cxn ang="0">
                  <a:pos x="T4" y="T5"/>
                </a:cxn>
                <a:cxn ang="0">
                  <a:pos x="T6" y="T7"/>
                </a:cxn>
                <a:cxn ang="0">
                  <a:pos x="T8" y="T9"/>
                </a:cxn>
              </a:cxnLst>
              <a:rect l="0" t="0" r="r" b="b"/>
              <a:pathLst>
                <a:path w="20" h="45">
                  <a:moveTo>
                    <a:pt x="0" y="40"/>
                  </a:moveTo>
                  <a:lnTo>
                    <a:pt x="15" y="44"/>
                  </a:lnTo>
                  <a:lnTo>
                    <a:pt x="19" y="1"/>
                  </a:lnTo>
                  <a:lnTo>
                    <a:pt x="7" y="0"/>
                  </a:lnTo>
                  <a:lnTo>
                    <a:pt x="0" y="4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78" name="Freeform 276"/>
            <p:cNvSpPr>
              <a:spLocks/>
            </p:cNvSpPr>
            <p:nvPr/>
          </p:nvSpPr>
          <p:spPr bwMode="auto">
            <a:xfrm>
              <a:off x="3748" y="2503"/>
              <a:ext cx="17" cy="35"/>
            </a:xfrm>
            <a:custGeom>
              <a:avLst/>
              <a:gdLst>
                <a:gd name="T0" fmla="*/ 0 w 17"/>
                <a:gd name="T1" fmla="*/ 32 h 35"/>
                <a:gd name="T2" fmla="*/ 12 w 17"/>
                <a:gd name="T3" fmla="*/ 34 h 35"/>
                <a:gd name="T4" fmla="*/ 16 w 17"/>
                <a:gd name="T5" fmla="*/ 0 h 35"/>
                <a:gd name="T6" fmla="*/ 7 w 17"/>
                <a:gd name="T7" fmla="*/ 0 h 35"/>
                <a:gd name="T8" fmla="*/ 0 w 17"/>
                <a:gd name="T9" fmla="*/ 32 h 35"/>
              </a:gdLst>
              <a:ahLst/>
              <a:cxnLst>
                <a:cxn ang="0">
                  <a:pos x="T0" y="T1"/>
                </a:cxn>
                <a:cxn ang="0">
                  <a:pos x="T2" y="T3"/>
                </a:cxn>
                <a:cxn ang="0">
                  <a:pos x="T4" y="T5"/>
                </a:cxn>
                <a:cxn ang="0">
                  <a:pos x="T6" y="T7"/>
                </a:cxn>
                <a:cxn ang="0">
                  <a:pos x="T8" y="T9"/>
                </a:cxn>
              </a:cxnLst>
              <a:rect l="0" t="0" r="r" b="b"/>
              <a:pathLst>
                <a:path w="17" h="35">
                  <a:moveTo>
                    <a:pt x="0" y="32"/>
                  </a:moveTo>
                  <a:lnTo>
                    <a:pt x="12" y="34"/>
                  </a:lnTo>
                  <a:lnTo>
                    <a:pt x="16" y="0"/>
                  </a:lnTo>
                  <a:lnTo>
                    <a:pt x="7" y="0"/>
                  </a:lnTo>
                  <a:lnTo>
                    <a:pt x="0" y="32"/>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79" name="Freeform 277"/>
            <p:cNvSpPr>
              <a:spLocks/>
            </p:cNvSpPr>
            <p:nvPr/>
          </p:nvSpPr>
          <p:spPr bwMode="auto">
            <a:xfrm>
              <a:off x="3756" y="2476"/>
              <a:ext cx="17" cy="29"/>
            </a:xfrm>
            <a:custGeom>
              <a:avLst/>
              <a:gdLst>
                <a:gd name="T0" fmla="*/ 0 w 17"/>
                <a:gd name="T1" fmla="*/ 27 h 29"/>
                <a:gd name="T2" fmla="*/ 10 w 17"/>
                <a:gd name="T3" fmla="*/ 28 h 29"/>
                <a:gd name="T4" fmla="*/ 16 w 17"/>
                <a:gd name="T5" fmla="*/ 0 h 29"/>
                <a:gd name="T6" fmla="*/ 10 w 17"/>
                <a:gd name="T7" fmla="*/ 0 h 29"/>
                <a:gd name="T8" fmla="*/ 0 w 17"/>
                <a:gd name="T9" fmla="*/ 27 h 29"/>
              </a:gdLst>
              <a:ahLst/>
              <a:cxnLst>
                <a:cxn ang="0">
                  <a:pos x="T0" y="T1"/>
                </a:cxn>
                <a:cxn ang="0">
                  <a:pos x="T2" y="T3"/>
                </a:cxn>
                <a:cxn ang="0">
                  <a:pos x="T4" y="T5"/>
                </a:cxn>
                <a:cxn ang="0">
                  <a:pos x="T6" y="T7"/>
                </a:cxn>
                <a:cxn ang="0">
                  <a:pos x="T8" y="T9"/>
                </a:cxn>
              </a:cxnLst>
              <a:rect l="0" t="0" r="r" b="b"/>
              <a:pathLst>
                <a:path w="17" h="29">
                  <a:moveTo>
                    <a:pt x="0" y="27"/>
                  </a:moveTo>
                  <a:lnTo>
                    <a:pt x="10" y="28"/>
                  </a:lnTo>
                  <a:lnTo>
                    <a:pt x="16" y="0"/>
                  </a:lnTo>
                  <a:lnTo>
                    <a:pt x="10" y="0"/>
                  </a:lnTo>
                  <a:lnTo>
                    <a:pt x="0" y="2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80" name="Freeform 278"/>
            <p:cNvSpPr>
              <a:spLocks/>
            </p:cNvSpPr>
            <p:nvPr/>
          </p:nvSpPr>
          <p:spPr bwMode="auto">
            <a:xfrm>
              <a:off x="3764" y="2460"/>
              <a:ext cx="17" cy="18"/>
            </a:xfrm>
            <a:custGeom>
              <a:avLst/>
              <a:gdLst>
                <a:gd name="T0" fmla="*/ 0 w 17"/>
                <a:gd name="T1" fmla="*/ 16 h 18"/>
                <a:gd name="T2" fmla="*/ 8 w 17"/>
                <a:gd name="T3" fmla="*/ 17 h 18"/>
                <a:gd name="T4" fmla="*/ 16 w 17"/>
                <a:gd name="T5" fmla="*/ 0 h 18"/>
                <a:gd name="T6" fmla="*/ 0 w 17"/>
                <a:gd name="T7" fmla="*/ 16 h 18"/>
              </a:gdLst>
              <a:ahLst/>
              <a:cxnLst>
                <a:cxn ang="0">
                  <a:pos x="T0" y="T1"/>
                </a:cxn>
                <a:cxn ang="0">
                  <a:pos x="T2" y="T3"/>
                </a:cxn>
                <a:cxn ang="0">
                  <a:pos x="T4" y="T5"/>
                </a:cxn>
                <a:cxn ang="0">
                  <a:pos x="T6" y="T7"/>
                </a:cxn>
              </a:cxnLst>
              <a:rect l="0" t="0" r="r" b="b"/>
              <a:pathLst>
                <a:path w="17" h="18">
                  <a:moveTo>
                    <a:pt x="0" y="16"/>
                  </a:moveTo>
                  <a:lnTo>
                    <a:pt x="8" y="17"/>
                  </a:lnTo>
                  <a:lnTo>
                    <a:pt x="16" y="0"/>
                  </a:lnTo>
                  <a:lnTo>
                    <a:pt x="0" y="16"/>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81" name="Freeform 279"/>
            <p:cNvSpPr>
              <a:spLocks/>
            </p:cNvSpPr>
            <p:nvPr/>
          </p:nvSpPr>
          <p:spPr bwMode="auto">
            <a:xfrm>
              <a:off x="3764" y="2959"/>
              <a:ext cx="17" cy="17"/>
            </a:xfrm>
            <a:custGeom>
              <a:avLst/>
              <a:gdLst>
                <a:gd name="T0" fmla="*/ 8 w 17"/>
                <a:gd name="T1" fmla="*/ 5 h 17"/>
                <a:gd name="T2" fmla="*/ 16 w 17"/>
                <a:gd name="T3" fmla="*/ 16 h 17"/>
                <a:gd name="T4" fmla="*/ 16 w 17"/>
                <a:gd name="T5" fmla="*/ 0 h 17"/>
                <a:gd name="T6" fmla="*/ 0 w 17"/>
                <a:gd name="T7" fmla="*/ 0 h 17"/>
                <a:gd name="T8" fmla="*/ 8 w 17"/>
                <a:gd name="T9" fmla="*/ 5 h 17"/>
              </a:gdLst>
              <a:ahLst/>
              <a:cxnLst>
                <a:cxn ang="0">
                  <a:pos x="T0" y="T1"/>
                </a:cxn>
                <a:cxn ang="0">
                  <a:pos x="T2" y="T3"/>
                </a:cxn>
                <a:cxn ang="0">
                  <a:pos x="T4" y="T5"/>
                </a:cxn>
                <a:cxn ang="0">
                  <a:pos x="T6" y="T7"/>
                </a:cxn>
                <a:cxn ang="0">
                  <a:pos x="T8" y="T9"/>
                </a:cxn>
              </a:cxnLst>
              <a:rect l="0" t="0" r="r" b="b"/>
              <a:pathLst>
                <a:path w="17" h="17">
                  <a:moveTo>
                    <a:pt x="8" y="5"/>
                  </a:moveTo>
                  <a:lnTo>
                    <a:pt x="16" y="16"/>
                  </a:lnTo>
                  <a:lnTo>
                    <a:pt x="16" y="0"/>
                  </a:lnTo>
                  <a:lnTo>
                    <a:pt x="0" y="0"/>
                  </a:lnTo>
                  <a:lnTo>
                    <a:pt x="8" y="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82" name="Freeform 280"/>
            <p:cNvSpPr>
              <a:spLocks/>
            </p:cNvSpPr>
            <p:nvPr/>
          </p:nvSpPr>
          <p:spPr bwMode="auto">
            <a:xfrm>
              <a:off x="3760" y="2948"/>
              <a:ext cx="17" cy="17"/>
            </a:xfrm>
            <a:custGeom>
              <a:avLst/>
              <a:gdLst>
                <a:gd name="T0" fmla="*/ 4 w 17"/>
                <a:gd name="T1" fmla="*/ 16 h 17"/>
                <a:gd name="T2" fmla="*/ 16 w 17"/>
                <a:gd name="T3" fmla="*/ 16 h 17"/>
                <a:gd name="T4" fmla="*/ 16 w 17"/>
                <a:gd name="T5" fmla="*/ 0 h 17"/>
                <a:gd name="T6" fmla="*/ 0 w 17"/>
                <a:gd name="T7" fmla="*/ 0 h 17"/>
                <a:gd name="T8" fmla="*/ 4 w 17"/>
                <a:gd name="T9" fmla="*/ 16 h 17"/>
              </a:gdLst>
              <a:ahLst/>
              <a:cxnLst>
                <a:cxn ang="0">
                  <a:pos x="T0" y="T1"/>
                </a:cxn>
                <a:cxn ang="0">
                  <a:pos x="T2" y="T3"/>
                </a:cxn>
                <a:cxn ang="0">
                  <a:pos x="T4" y="T5"/>
                </a:cxn>
                <a:cxn ang="0">
                  <a:pos x="T6" y="T7"/>
                </a:cxn>
                <a:cxn ang="0">
                  <a:pos x="T8" y="T9"/>
                </a:cxn>
              </a:cxnLst>
              <a:rect l="0" t="0" r="r" b="b"/>
              <a:pathLst>
                <a:path w="17" h="17">
                  <a:moveTo>
                    <a:pt x="4" y="16"/>
                  </a:moveTo>
                  <a:lnTo>
                    <a:pt x="16" y="16"/>
                  </a:lnTo>
                  <a:lnTo>
                    <a:pt x="16" y="0"/>
                  </a:lnTo>
                  <a:lnTo>
                    <a:pt x="0" y="0"/>
                  </a:lnTo>
                  <a:lnTo>
                    <a:pt x="4"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83" name="Freeform 281"/>
            <p:cNvSpPr>
              <a:spLocks/>
            </p:cNvSpPr>
            <p:nvPr/>
          </p:nvSpPr>
          <p:spPr bwMode="auto">
            <a:xfrm>
              <a:off x="3757" y="2926"/>
              <a:ext cx="18" cy="23"/>
            </a:xfrm>
            <a:custGeom>
              <a:avLst/>
              <a:gdLst>
                <a:gd name="T0" fmla="*/ 3 w 18"/>
                <a:gd name="T1" fmla="*/ 22 h 23"/>
                <a:gd name="T2" fmla="*/ 17 w 18"/>
                <a:gd name="T3" fmla="*/ 22 h 23"/>
                <a:gd name="T4" fmla="*/ 17 w 18"/>
                <a:gd name="T5" fmla="*/ 0 h 23"/>
                <a:gd name="T6" fmla="*/ 0 w 18"/>
                <a:gd name="T7" fmla="*/ 0 h 23"/>
                <a:gd name="T8" fmla="*/ 3 w 18"/>
                <a:gd name="T9" fmla="*/ 22 h 23"/>
              </a:gdLst>
              <a:ahLst/>
              <a:cxnLst>
                <a:cxn ang="0">
                  <a:pos x="T0" y="T1"/>
                </a:cxn>
                <a:cxn ang="0">
                  <a:pos x="T2" y="T3"/>
                </a:cxn>
                <a:cxn ang="0">
                  <a:pos x="T4" y="T5"/>
                </a:cxn>
                <a:cxn ang="0">
                  <a:pos x="T6" y="T7"/>
                </a:cxn>
                <a:cxn ang="0">
                  <a:pos x="T8" y="T9"/>
                </a:cxn>
              </a:cxnLst>
              <a:rect l="0" t="0" r="r" b="b"/>
              <a:pathLst>
                <a:path w="18" h="23">
                  <a:moveTo>
                    <a:pt x="3" y="22"/>
                  </a:moveTo>
                  <a:lnTo>
                    <a:pt x="17" y="22"/>
                  </a:lnTo>
                  <a:lnTo>
                    <a:pt x="17" y="0"/>
                  </a:lnTo>
                  <a:lnTo>
                    <a:pt x="0" y="0"/>
                  </a:lnTo>
                  <a:lnTo>
                    <a:pt x="3" y="2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84" name="Freeform 282"/>
            <p:cNvSpPr>
              <a:spLocks/>
            </p:cNvSpPr>
            <p:nvPr/>
          </p:nvSpPr>
          <p:spPr bwMode="auto">
            <a:xfrm>
              <a:off x="3754" y="2897"/>
              <a:ext cx="21" cy="30"/>
            </a:xfrm>
            <a:custGeom>
              <a:avLst/>
              <a:gdLst>
                <a:gd name="T0" fmla="*/ 3 w 21"/>
                <a:gd name="T1" fmla="*/ 29 h 30"/>
                <a:gd name="T2" fmla="*/ 20 w 21"/>
                <a:gd name="T3" fmla="*/ 29 h 30"/>
                <a:gd name="T4" fmla="*/ 20 w 21"/>
                <a:gd name="T5" fmla="*/ 0 h 30"/>
                <a:gd name="T6" fmla="*/ 0 w 21"/>
                <a:gd name="T7" fmla="*/ 0 h 30"/>
                <a:gd name="T8" fmla="*/ 3 w 21"/>
                <a:gd name="T9" fmla="*/ 29 h 30"/>
              </a:gdLst>
              <a:ahLst/>
              <a:cxnLst>
                <a:cxn ang="0">
                  <a:pos x="T0" y="T1"/>
                </a:cxn>
                <a:cxn ang="0">
                  <a:pos x="T2" y="T3"/>
                </a:cxn>
                <a:cxn ang="0">
                  <a:pos x="T4" y="T5"/>
                </a:cxn>
                <a:cxn ang="0">
                  <a:pos x="T6" y="T7"/>
                </a:cxn>
                <a:cxn ang="0">
                  <a:pos x="T8" y="T9"/>
                </a:cxn>
              </a:cxnLst>
              <a:rect l="0" t="0" r="r" b="b"/>
              <a:pathLst>
                <a:path w="21" h="30">
                  <a:moveTo>
                    <a:pt x="3" y="29"/>
                  </a:moveTo>
                  <a:lnTo>
                    <a:pt x="20" y="29"/>
                  </a:lnTo>
                  <a:lnTo>
                    <a:pt x="20" y="0"/>
                  </a:lnTo>
                  <a:lnTo>
                    <a:pt x="0" y="0"/>
                  </a:lnTo>
                  <a:lnTo>
                    <a:pt x="3" y="2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85" name="Freeform 283"/>
            <p:cNvSpPr>
              <a:spLocks/>
            </p:cNvSpPr>
            <p:nvPr/>
          </p:nvSpPr>
          <p:spPr bwMode="auto">
            <a:xfrm>
              <a:off x="3752" y="2860"/>
              <a:ext cx="23" cy="39"/>
            </a:xfrm>
            <a:custGeom>
              <a:avLst/>
              <a:gdLst>
                <a:gd name="T0" fmla="*/ 1 w 23"/>
                <a:gd name="T1" fmla="*/ 37 h 39"/>
                <a:gd name="T2" fmla="*/ 22 w 23"/>
                <a:gd name="T3" fmla="*/ 38 h 39"/>
                <a:gd name="T4" fmla="*/ 22 w 23"/>
                <a:gd name="T5" fmla="*/ 1 h 39"/>
                <a:gd name="T6" fmla="*/ 0 w 23"/>
                <a:gd name="T7" fmla="*/ 0 h 39"/>
                <a:gd name="T8" fmla="*/ 1 w 23"/>
                <a:gd name="T9" fmla="*/ 37 h 39"/>
              </a:gdLst>
              <a:ahLst/>
              <a:cxnLst>
                <a:cxn ang="0">
                  <a:pos x="T0" y="T1"/>
                </a:cxn>
                <a:cxn ang="0">
                  <a:pos x="T2" y="T3"/>
                </a:cxn>
                <a:cxn ang="0">
                  <a:pos x="T4" y="T5"/>
                </a:cxn>
                <a:cxn ang="0">
                  <a:pos x="T6" y="T7"/>
                </a:cxn>
                <a:cxn ang="0">
                  <a:pos x="T8" y="T9"/>
                </a:cxn>
              </a:cxnLst>
              <a:rect l="0" t="0" r="r" b="b"/>
              <a:pathLst>
                <a:path w="23" h="39">
                  <a:moveTo>
                    <a:pt x="1" y="37"/>
                  </a:moveTo>
                  <a:lnTo>
                    <a:pt x="22" y="38"/>
                  </a:lnTo>
                  <a:lnTo>
                    <a:pt x="22" y="1"/>
                  </a:lnTo>
                  <a:lnTo>
                    <a:pt x="0" y="0"/>
                  </a:lnTo>
                  <a:lnTo>
                    <a:pt x="1" y="37"/>
                  </a:lnTo>
                </a:path>
              </a:pathLst>
            </a:custGeom>
            <a:solidFill>
              <a:srgbClr val="49494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86" name="Freeform 284"/>
            <p:cNvSpPr>
              <a:spLocks/>
            </p:cNvSpPr>
            <p:nvPr/>
          </p:nvSpPr>
          <p:spPr bwMode="auto">
            <a:xfrm>
              <a:off x="3750" y="2818"/>
              <a:ext cx="25" cy="45"/>
            </a:xfrm>
            <a:custGeom>
              <a:avLst/>
              <a:gdLst>
                <a:gd name="T0" fmla="*/ 2 w 25"/>
                <a:gd name="T1" fmla="*/ 42 h 45"/>
                <a:gd name="T2" fmla="*/ 24 w 25"/>
                <a:gd name="T3" fmla="*/ 44 h 45"/>
                <a:gd name="T4" fmla="*/ 24 w 25"/>
                <a:gd name="T5" fmla="*/ 0 h 45"/>
                <a:gd name="T6" fmla="*/ 0 w 25"/>
                <a:gd name="T7" fmla="*/ 0 h 45"/>
                <a:gd name="T8" fmla="*/ 2 w 25"/>
                <a:gd name="T9" fmla="*/ 42 h 45"/>
              </a:gdLst>
              <a:ahLst/>
              <a:cxnLst>
                <a:cxn ang="0">
                  <a:pos x="T0" y="T1"/>
                </a:cxn>
                <a:cxn ang="0">
                  <a:pos x="T2" y="T3"/>
                </a:cxn>
                <a:cxn ang="0">
                  <a:pos x="T4" y="T5"/>
                </a:cxn>
                <a:cxn ang="0">
                  <a:pos x="T6" y="T7"/>
                </a:cxn>
                <a:cxn ang="0">
                  <a:pos x="T8" y="T9"/>
                </a:cxn>
              </a:cxnLst>
              <a:rect l="0" t="0" r="r" b="b"/>
              <a:pathLst>
                <a:path w="25" h="45">
                  <a:moveTo>
                    <a:pt x="2" y="42"/>
                  </a:moveTo>
                  <a:lnTo>
                    <a:pt x="24" y="44"/>
                  </a:lnTo>
                  <a:lnTo>
                    <a:pt x="24" y="0"/>
                  </a:lnTo>
                  <a:lnTo>
                    <a:pt x="0" y="0"/>
                  </a:lnTo>
                  <a:lnTo>
                    <a:pt x="2" y="42"/>
                  </a:lnTo>
                </a:path>
              </a:pathLst>
            </a:custGeom>
            <a:solidFill>
              <a:srgbClr val="59595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87" name="Freeform 285"/>
            <p:cNvSpPr>
              <a:spLocks/>
            </p:cNvSpPr>
            <p:nvPr/>
          </p:nvSpPr>
          <p:spPr bwMode="auto">
            <a:xfrm>
              <a:off x="3750" y="2771"/>
              <a:ext cx="25" cy="49"/>
            </a:xfrm>
            <a:custGeom>
              <a:avLst/>
              <a:gdLst>
                <a:gd name="T0" fmla="*/ 0 w 25"/>
                <a:gd name="T1" fmla="*/ 47 h 49"/>
                <a:gd name="T2" fmla="*/ 24 w 25"/>
                <a:gd name="T3" fmla="*/ 48 h 49"/>
                <a:gd name="T4" fmla="*/ 24 w 25"/>
                <a:gd name="T5" fmla="*/ 1 h 49"/>
                <a:gd name="T6" fmla="*/ 0 w 25"/>
                <a:gd name="T7" fmla="*/ 0 h 49"/>
                <a:gd name="T8" fmla="*/ 0 w 25"/>
                <a:gd name="T9" fmla="*/ 47 h 49"/>
              </a:gdLst>
              <a:ahLst/>
              <a:cxnLst>
                <a:cxn ang="0">
                  <a:pos x="T0" y="T1"/>
                </a:cxn>
                <a:cxn ang="0">
                  <a:pos x="T2" y="T3"/>
                </a:cxn>
                <a:cxn ang="0">
                  <a:pos x="T4" y="T5"/>
                </a:cxn>
                <a:cxn ang="0">
                  <a:pos x="T6" y="T7"/>
                </a:cxn>
                <a:cxn ang="0">
                  <a:pos x="T8" y="T9"/>
                </a:cxn>
              </a:cxnLst>
              <a:rect l="0" t="0" r="r" b="b"/>
              <a:pathLst>
                <a:path w="25" h="49">
                  <a:moveTo>
                    <a:pt x="0" y="47"/>
                  </a:moveTo>
                  <a:lnTo>
                    <a:pt x="24" y="48"/>
                  </a:lnTo>
                  <a:lnTo>
                    <a:pt x="24" y="1"/>
                  </a:lnTo>
                  <a:lnTo>
                    <a:pt x="0" y="0"/>
                  </a:lnTo>
                  <a:lnTo>
                    <a:pt x="0" y="47"/>
                  </a:lnTo>
                </a:path>
              </a:pathLst>
            </a:custGeom>
            <a:solidFill>
              <a:srgbClr val="68686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88" name="Freeform 286"/>
            <p:cNvSpPr>
              <a:spLocks/>
            </p:cNvSpPr>
            <p:nvPr/>
          </p:nvSpPr>
          <p:spPr bwMode="auto">
            <a:xfrm>
              <a:off x="3750" y="2722"/>
              <a:ext cx="25" cy="52"/>
            </a:xfrm>
            <a:custGeom>
              <a:avLst/>
              <a:gdLst>
                <a:gd name="T0" fmla="*/ 0 w 25"/>
                <a:gd name="T1" fmla="*/ 49 h 52"/>
                <a:gd name="T2" fmla="*/ 24 w 25"/>
                <a:gd name="T3" fmla="*/ 51 h 52"/>
                <a:gd name="T4" fmla="*/ 24 w 25"/>
                <a:gd name="T5" fmla="*/ 1 h 52"/>
                <a:gd name="T6" fmla="*/ 0 w 25"/>
                <a:gd name="T7" fmla="*/ 0 h 52"/>
                <a:gd name="T8" fmla="*/ 0 w 25"/>
                <a:gd name="T9" fmla="*/ 49 h 52"/>
              </a:gdLst>
              <a:ahLst/>
              <a:cxnLst>
                <a:cxn ang="0">
                  <a:pos x="T0" y="T1"/>
                </a:cxn>
                <a:cxn ang="0">
                  <a:pos x="T2" y="T3"/>
                </a:cxn>
                <a:cxn ang="0">
                  <a:pos x="T4" y="T5"/>
                </a:cxn>
                <a:cxn ang="0">
                  <a:pos x="T6" y="T7"/>
                </a:cxn>
                <a:cxn ang="0">
                  <a:pos x="T8" y="T9"/>
                </a:cxn>
              </a:cxnLst>
              <a:rect l="0" t="0" r="r" b="b"/>
              <a:pathLst>
                <a:path w="25" h="52">
                  <a:moveTo>
                    <a:pt x="0" y="49"/>
                  </a:moveTo>
                  <a:lnTo>
                    <a:pt x="24" y="51"/>
                  </a:lnTo>
                  <a:lnTo>
                    <a:pt x="24" y="1"/>
                  </a:lnTo>
                  <a:lnTo>
                    <a:pt x="0" y="0"/>
                  </a:lnTo>
                  <a:lnTo>
                    <a:pt x="0" y="49"/>
                  </a:lnTo>
                </a:path>
              </a:pathLst>
            </a:custGeom>
            <a:solidFill>
              <a:srgbClr val="76767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89" name="Freeform 287"/>
            <p:cNvSpPr>
              <a:spLocks/>
            </p:cNvSpPr>
            <p:nvPr/>
          </p:nvSpPr>
          <p:spPr bwMode="auto">
            <a:xfrm>
              <a:off x="3750" y="2671"/>
              <a:ext cx="25" cy="53"/>
            </a:xfrm>
            <a:custGeom>
              <a:avLst/>
              <a:gdLst>
                <a:gd name="T0" fmla="*/ 0 w 25"/>
                <a:gd name="T1" fmla="*/ 50 h 53"/>
                <a:gd name="T2" fmla="*/ 24 w 25"/>
                <a:gd name="T3" fmla="*/ 52 h 53"/>
                <a:gd name="T4" fmla="*/ 24 w 25"/>
                <a:gd name="T5" fmla="*/ 1 h 53"/>
                <a:gd name="T6" fmla="*/ 2 w 25"/>
                <a:gd name="T7" fmla="*/ 0 h 53"/>
                <a:gd name="T8" fmla="*/ 0 w 25"/>
                <a:gd name="T9" fmla="*/ 50 h 53"/>
              </a:gdLst>
              <a:ahLst/>
              <a:cxnLst>
                <a:cxn ang="0">
                  <a:pos x="T0" y="T1"/>
                </a:cxn>
                <a:cxn ang="0">
                  <a:pos x="T2" y="T3"/>
                </a:cxn>
                <a:cxn ang="0">
                  <a:pos x="T4" y="T5"/>
                </a:cxn>
                <a:cxn ang="0">
                  <a:pos x="T6" y="T7"/>
                </a:cxn>
                <a:cxn ang="0">
                  <a:pos x="T8" y="T9"/>
                </a:cxn>
              </a:cxnLst>
              <a:rect l="0" t="0" r="r" b="b"/>
              <a:pathLst>
                <a:path w="25" h="53">
                  <a:moveTo>
                    <a:pt x="0" y="50"/>
                  </a:moveTo>
                  <a:lnTo>
                    <a:pt x="24" y="52"/>
                  </a:lnTo>
                  <a:lnTo>
                    <a:pt x="24" y="1"/>
                  </a:lnTo>
                  <a:lnTo>
                    <a:pt x="2" y="0"/>
                  </a:lnTo>
                  <a:lnTo>
                    <a:pt x="0" y="50"/>
                  </a:lnTo>
                </a:path>
              </a:pathLst>
            </a:custGeom>
            <a:solidFill>
              <a:srgbClr val="A0A0A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90" name="Freeform 288"/>
            <p:cNvSpPr>
              <a:spLocks/>
            </p:cNvSpPr>
            <p:nvPr/>
          </p:nvSpPr>
          <p:spPr bwMode="auto">
            <a:xfrm>
              <a:off x="3752" y="2624"/>
              <a:ext cx="23" cy="50"/>
            </a:xfrm>
            <a:custGeom>
              <a:avLst/>
              <a:gdLst>
                <a:gd name="T0" fmla="*/ 0 w 23"/>
                <a:gd name="T1" fmla="*/ 47 h 50"/>
                <a:gd name="T2" fmla="*/ 22 w 23"/>
                <a:gd name="T3" fmla="*/ 49 h 50"/>
                <a:gd name="T4" fmla="*/ 22 w 23"/>
                <a:gd name="T5" fmla="*/ 0 h 50"/>
                <a:gd name="T6" fmla="*/ 1 w 23"/>
                <a:gd name="T7" fmla="*/ 0 h 50"/>
                <a:gd name="T8" fmla="*/ 0 w 23"/>
                <a:gd name="T9" fmla="*/ 47 h 50"/>
              </a:gdLst>
              <a:ahLst/>
              <a:cxnLst>
                <a:cxn ang="0">
                  <a:pos x="T0" y="T1"/>
                </a:cxn>
                <a:cxn ang="0">
                  <a:pos x="T2" y="T3"/>
                </a:cxn>
                <a:cxn ang="0">
                  <a:pos x="T4" y="T5"/>
                </a:cxn>
                <a:cxn ang="0">
                  <a:pos x="T6" y="T7"/>
                </a:cxn>
                <a:cxn ang="0">
                  <a:pos x="T8" y="T9"/>
                </a:cxn>
              </a:cxnLst>
              <a:rect l="0" t="0" r="r" b="b"/>
              <a:pathLst>
                <a:path w="23" h="50">
                  <a:moveTo>
                    <a:pt x="0" y="47"/>
                  </a:moveTo>
                  <a:lnTo>
                    <a:pt x="22" y="49"/>
                  </a:lnTo>
                  <a:lnTo>
                    <a:pt x="22" y="0"/>
                  </a:lnTo>
                  <a:lnTo>
                    <a:pt x="1" y="0"/>
                  </a:lnTo>
                  <a:lnTo>
                    <a:pt x="0" y="47"/>
                  </a:lnTo>
                </a:path>
              </a:pathLst>
            </a:custGeom>
            <a:solidFill>
              <a:srgbClr val="D5D5D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91" name="Freeform 289"/>
            <p:cNvSpPr>
              <a:spLocks/>
            </p:cNvSpPr>
            <p:nvPr/>
          </p:nvSpPr>
          <p:spPr bwMode="auto">
            <a:xfrm>
              <a:off x="3754" y="2579"/>
              <a:ext cx="21" cy="47"/>
            </a:xfrm>
            <a:custGeom>
              <a:avLst/>
              <a:gdLst>
                <a:gd name="T0" fmla="*/ 0 w 21"/>
                <a:gd name="T1" fmla="*/ 45 h 47"/>
                <a:gd name="T2" fmla="*/ 20 w 21"/>
                <a:gd name="T3" fmla="*/ 46 h 47"/>
                <a:gd name="T4" fmla="*/ 20 w 21"/>
                <a:gd name="T5" fmla="*/ 0 h 47"/>
                <a:gd name="T6" fmla="*/ 3 w 21"/>
                <a:gd name="T7" fmla="*/ 0 h 47"/>
                <a:gd name="T8" fmla="*/ 0 w 21"/>
                <a:gd name="T9" fmla="*/ 45 h 47"/>
              </a:gdLst>
              <a:ahLst/>
              <a:cxnLst>
                <a:cxn ang="0">
                  <a:pos x="T0" y="T1"/>
                </a:cxn>
                <a:cxn ang="0">
                  <a:pos x="T2" y="T3"/>
                </a:cxn>
                <a:cxn ang="0">
                  <a:pos x="T4" y="T5"/>
                </a:cxn>
                <a:cxn ang="0">
                  <a:pos x="T6" y="T7"/>
                </a:cxn>
                <a:cxn ang="0">
                  <a:pos x="T8" y="T9"/>
                </a:cxn>
              </a:cxnLst>
              <a:rect l="0" t="0" r="r" b="b"/>
              <a:pathLst>
                <a:path w="21" h="47">
                  <a:moveTo>
                    <a:pt x="0" y="45"/>
                  </a:moveTo>
                  <a:lnTo>
                    <a:pt x="20" y="46"/>
                  </a:lnTo>
                  <a:lnTo>
                    <a:pt x="20" y="0"/>
                  </a:lnTo>
                  <a:lnTo>
                    <a:pt x="3" y="0"/>
                  </a:lnTo>
                  <a:lnTo>
                    <a:pt x="0" y="45"/>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92" name="Freeform 290"/>
            <p:cNvSpPr>
              <a:spLocks/>
            </p:cNvSpPr>
            <p:nvPr/>
          </p:nvSpPr>
          <p:spPr bwMode="auto">
            <a:xfrm>
              <a:off x="3757" y="2537"/>
              <a:ext cx="18" cy="44"/>
            </a:xfrm>
            <a:custGeom>
              <a:avLst/>
              <a:gdLst>
                <a:gd name="T0" fmla="*/ 0 w 18"/>
                <a:gd name="T1" fmla="*/ 42 h 44"/>
                <a:gd name="T2" fmla="*/ 17 w 18"/>
                <a:gd name="T3" fmla="*/ 43 h 44"/>
                <a:gd name="T4" fmla="*/ 17 w 18"/>
                <a:gd name="T5" fmla="*/ 0 h 44"/>
                <a:gd name="T6" fmla="*/ 3 w 18"/>
                <a:gd name="T7" fmla="*/ 0 h 44"/>
                <a:gd name="T8" fmla="*/ 0 w 18"/>
                <a:gd name="T9" fmla="*/ 42 h 44"/>
              </a:gdLst>
              <a:ahLst/>
              <a:cxnLst>
                <a:cxn ang="0">
                  <a:pos x="T0" y="T1"/>
                </a:cxn>
                <a:cxn ang="0">
                  <a:pos x="T2" y="T3"/>
                </a:cxn>
                <a:cxn ang="0">
                  <a:pos x="T4" y="T5"/>
                </a:cxn>
                <a:cxn ang="0">
                  <a:pos x="T6" y="T7"/>
                </a:cxn>
                <a:cxn ang="0">
                  <a:pos x="T8" y="T9"/>
                </a:cxn>
              </a:cxnLst>
              <a:rect l="0" t="0" r="r" b="b"/>
              <a:pathLst>
                <a:path w="18" h="44">
                  <a:moveTo>
                    <a:pt x="0" y="42"/>
                  </a:moveTo>
                  <a:lnTo>
                    <a:pt x="17" y="43"/>
                  </a:lnTo>
                  <a:lnTo>
                    <a:pt x="17" y="0"/>
                  </a:lnTo>
                  <a:lnTo>
                    <a:pt x="3" y="0"/>
                  </a:lnTo>
                  <a:lnTo>
                    <a:pt x="0" y="42"/>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93" name="Freeform 291"/>
            <p:cNvSpPr>
              <a:spLocks/>
            </p:cNvSpPr>
            <p:nvPr/>
          </p:nvSpPr>
          <p:spPr bwMode="auto">
            <a:xfrm>
              <a:off x="3760" y="2504"/>
              <a:ext cx="17" cy="35"/>
            </a:xfrm>
            <a:custGeom>
              <a:avLst/>
              <a:gdLst>
                <a:gd name="T0" fmla="*/ 0 w 17"/>
                <a:gd name="T1" fmla="*/ 33 h 35"/>
                <a:gd name="T2" fmla="*/ 16 w 17"/>
                <a:gd name="T3" fmla="*/ 34 h 35"/>
                <a:gd name="T4" fmla="*/ 16 w 17"/>
                <a:gd name="T5" fmla="*/ 0 h 35"/>
                <a:gd name="T6" fmla="*/ 4 w 17"/>
                <a:gd name="T7" fmla="*/ 0 h 35"/>
                <a:gd name="T8" fmla="*/ 0 w 17"/>
                <a:gd name="T9" fmla="*/ 33 h 35"/>
              </a:gdLst>
              <a:ahLst/>
              <a:cxnLst>
                <a:cxn ang="0">
                  <a:pos x="T0" y="T1"/>
                </a:cxn>
                <a:cxn ang="0">
                  <a:pos x="T2" y="T3"/>
                </a:cxn>
                <a:cxn ang="0">
                  <a:pos x="T4" y="T5"/>
                </a:cxn>
                <a:cxn ang="0">
                  <a:pos x="T6" y="T7"/>
                </a:cxn>
                <a:cxn ang="0">
                  <a:pos x="T8" y="T9"/>
                </a:cxn>
              </a:cxnLst>
              <a:rect l="0" t="0" r="r" b="b"/>
              <a:pathLst>
                <a:path w="17" h="35">
                  <a:moveTo>
                    <a:pt x="0" y="33"/>
                  </a:moveTo>
                  <a:lnTo>
                    <a:pt x="16" y="34"/>
                  </a:lnTo>
                  <a:lnTo>
                    <a:pt x="16" y="0"/>
                  </a:lnTo>
                  <a:lnTo>
                    <a:pt x="4" y="0"/>
                  </a:lnTo>
                  <a:lnTo>
                    <a:pt x="0" y="3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94" name="Freeform 292"/>
            <p:cNvSpPr>
              <a:spLocks/>
            </p:cNvSpPr>
            <p:nvPr/>
          </p:nvSpPr>
          <p:spPr bwMode="auto">
            <a:xfrm>
              <a:off x="3764" y="2477"/>
              <a:ext cx="17" cy="28"/>
            </a:xfrm>
            <a:custGeom>
              <a:avLst/>
              <a:gdLst>
                <a:gd name="T0" fmla="*/ 0 w 17"/>
                <a:gd name="T1" fmla="*/ 27 h 28"/>
                <a:gd name="T2" fmla="*/ 16 w 17"/>
                <a:gd name="T3" fmla="*/ 27 h 28"/>
                <a:gd name="T4" fmla="*/ 16 w 17"/>
                <a:gd name="T5" fmla="*/ 0 h 28"/>
                <a:gd name="T6" fmla="*/ 8 w 17"/>
                <a:gd name="T7" fmla="*/ 0 h 28"/>
                <a:gd name="T8" fmla="*/ 0 w 17"/>
                <a:gd name="T9" fmla="*/ 27 h 28"/>
              </a:gdLst>
              <a:ahLst/>
              <a:cxnLst>
                <a:cxn ang="0">
                  <a:pos x="T0" y="T1"/>
                </a:cxn>
                <a:cxn ang="0">
                  <a:pos x="T2" y="T3"/>
                </a:cxn>
                <a:cxn ang="0">
                  <a:pos x="T4" y="T5"/>
                </a:cxn>
                <a:cxn ang="0">
                  <a:pos x="T6" y="T7"/>
                </a:cxn>
                <a:cxn ang="0">
                  <a:pos x="T8" y="T9"/>
                </a:cxn>
              </a:cxnLst>
              <a:rect l="0" t="0" r="r" b="b"/>
              <a:pathLst>
                <a:path w="17" h="28">
                  <a:moveTo>
                    <a:pt x="0" y="27"/>
                  </a:moveTo>
                  <a:lnTo>
                    <a:pt x="16" y="27"/>
                  </a:lnTo>
                  <a:lnTo>
                    <a:pt x="16" y="0"/>
                  </a:lnTo>
                  <a:lnTo>
                    <a:pt x="8" y="0"/>
                  </a:lnTo>
                  <a:lnTo>
                    <a:pt x="0" y="2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95" name="Freeform 293"/>
            <p:cNvSpPr>
              <a:spLocks/>
            </p:cNvSpPr>
            <p:nvPr/>
          </p:nvSpPr>
          <p:spPr bwMode="auto">
            <a:xfrm>
              <a:off x="3769" y="2460"/>
              <a:ext cx="17" cy="18"/>
            </a:xfrm>
            <a:custGeom>
              <a:avLst/>
              <a:gdLst>
                <a:gd name="T0" fmla="*/ 0 w 17"/>
                <a:gd name="T1" fmla="*/ 17 h 18"/>
                <a:gd name="T2" fmla="*/ 16 w 17"/>
                <a:gd name="T3" fmla="*/ 17 h 18"/>
                <a:gd name="T4" fmla="*/ 16 w 17"/>
                <a:gd name="T5" fmla="*/ 0 h 18"/>
                <a:gd name="T6" fmla="*/ 0 w 17"/>
                <a:gd name="T7" fmla="*/ 17 h 18"/>
              </a:gdLst>
              <a:ahLst/>
              <a:cxnLst>
                <a:cxn ang="0">
                  <a:pos x="T0" y="T1"/>
                </a:cxn>
                <a:cxn ang="0">
                  <a:pos x="T2" y="T3"/>
                </a:cxn>
                <a:cxn ang="0">
                  <a:pos x="T4" y="T5"/>
                </a:cxn>
                <a:cxn ang="0">
                  <a:pos x="T6" y="T7"/>
                </a:cxn>
              </a:cxnLst>
              <a:rect l="0" t="0" r="r" b="b"/>
              <a:pathLst>
                <a:path w="17" h="18">
                  <a:moveTo>
                    <a:pt x="0" y="17"/>
                  </a:moveTo>
                  <a:lnTo>
                    <a:pt x="16" y="17"/>
                  </a:lnTo>
                  <a:lnTo>
                    <a:pt x="16" y="0"/>
                  </a:lnTo>
                  <a:lnTo>
                    <a:pt x="0" y="1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96" name="Freeform 294"/>
            <p:cNvSpPr>
              <a:spLocks/>
            </p:cNvSpPr>
            <p:nvPr/>
          </p:nvSpPr>
          <p:spPr bwMode="auto">
            <a:xfrm>
              <a:off x="3774" y="2959"/>
              <a:ext cx="17" cy="17"/>
            </a:xfrm>
            <a:custGeom>
              <a:avLst/>
              <a:gdLst>
                <a:gd name="T0" fmla="*/ 0 w 17"/>
                <a:gd name="T1" fmla="*/ 16 h 17"/>
                <a:gd name="T2" fmla="*/ 8 w 17"/>
                <a:gd name="T3" fmla="*/ 5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8" y="5"/>
                  </a:lnTo>
                  <a:lnTo>
                    <a:pt x="16" y="0"/>
                  </a:lnTo>
                  <a:lnTo>
                    <a:pt x="0" y="0"/>
                  </a:lnTo>
                  <a:lnTo>
                    <a:pt x="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97" name="Freeform 295"/>
            <p:cNvSpPr>
              <a:spLocks/>
            </p:cNvSpPr>
            <p:nvPr/>
          </p:nvSpPr>
          <p:spPr bwMode="auto">
            <a:xfrm>
              <a:off x="3774" y="2948"/>
              <a:ext cx="17" cy="17"/>
            </a:xfrm>
            <a:custGeom>
              <a:avLst/>
              <a:gdLst>
                <a:gd name="T0" fmla="*/ 0 w 17"/>
                <a:gd name="T1" fmla="*/ 16 h 17"/>
                <a:gd name="T2" fmla="*/ 11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1" y="16"/>
                  </a:lnTo>
                  <a:lnTo>
                    <a:pt x="16" y="0"/>
                  </a:lnTo>
                  <a:lnTo>
                    <a:pt x="0" y="0"/>
                  </a:lnTo>
                  <a:lnTo>
                    <a:pt x="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98" name="Freeform 296"/>
            <p:cNvSpPr>
              <a:spLocks/>
            </p:cNvSpPr>
            <p:nvPr/>
          </p:nvSpPr>
          <p:spPr bwMode="auto">
            <a:xfrm>
              <a:off x="3774" y="2926"/>
              <a:ext cx="18" cy="23"/>
            </a:xfrm>
            <a:custGeom>
              <a:avLst/>
              <a:gdLst>
                <a:gd name="T0" fmla="*/ 0 w 18"/>
                <a:gd name="T1" fmla="*/ 22 h 23"/>
                <a:gd name="T2" fmla="*/ 13 w 18"/>
                <a:gd name="T3" fmla="*/ 22 h 23"/>
                <a:gd name="T4" fmla="*/ 17 w 18"/>
                <a:gd name="T5" fmla="*/ 0 h 23"/>
                <a:gd name="T6" fmla="*/ 0 w 18"/>
                <a:gd name="T7" fmla="*/ 0 h 23"/>
                <a:gd name="T8" fmla="*/ 0 w 18"/>
                <a:gd name="T9" fmla="*/ 22 h 23"/>
              </a:gdLst>
              <a:ahLst/>
              <a:cxnLst>
                <a:cxn ang="0">
                  <a:pos x="T0" y="T1"/>
                </a:cxn>
                <a:cxn ang="0">
                  <a:pos x="T2" y="T3"/>
                </a:cxn>
                <a:cxn ang="0">
                  <a:pos x="T4" y="T5"/>
                </a:cxn>
                <a:cxn ang="0">
                  <a:pos x="T6" y="T7"/>
                </a:cxn>
                <a:cxn ang="0">
                  <a:pos x="T8" y="T9"/>
                </a:cxn>
              </a:cxnLst>
              <a:rect l="0" t="0" r="r" b="b"/>
              <a:pathLst>
                <a:path w="18" h="23">
                  <a:moveTo>
                    <a:pt x="0" y="22"/>
                  </a:moveTo>
                  <a:lnTo>
                    <a:pt x="13" y="22"/>
                  </a:lnTo>
                  <a:lnTo>
                    <a:pt x="17" y="0"/>
                  </a:lnTo>
                  <a:lnTo>
                    <a:pt x="0" y="0"/>
                  </a:lnTo>
                  <a:lnTo>
                    <a:pt x="0" y="2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299" name="Freeform 297"/>
            <p:cNvSpPr>
              <a:spLocks/>
            </p:cNvSpPr>
            <p:nvPr/>
          </p:nvSpPr>
          <p:spPr bwMode="auto">
            <a:xfrm>
              <a:off x="3774" y="2897"/>
              <a:ext cx="21" cy="30"/>
            </a:xfrm>
            <a:custGeom>
              <a:avLst/>
              <a:gdLst>
                <a:gd name="T0" fmla="*/ 0 w 21"/>
                <a:gd name="T1" fmla="*/ 29 h 30"/>
                <a:gd name="T2" fmla="*/ 16 w 21"/>
                <a:gd name="T3" fmla="*/ 29 h 30"/>
                <a:gd name="T4" fmla="*/ 20 w 21"/>
                <a:gd name="T5" fmla="*/ 0 h 30"/>
                <a:gd name="T6" fmla="*/ 0 w 21"/>
                <a:gd name="T7" fmla="*/ 0 h 30"/>
                <a:gd name="T8" fmla="*/ 0 w 21"/>
                <a:gd name="T9" fmla="*/ 29 h 30"/>
              </a:gdLst>
              <a:ahLst/>
              <a:cxnLst>
                <a:cxn ang="0">
                  <a:pos x="T0" y="T1"/>
                </a:cxn>
                <a:cxn ang="0">
                  <a:pos x="T2" y="T3"/>
                </a:cxn>
                <a:cxn ang="0">
                  <a:pos x="T4" y="T5"/>
                </a:cxn>
                <a:cxn ang="0">
                  <a:pos x="T6" y="T7"/>
                </a:cxn>
                <a:cxn ang="0">
                  <a:pos x="T8" y="T9"/>
                </a:cxn>
              </a:cxnLst>
              <a:rect l="0" t="0" r="r" b="b"/>
              <a:pathLst>
                <a:path w="21" h="30">
                  <a:moveTo>
                    <a:pt x="0" y="29"/>
                  </a:moveTo>
                  <a:lnTo>
                    <a:pt x="16" y="29"/>
                  </a:lnTo>
                  <a:lnTo>
                    <a:pt x="20" y="0"/>
                  </a:lnTo>
                  <a:lnTo>
                    <a:pt x="0" y="0"/>
                  </a:lnTo>
                  <a:lnTo>
                    <a:pt x="0" y="2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00" name="Freeform 298"/>
            <p:cNvSpPr>
              <a:spLocks/>
            </p:cNvSpPr>
            <p:nvPr/>
          </p:nvSpPr>
          <p:spPr bwMode="auto">
            <a:xfrm>
              <a:off x="3774" y="2860"/>
              <a:ext cx="24" cy="39"/>
            </a:xfrm>
            <a:custGeom>
              <a:avLst/>
              <a:gdLst>
                <a:gd name="T0" fmla="*/ 0 w 24"/>
                <a:gd name="T1" fmla="*/ 38 h 39"/>
                <a:gd name="T2" fmla="*/ 19 w 24"/>
                <a:gd name="T3" fmla="*/ 37 h 39"/>
                <a:gd name="T4" fmla="*/ 23 w 24"/>
                <a:gd name="T5" fmla="*/ 0 h 39"/>
                <a:gd name="T6" fmla="*/ 0 w 24"/>
                <a:gd name="T7" fmla="*/ 1 h 39"/>
                <a:gd name="T8" fmla="*/ 0 w 24"/>
                <a:gd name="T9" fmla="*/ 38 h 39"/>
              </a:gdLst>
              <a:ahLst/>
              <a:cxnLst>
                <a:cxn ang="0">
                  <a:pos x="T0" y="T1"/>
                </a:cxn>
                <a:cxn ang="0">
                  <a:pos x="T2" y="T3"/>
                </a:cxn>
                <a:cxn ang="0">
                  <a:pos x="T4" y="T5"/>
                </a:cxn>
                <a:cxn ang="0">
                  <a:pos x="T6" y="T7"/>
                </a:cxn>
                <a:cxn ang="0">
                  <a:pos x="T8" y="T9"/>
                </a:cxn>
              </a:cxnLst>
              <a:rect l="0" t="0" r="r" b="b"/>
              <a:pathLst>
                <a:path w="24" h="39">
                  <a:moveTo>
                    <a:pt x="0" y="38"/>
                  </a:moveTo>
                  <a:lnTo>
                    <a:pt x="19" y="37"/>
                  </a:lnTo>
                  <a:lnTo>
                    <a:pt x="23" y="0"/>
                  </a:lnTo>
                  <a:lnTo>
                    <a:pt x="0" y="1"/>
                  </a:lnTo>
                  <a:lnTo>
                    <a:pt x="0" y="38"/>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01" name="Freeform 299"/>
            <p:cNvSpPr>
              <a:spLocks/>
            </p:cNvSpPr>
            <p:nvPr/>
          </p:nvSpPr>
          <p:spPr bwMode="auto">
            <a:xfrm>
              <a:off x="3774" y="2818"/>
              <a:ext cx="25" cy="45"/>
            </a:xfrm>
            <a:custGeom>
              <a:avLst/>
              <a:gdLst>
                <a:gd name="T0" fmla="*/ 0 w 25"/>
                <a:gd name="T1" fmla="*/ 44 h 45"/>
                <a:gd name="T2" fmla="*/ 23 w 25"/>
                <a:gd name="T3" fmla="*/ 42 h 45"/>
                <a:gd name="T4" fmla="*/ 24 w 25"/>
                <a:gd name="T5" fmla="*/ 0 h 45"/>
                <a:gd name="T6" fmla="*/ 0 w 25"/>
                <a:gd name="T7" fmla="*/ 0 h 45"/>
                <a:gd name="T8" fmla="*/ 0 w 25"/>
                <a:gd name="T9" fmla="*/ 44 h 45"/>
              </a:gdLst>
              <a:ahLst/>
              <a:cxnLst>
                <a:cxn ang="0">
                  <a:pos x="T0" y="T1"/>
                </a:cxn>
                <a:cxn ang="0">
                  <a:pos x="T2" y="T3"/>
                </a:cxn>
                <a:cxn ang="0">
                  <a:pos x="T4" y="T5"/>
                </a:cxn>
                <a:cxn ang="0">
                  <a:pos x="T6" y="T7"/>
                </a:cxn>
                <a:cxn ang="0">
                  <a:pos x="T8" y="T9"/>
                </a:cxn>
              </a:cxnLst>
              <a:rect l="0" t="0" r="r" b="b"/>
              <a:pathLst>
                <a:path w="25" h="45">
                  <a:moveTo>
                    <a:pt x="0" y="44"/>
                  </a:moveTo>
                  <a:lnTo>
                    <a:pt x="23" y="42"/>
                  </a:lnTo>
                  <a:lnTo>
                    <a:pt x="24" y="0"/>
                  </a:lnTo>
                  <a:lnTo>
                    <a:pt x="0" y="0"/>
                  </a:lnTo>
                  <a:lnTo>
                    <a:pt x="0" y="44"/>
                  </a:lnTo>
                </a:path>
              </a:pathLst>
            </a:custGeom>
            <a:solidFill>
              <a:srgbClr val="45454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02" name="Freeform 300"/>
            <p:cNvSpPr>
              <a:spLocks/>
            </p:cNvSpPr>
            <p:nvPr/>
          </p:nvSpPr>
          <p:spPr bwMode="auto">
            <a:xfrm>
              <a:off x="3774" y="2771"/>
              <a:ext cx="25" cy="49"/>
            </a:xfrm>
            <a:custGeom>
              <a:avLst/>
              <a:gdLst>
                <a:gd name="T0" fmla="*/ 0 w 25"/>
                <a:gd name="T1" fmla="*/ 48 h 49"/>
                <a:gd name="T2" fmla="*/ 23 w 25"/>
                <a:gd name="T3" fmla="*/ 47 h 49"/>
                <a:gd name="T4" fmla="*/ 24 w 25"/>
                <a:gd name="T5" fmla="*/ 0 h 49"/>
                <a:gd name="T6" fmla="*/ 0 w 25"/>
                <a:gd name="T7" fmla="*/ 1 h 49"/>
                <a:gd name="T8" fmla="*/ 0 w 25"/>
                <a:gd name="T9" fmla="*/ 48 h 49"/>
              </a:gdLst>
              <a:ahLst/>
              <a:cxnLst>
                <a:cxn ang="0">
                  <a:pos x="T0" y="T1"/>
                </a:cxn>
                <a:cxn ang="0">
                  <a:pos x="T2" y="T3"/>
                </a:cxn>
                <a:cxn ang="0">
                  <a:pos x="T4" y="T5"/>
                </a:cxn>
                <a:cxn ang="0">
                  <a:pos x="T6" y="T7"/>
                </a:cxn>
                <a:cxn ang="0">
                  <a:pos x="T8" y="T9"/>
                </a:cxn>
              </a:cxnLst>
              <a:rect l="0" t="0" r="r" b="b"/>
              <a:pathLst>
                <a:path w="25" h="49">
                  <a:moveTo>
                    <a:pt x="0" y="48"/>
                  </a:moveTo>
                  <a:lnTo>
                    <a:pt x="23" y="47"/>
                  </a:lnTo>
                  <a:lnTo>
                    <a:pt x="24" y="0"/>
                  </a:lnTo>
                  <a:lnTo>
                    <a:pt x="0" y="1"/>
                  </a:lnTo>
                  <a:lnTo>
                    <a:pt x="0" y="48"/>
                  </a:lnTo>
                </a:path>
              </a:pathLst>
            </a:custGeom>
            <a:solidFill>
              <a:srgbClr val="53535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03" name="Freeform 301"/>
            <p:cNvSpPr>
              <a:spLocks/>
            </p:cNvSpPr>
            <p:nvPr/>
          </p:nvSpPr>
          <p:spPr bwMode="auto">
            <a:xfrm>
              <a:off x="3774" y="2722"/>
              <a:ext cx="25" cy="52"/>
            </a:xfrm>
            <a:custGeom>
              <a:avLst/>
              <a:gdLst>
                <a:gd name="T0" fmla="*/ 0 w 25"/>
                <a:gd name="T1" fmla="*/ 51 h 52"/>
                <a:gd name="T2" fmla="*/ 24 w 25"/>
                <a:gd name="T3" fmla="*/ 49 h 52"/>
                <a:gd name="T4" fmla="*/ 23 w 25"/>
                <a:gd name="T5" fmla="*/ 0 h 52"/>
                <a:gd name="T6" fmla="*/ 0 w 25"/>
                <a:gd name="T7" fmla="*/ 1 h 52"/>
                <a:gd name="T8" fmla="*/ 0 w 25"/>
                <a:gd name="T9" fmla="*/ 51 h 52"/>
              </a:gdLst>
              <a:ahLst/>
              <a:cxnLst>
                <a:cxn ang="0">
                  <a:pos x="T0" y="T1"/>
                </a:cxn>
                <a:cxn ang="0">
                  <a:pos x="T2" y="T3"/>
                </a:cxn>
                <a:cxn ang="0">
                  <a:pos x="T4" y="T5"/>
                </a:cxn>
                <a:cxn ang="0">
                  <a:pos x="T6" y="T7"/>
                </a:cxn>
                <a:cxn ang="0">
                  <a:pos x="T8" y="T9"/>
                </a:cxn>
              </a:cxnLst>
              <a:rect l="0" t="0" r="r" b="b"/>
              <a:pathLst>
                <a:path w="25" h="52">
                  <a:moveTo>
                    <a:pt x="0" y="51"/>
                  </a:moveTo>
                  <a:lnTo>
                    <a:pt x="24" y="49"/>
                  </a:lnTo>
                  <a:lnTo>
                    <a:pt x="23" y="0"/>
                  </a:lnTo>
                  <a:lnTo>
                    <a:pt x="0" y="1"/>
                  </a:lnTo>
                  <a:lnTo>
                    <a:pt x="0" y="51"/>
                  </a:lnTo>
                </a:path>
              </a:pathLst>
            </a:custGeom>
            <a:solidFill>
              <a:srgbClr val="61616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04" name="Freeform 302"/>
            <p:cNvSpPr>
              <a:spLocks/>
            </p:cNvSpPr>
            <p:nvPr/>
          </p:nvSpPr>
          <p:spPr bwMode="auto">
            <a:xfrm>
              <a:off x="3774" y="2671"/>
              <a:ext cx="25" cy="53"/>
            </a:xfrm>
            <a:custGeom>
              <a:avLst/>
              <a:gdLst>
                <a:gd name="T0" fmla="*/ 0 w 25"/>
                <a:gd name="T1" fmla="*/ 52 h 53"/>
                <a:gd name="T2" fmla="*/ 24 w 25"/>
                <a:gd name="T3" fmla="*/ 50 h 53"/>
                <a:gd name="T4" fmla="*/ 23 w 25"/>
                <a:gd name="T5" fmla="*/ 0 h 53"/>
                <a:gd name="T6" fmla="*/ 0 w 25"/>
                <a:gd name="T7" fmla="*/ 1 h 53"/>
                <a:gd name="T8" fmla="*/ 0 w 25"/>
                <a:gd name="T9" fmla="*/ 52 h 53"/>
              </a:gdLst>
              <a:ahLst/>
              <a:cxnLst>
                <a:cxn ang="0">
                  <a:pos x="T0" y="T1"/>
                </a:cxn>
                <a:cxn ang="0">
                  <a:pos x="T2" y="T3"/>
                </a:cxn>
                <a:cxn ang="0">
                  <a:pos x="T4" y="T5"/>
                </a:cxn>
                <a:cxn ang="0">
                  <a:pos x="T6" y="T7"/>
                </a:cxn>
                <a:cxn ang="0">
                  <a:pos x="T8" y="T9"/>
                </a:cxn>
              </a:cxnLst>
              <a:rect l="0" t="0" r="r" b="b"/>
              <a:pathLst>
                <a:path w="25" h="53">
                  <a:moveTo>
                    <a:pt x="0" y="52"/>
                  </a:moveTo>
                  <a:lnTo>
                    <a:pt x="24" y="50"/>
                  </a:lnTo>
                  <a:lnTo>
                    <a:pt x="23" y="0"/>
                  </a:lnTo>
                  <a:lnTo>
                    <a:pt x="0" y="1"/>
                  </a:lnTo>
                  <a:lnTo>
                    <a:pt x="0" y="52"/>
                  </a:lnTo>
                </a:path>
              </a:pathLst>
            </a:custGeom>
            <a:solidFill>
              <a:srgbClr val="6F6F6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05" name="Freeform 303"/>
            <p:cNvSpPr>
              <a:spLocks/>
            </p:cNvSpPr>
            <p:nvPr/>
          </p:nvSpPr>
          <p:spPr bwMode="auto">
            <a:xfrm>
              <a:off x="3774" y="2624"/>
              <a:ext cx="24" cy="50"/>
            </a:xfrm>
            <a:custGeom>
              <a:avLst/>
              <a:gdLst>
                <a:gd name="T0" fmla="*/ 0 w 24"/>
                <a:gd name="T1" fmla="*/ 49 h 50"/>
                <a:gd name="T2" fmla="*/ 23 w 24"/>
                <a:gd name="T3" fmla="*/ 47 h 50"/>
                <a:gd name="T4" fmla="*/ 19 w 24"/>
                <a:gd name="T5" fmla="*/ 0 h 50"/>
                <a:gd name="T6" fmla="*/ 0 w 24"/>
                <a:gd name="T7" fmla="*/ 0 h 50"/>
                <a:gd name="T8" fmla="*/ 0 w 24"/>
                <a:gd name="T9" fmla="*/ 49 h 50"/>
              </a:gdLst>
              <a:ahLst/>
              <a:cxnLst>
                <a:cxn ang="0">
                  <a:pos x="T0" y="T1"/>
                </a:cxn>
                <a:cxn ang="0">
                  <a:pos x="T2" y="T3"/>
                </a:cxn>
                <a:cxn ang="0">
                  <a:pos x="T4" y="T5"/>
                </a:cxn>
                <a:cxn ang="0">
                  <a:pos x="T6" y="T7"/>
                </a:cxn>
                <a:cxn ang="0">
                  <a:pos x="T8" y="T9"/>
                </a:cxn>
              </a:cxnLst>
              <a:rect l="0" t="0" r="r" b="b"/>
              <a:pathLst>
                <a:path w="24" h="50">
                  <a:moveTo>
                    <a:pt x="0" y="49"/>
                  </a:moveTo>
                  <a:lnTo>
                    <a:pt x="23" y="47"/>
                  </a:lnTo>
                  <a:lnTo>
                    <a:pt x="19" y="0"/>
                  </a:lnTo>
                  <a:lnTo>
                    <a:pt x="0" y="0"/>
                  </a:lnTo>
                  <a:lnTo>
                    <a:pt x="0" y="49"/>
                  </a:lnTo>
                </a:path>
              </a:pathLst>
            </a:custGeom>
            <a:solidFill>
              <a:srgbClr val="95959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06" name="Freeform 304"/>
            <p:cNvSpPr>
              <a:spLocks/>
            </p:cNvSpPr>
            <p:nvPr/>
          </p:nvSpPr>
          <p:spPr bwMode="auto">
            <a:xfrm>
              <a:off x="3774" y="2579"/>
              <a:ext cx="21" cy="47"/>
            </a:xfrm>
            <a:custGeom>
              <a:avLst/>
              <a:gdLst>
                <a:gd name="T0" fmla="*/ 0 w 21"/>
                <a:gd name="T1" fmla="*/ 46 h 47"/>
                <a:gd name="T2" fmla="*/ 20 w 21"/>
                <a:gd name="T3" fmla="*/ 45 h 47"/>
                <a:gd name="T4" fmla="*/ 16 w 21"/>
                <a:gd name="T5" fmla="*/ 0 h 47"/>
                <a:gd name="T6" fmla="*/ 0 w 21"/>
                <a:gd name="T7" fmla="*/ 0 h 47"/>
                <a:gd name="T8" fmla="*/ 0 w 21"/>
                <a:gd name="T9" fmla="*/ 46 h 47"/>
              </a:gdLst>
              <a:ahLst/>
              <a:cxnLst>
                <a:cxn ang="0">
                  <a:pos x="T0" y="T1"/>
                </a:cxn>
                <a:cxn ang="0">
                  <a:pos x="T2" y="T3"/>
                </a:cxn>
                <a:cxn ang="0">
                  <a:pos x="T4" y="T5"/>
                </a:cxn>
                <a:cxn ang="0">
                  <a:pos x="T6" y="T7"/>
                </a:cxn>
                <a:cxn ang="0">
                  <a:pos x="T8" y="T9"/>
                </a:cxn>
              </a:cxnLst>
              <a:rect l="0" t="0" r="r" b="b"/>
              <a:pathLst>
                <a:path w="21" h="47">
                  <a:moveTo>
                    <a:pt x="0" y="46"/>
                  </a:moveTo>
                  <a:lnTo>
                    <a:pt x="20" y="45"/>
                  </a:lnTo>
                  <a:lnTo>
                    <a:pt x="16" y="0"/>
                  </a:lnTo>
                  <a:lnTo>
                    <a:pt x="0" y="0"/>
                  </a:lnTo>
                  <a:lnTo>
                    <a:pt x="0" y="46"/>
                  </a:lnTo>
                </a:path>
              </a:pathLst>
            </a:custGeom>
            <a:solidFill>
              <a:srgbClr val="CDCDC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07" name="Freeform 305"/>
            <p:cNvSpPr>
              <a:spLocks/>
            </p:cNvSpPr>
            <p:nvPr/>
          </p:nvSpPr>
          <p:spPr bwMode="auto">
            <a:xfrm>
              <a:off x="3774" y="2537"/>
              <a:ext cx="18" cy="44"/>
            </a:xfrm>
            <a:custGeom>
              <a:avLst/>
              <a:gdLst>
                <a:gd name="T0" fmla="*/ 0 w 18"/>
                <a:gd name="T1" fmla="*/ 43 h 44"/>
                <a:gd name="T2" fmla="*/ 17 w 18"/>
                <a:gd name="T3" fmla="*/ 42 h 44"/>
                <a:gd name="T4" fmla="*/ 13 w 18"/>
                <a:gd name="T5" fmla="*/ 0 h 44"/>
                <a:gd name="T6" fmla="*/ 0 w 18"/>
                <a:gd name="T7" fmla="*/ 0 h 44"/>
                <a:gd name="T8" fmla="*/ 0 w 18"/>
                <a:gd name="T9" fmla="*/ 43 h 44"/>
              </a:gdLst>
              <a:ahLst/>
              <a:cxnLst>
                <a:cxn ang="0">
                  <a:pos x="T0" y="T1"/>
                </a:cxn>
                <a:cxn ang="0">
                  <a:pos x="T2" y="T3"/>
                </a:cxn>
                <a:cxn ang="0">
                  <a:pos x="T4" y="T5"/>
                </a:cxn>
                <a:cxn ang="0">
                  <a:pos x="T6" y="T7"/>
                </a:cxn>
                <a:cxn ang="0">
                  <a:pos x="T8" y="T9"/>
                </a:cxn>
              </a:cxnLst>
              <a:rect l="0" t="0" r="r" b="b"/>
              <a:pathLst>
                <a:path w="18" h="44">
                  <a:moveTo>
                    <a:pt x="0" y="43"/>
                  </a:moveTo>
                  <a:lnTo>
                    <a:pt x="17" y="42"/>
                  </a:lnTo>
                  <a:lnTo>
                    <a:pt x="13" y="0"/>
                  </a:lnTo>
                  <a:lnTo>
                    <a:pt x="0" y="0"/>
                  </a:lnTo>
                  <a:lnTo>
                    <a:pt x="0" y="4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08" name="Freeform 306"/>
            <p:cNvSpPr>
              <a:spLocks/>
            </p:cNvSpPr>
            <p:nvPr/>
          </p:nvSpPr>
          <p:spPr bwMode="auto">
            <a:xfrm>
              <a:off x="3774" y="2504"/>
              <a:ext cx="17" cy="35"/>
            </a:xfrm>
            <a:custGeom>
              <a:avLst/>
              <a:gdLst>
                <a:gd name="T0" fmla="*/ 0 w 17"/>
                <a:gd name="T1" fmla="*/ 34 h 35"/>
                <a:gd name="T2" fmla="*/ 16 w 17"/>
                <a:gd name="T3" fmla="*/ 33 h 35"/>
                <a:gd name="T4" fmla="*/ 11 w 17"/>
                <a:gd name="T5" fmla="*/ 0 h 35"/>
                <a:gd name="T6" fmla="*/ 0 w 17"/>
                <a:gd name="T7" fmla="*/ 0 h 35"/>
                <a:gd name="T8" fmla="*/ 0 w 17"/>
                <a:gd name="T9" fmla="*/ 34 h 35"/>
              </a:gdLst>
              <a:ahLst/>
              <a:cxnLst>
                <a:cxn ang="0">
                  <a:pos x="T0" y="T1"/>
                </a:cxn>
                <a:cxn ang="0">
                  <a:pos x="T2" y="T3"/>
                </a:cxn>
                <a:cxn ang="0">
                  <a:pos x="T4" y="T5"/>
                </a:cxn>
                <a:cxn ang="0">
                  <a:pos x="T6" y="T7"/>
                </a:cxn>
                <a:cxn ang="0">
                  <a:pos x="T8" y="T9"/>
                </a:cxn>
              </a:cxnLst>
              <a:rect l="0" t="0" r="r" b="b"/>
              <a:pathLst>
                <a:path w="17" h="35">
                  <a:moveTo>
                    <a:pt x="0" y="34"/>
                  </a:moveTo>
                  <a:lnTo>
                    <a:pt x="16" y="33"/>
                  </a:lnTo>
                  <a:lnTo>
                    <a:pt x="11" y="0"/>
                  </a:lnTo>
                  <a:lnTo>
                    <a:pt x="0" y="0"/>
                  </a:lnTo>
                  <a:lnTo>
                    <a:pt x="0" y="34"/>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09" name="Freeform 307"/>
            <p:cNvSpPr>
              <a:spLocks/>
            </p:cNvSpPr>
            <p:nvPr/>
          </p:nvSpPr>
          <p:spPr bwMode="auto">
            <a:xfrm>
              <a:off x="3774" y="2477"/>
              <a:ext cx="17" cy="28"/>
            </a:xfrm>
            <a:custGeom>
              <a:avLst/>
              <a:gdLst>
                <a:gd name="T0" fmla="*/ 0 w 17"/>
                <a:gd name="T1" fmla="*/ 27 h 28"/>
                <a:gd name="T2" fmla="*/ 16 w 17"/>
                <a:gd name="T3" fmla="*/ 27 h 28"/>
                <a:gd name="T4" fmla="*/ 8 w 17"/>
                <a:gd name="T5" fmla="*/ 0 h 28"/>
                <a:gd name="T6" fmla="*/ 0 w 17"/>
                <a:gd name="T7" fmla="*/ 0 h 28"/>
                <a:gd name="T8" fmla="*/ 0 w 17"/>
                <a:gd name="T9" fmla="*/ 27 h 28"/>
              </a:gdLst>
              <a:ahLst/>
              <a:cxnLst>
                <a:cxn ang="0">
                  <a:pos x="T0" y="T1"/>
                </a:cxn>
                <a:cxn ang="0">
                  <a:pos x="T2" y="T3"/>
                </a:cxn>
                <a:cxn ang="0">
                  <a:pos x="T4" y="T5"/>
                </a:cxn>
                <a:cxn ang="0">
                  <a:pos x="T6" y="T7"/>
                </a:cxn>
                <a:cxn ang="0">
                  <a:pos x="T8" y="T9"/>
                </a:cxn>
              </a:cxnLst>
              <a:rect l="0" t="0" r="r" b="b"/>
              <a:pathLst>
                <a:path w="17" h="28">
                  <a:moveTo>
                    <a:pt x="0" y="27"/>
                  </a:moveTo>
                  <a:lnTo>
                    <a:pt x="16" y="27"/>
                  </a:lnTo>
                  <a:lnTo>
                    <a:pt x="8" y="0"/>
                  </a:lnTo>
                  <a:lnTo>
                    <a:pt x="0" y="0"/>
                  </a:lnTo>
                  <a:lnTo>
                    <a:pt x="0" y="2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10" name="Freeform 308"/>
            <p:cNvSpPr>
              <a:spLocks/>
            </p:cNvSpPr>
            <p:nvPr/>
          </p:nvSpPr>
          <p:spPr bwMode="auto">
            <a:xfrm>
              <a:off x="3774" y="2460"/>
              <a:ext cx="17" cy="18"/>
            </a:xfrm>
            <a:custGeom>
              <a:avLst/>
              <a:gdLst>
                <a:gd name="T0" fmla="*/ 0 w 17"/>
                <a:gd name="T1" fmla="*/ 17 h 18"/>
                <a:gd name="T2" fmla="*/ 16 w 17"/>
                <a:gd name="T3" fmla="*/ 17 h 18"/>
                <a:gd name="T4" fmla="*/ 0 w 17"/>
                <a:gd name="T5" fmla="*/ 0 h 18"/>
                <a:gd name="T6" fmla="*/ 0 w 17"/>
                <a:gd name="T7" fmla="*/ 17 h 18"/>
              </a:gdLst>
              <a:ahLst/>
              <a:cxnLst>
                <a:cxn ang="0">
                  <a:pos x="T0" y="T1"/>
                </a:cxn>
                <a:cxn ang="0">
                  <a:pos x="T2" y="T3"/>
                </a:cxn>
                <a:cxn ang="0">
                  <a:pos x="T4" y="T5"/>
                </a:cxn>
                <a:cxn ang="0">
                  <a:pos x="T6" y="T7"/>
                </a:cxn>
              </a:cxnLst>
              <a:rect l="0" t="0" r="r" b="b"/>
              <a:pathLst>
                <a:path w="17" h="18">
                  <a:moveTo>
                    <a:pt x="0" y="17"/>
                  </a:moveTo>
                  <a:lnTo>
                    <a:pt x="16" y="17"/>
                  </a:lnTo>
                  <a:lnTo>
                    <a:pt x="0" y="0"/>
                  </a:lnTo>
                  <a:lnTo>
                    <a:pt x="0" y="1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11" name="Freeform 309"/>
            <p:cNvSpPr>
              <a:spLocks/>
            </p:cNvSpPr>
            <p:nvPr/>
          </p:nvSpPr>
          <p:spPr bwMode="auto">
            <a:xfrm>
              <a:off x="3779" y="2957"/>
              <a:ext cx="17" cy="17"/>
            </a:xfrm>
            <a:custGeom>
              <a:avLst/>
              <a:gdLst>
                <a:gd name="T0" fmla="*/ 0 w 17"/>
                <a:gd name="T1" fmla="*/ 16 h 17"/>
                <a:gd name="T2" fmla="*/ 5 w 17"/>
                <a:gd name="T3" fmla="*/ 16 h 17"/>
                <a:gd name="T4" fmla="*/ 16 w 17"/>
                <a:gd name="T5" fmla="*/ 0 h 17"/>
                <a:gd name="T6" fmla="*/ 5 w 17"/>
                <a:gd name="T7" fmla="*/ 1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5" y="16"/>
                  </a:lnTo>
                  <a:lnTo>
                    <a:pt x="16" y="0"/>
                  </a:lnTo>
                  <a:lnTo>
                    <a:pt x="5" y="10"/>
                  </a:lnTo>
                  <a:lnTo>
                    <a:pt x="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12" name="Freeform 310"/>
            <p:cNvSpPr>
              <a:spLocks/>
            </p:cNvSpPr>
            <p:nvPr/>
          </p:nvSpPr>
          <p:spPr bwMode="auto">
            <a:xfrm>
              <a:off x="3783" y="2946"/>
              <a:ext cx="18" cy="17"/>
            </a:xfrm>
            <a:custGeom>
              <a:avLst/>
              <a:gdLst>
                <a:gd name="T0" fmla="*/ 0 w 18"/>
                <a:gd name="T1" fmla="*/ 16 h 17"/>
                <a:gd name="T2" fmla="*/ 8 w 18"/>
                <a:gd name="T3" fmla="*/ 13 h 17"/>
                <a:gd name="T4" fmla="*/ 17 w 18"/>
                <a:gd name="T5" fmla="*/ 0 h 17"/>
                <a:gd name="T6" fmla="*/ 4 w 18"/>
                <a:gd name="T7" fmla="*/ 2 h 17"/>
                <a:gd name="T8" fmla="*/ 0 w 18"/>
                <a:gd name="T9" fmla="*/ 16 h 17"/>
              </a:gdLst>
              <a:ahLst/>
              <a:cxnLst>
                <a:cxn ang="0">
                  <a:pos x="T0" y="T1"/>
                </a:cxn>
                <a:cxn ang="0">
                  <a:pos x="T2" y="T3"/>
                </a:cxn>
                <a:cxn ang="0">
                  <a:pos x="T4" y="T5"/>
                </a:cxn>
                <a:cxn ang="0">
                  <a:pos x="T6" y="T7"/>
                </a:cxn>
                <a:cxn ang="0">
                  <a:pos x="T8" y="T9"/>
                </a:cxn>
              </a:cxnLst>
              <a:rect l="0" t="0" r="r" b="b"/>
              <a:pathLst>
                <a:path w="18" h="17">
                  <a:moveTo>
                    <a:pt x="0" y="16"/>
                  </a:moveTo>
                  <a:lnTo>
                    <a:pt x="8" y="13"/>
                  </a:lnTo>
                  <a:lnTo>
                    <a:pt x="17" y="0"/>
                  </a:lnTo>
                  <a:lnTo>
                    <a:pt x="4" y="2"/>
                  </a:lnTo>
                  <a:lnTo>
                    <a:pt x="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13" name="Freeform 311"/>
            <p:cNvSpPr>
              <a:spLocks/>
            </p:cNvSpPr>
            <p:nvPr/>
          </p:nvSpPr>
          <p:spPr bwMode="auto">
            <a:xfrm>
              <a:off x="3787" y="2924"/>
              <a:ext cx="21" cy="25"/>
            </a:xfrm>
            <a:custGeom>
              <a:avLst/>
              <a:gdLst>
                <a:gd name="T0" fmla="*/ 0 w 21"/>
                <a:gd name="T1" fmla="*/ 24 h 25"/>
                <a:gd name="T2" fmla="*/ 12 w 21"/>
                <a:gd name="T3" fmla="*/ 22 h 25"/>
                <a:gd name="T4" fmla="*/ 20 w 21"/>
                <a:gd name="T5" fmla="*/ 0 h 25"/>
                <a:gd name="T6" fmla="*/ 3 w 21"/>
                <a:gd name="T7" fmla="*/ 2 h 25"/>
                <a:gd name="T8" fmla="*/ 0 w 21"/>
                <a:gd name="T9" fmla="*/ 24 h 25"/>
              </a:gdLst>
              <a:ahLst/>
              <a:cxnLst>
                <a:cxn ang="0">
                  <a:pos x="T0" y="T1"/>
                </a:cxn>
                <a:cxn ang="0">
                  <a:pos x="T2" y="T3"/>
                </a:cxn>
                <a:cxn ang="0">
                  <a:pos x="T4" y="T5"/>
                </a:cxn>
                <a:cxn ang="0">
                  <a:pos x="T6" y="T7"/>
                </a:cxn>
                <a:cxn ang="0">
                  <a:pos x="T8" y="T9"/>
                </a:cxn>
              </a:cxnLst>
              <a:rect l="0" t="0" r="r" b="b"/>
              <a:pathLst>
                <a:path w="21" h="25">
                  <a:moveTo>
                    <a:pt x="0" y="24"/>
                  </a:moveTo>
                  <a:lnTo>
                    <a:pt x="12" y="22"/>
                  </a:lnTo>
                  <a:lnTo>
                    <a:pt x="20" y="0"/>
                  </a:lnTo>
                  <a:lnTo>
                    <a:pt x="3" y="2"/>
                  </a:lnTo>
                  <a:lnTo>
                    <a:pt x="0" y="2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14" name="Freeform 312"/>
            <p:cNvSpPr>
              <a:spLocks/>
            </p:cNvSpPr>
            <p:nvPr/>
          </p:nvSpPr>
          <p:spPr bwMode="auto">
            <a:xfrm>
              <a:off x="3791" y="2895"/>
              <a:ext cx="24" cy="32"/>
            </a:xfrm>
            <a:custGeom>
              <a:avLst/>
              <a:gdLst>
                <a:gd name="T0" fmla="*/ 0 w 24"/>
                <a:gd name="T1" fmla="*/ 31 h 32"/>
                <a:gd name="T2" fmla="*/ 16 w 24"/>
                <a:gd name="T3" fmla="*/ 28 h 32"/>
                <a:gd name="T4" fmla="*/ 23 w 24"/>
                <a:gd name="T5" fmla="*/ 0 h 32"/>
                <a:gd name="T6" fmla="*/ 3 w 24"/>
                <a:gd name="T7" fmla="*/ 2 h 32"/>
                <a:gd name="T8" fmla="*/ 0 w 24"/>
                <a:gd name="T9" fmla="*/ 31 h 32"/>
              </a:gdLst>
              <a:ahLst/>
              <a:cxnLst>
                <a:cxn ang="0">
                  <a:pos x="T0" y="T1"/>
                </a:cxn>
                <a:cxn ang="0">
                  <a:pos x="T2" y="T3"/>
                </a:cxn>
                <a:cxn ang="0">
                  <a:pos x="T4" y="T5"/>
                </a:cxn>
                <a:cxn ang="0">
                  <a:pos x="T6" y="T7"/>
                </a:cxn>
                <a:cxn ang="0">
                  <a:pos x="T8" y="T9"/>
                </a:cxn>
              </a:cxnLst>
              <a:rect l="0" t="0" r="r" b="b"/>
              <a:pathLst>
                <a:path w="24" h="32">
                  <a:moveTo>
                    <a:pt x="0" y="31"/>
                  </a:moveTo>
                  <a:lnTo>
                    <a:pt x="16" y="28"/>
                  </a:lnTo>
                  <a:lnTo>
                    <a:pt x="23" y="0"/>
                  </a:lnTo>
                  <a:lnTo>
                    <a:pt x="3" y="2"/>
                  </a:lnTo>
                  <a:lnTo>
                    <a:pt x="0" y="31"/>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15" name="Freeform 313"/>
            <p:cNvSpPr>
              <a:spLocks/>
            </p:cNvSpPr>
            <p:nvPr/>
          </p:nvSpPr>
          <p:spPr bwMode="auto">
            <a:xfrm>
              <a:off x="3794" y="2858"/>
              <a:ext cx="24" cy="40"/>
            </a:xfrm>
            <a:custGeom>
              <a:avLst/>
              <a:gdLst>
                <a:gd name="T0" fmla="*/ 0 w 24"/>
                <a:gd name="T1" fmla="*/ 39 h 40"/>
                <a:gd name="T2" fmla="*/ 19 w 24"/>
                <a:gd name="T3" fmla="*/ 36 h 40"/>
                <a:gd name="T4" fmla="*/ 23 w 24"/>
                <a:gd name="T5" fmla="*/ 0 h 40"/>
                <a:gd name="T6" fmla="*/ 3 w 24"/>
                <a:gd name="T7" fmla="*/ 2 h 40"/>
                <a:gd name="T8" fmla="*/ 0 w 24"/>
                <a:gd name="T9" fmla="*/ 39 h 40"/>
              </a:gdLst>
              <a:ahLst/>
              <a:cxnLst>
                <a:cxn ang="0">
                  <a:pos x="T0" y="T1"/>
                </a:cxn>
                <a:cxn ang="0">
                  <a:pos x="T2" y="T3"/>
                </a:cxn>
                <a:cxn ang="0">
                  <a:pos x="T4" y="T5"/>
                </a:cxn>
                <a:cxn ang="0">
                  <a:pos x="T6" y="T7"/>
                </a:cxn>
                <a:cxn ang="0">
                  <a:pos x="T8" y="T9"/>
                </a:cxn>
              </a:cxnLst>
              <a:rect l="0" t="0" r="r" b="b"/>
              <a:pathLst>
                <a:path w="24" h="40">
                  <a:moveTo>
                    <a:pt x="0" y="39"/>
                  </a:moveTo>
                  <a:lnTo>
                    <a:pt x="19" y="36"/>
                  </a:lnTo>
                  <a:lnTo>
                    <a:pt x="23" y="0"/>
                  </a:lnTo>
                  <a:lnTo>
                    <a:pt x="3" y="2"/>
                  </a:lnTo>
                  <a:lnTo>
                    <a:pt x="0" y="3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16" name="Freeform 314"/>
            <p:cNvSpPr>
              <a:spLocks/>
            </p:cNvSpPr>
            <p:nvPr/>
          </p:nvSpPr>
          <p:spPr bwMode="auto">
            <a:xfrm>
              <a:off x="3797" y="2814"/>
              <a:ext cx="24" cy="47"/>
            </a:xfrm>
            <a:custGeom>
              <a:avLst/>
              <a:gdLst>
                <a:gd name="T0" fmla="*/ 0 w 24"/>
                <a:gd name="T1" fmla="*/ 46 h 47"/>
                <a:gd name="T2" fmla="*/ 20 w 24"/>
                <a:gd name="T3" fmla="*/ 43 h 47"/>
                <a:gd name="T4" fmla="*/ 23 w 24"/>
                <a:gd name="T5" fmla="*/ 0 h 47"/>
                <a:gd name="T6" fmla="*/ 0 w 24"/>
                <a:gd name="T7" fmla="*/ 3 h 47"/>
                <a:gd name="T8" fmla="*/ 0 w 24"/>
                <a:gd name="T9" fmla="*/ 46 h 47"/>
              </a:gdLst>
              <a:ahLst/>
              <a:cxnLst>
                <a:cxn ang="0">
                  <a:pos x="T0" y="T1"/>
                </a:cxn>
                <a:cxn ang="0">
                  <a:pos x="T2" y="T3"/>
                </a:cxn>
                <a:cxn ang="0">
                  <a:pos x="T4" y="T5"/>
                </a:cxn>
                <a:cxn ang="0">
                  <a:pos x="T6" y="T7"/>
                </a:cxn>
                <a:cxn ang="0">
                  <a:pos x="T8" y="T9"/>
                </a:cxn>
              </a:cxnLst>
              <a:rect l="0" t="0" r="r" b="b"/>
              <a:pathLst>
                <a:path w="24" h="47">
                  <a:moveTo>
                    <a:pt x="0" y="46"/>
                  </a:moveTo>
                  <a:lnTo>
                    <a:pt x="20" y="43"/>
                  </a:lnTo>
                  <a:lnTo>
                    <a:pt x="23" y="0"/>
                  </a:lnTo>
                  <a:lnTo>
                    <a:pt x="0" y="3"/>
                  </a:lnTo>
                  <a:lnTo>
                    <a:pt x="0" y="4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17" name="Freeform 315"/>
            <p:cNvSpPr>
              <a:spLocks/>
            </p:cNvSpPr>
            <p:nvPr/>
          </p:nvSpPr>
          <p:spPr bwMode="auto">
            <a:xfrm>
              <a:off x="3798" y="2768"/>
              <a:ext cx="24" cy="51"/>
            </a:xfrm>
            <a:custGeom>
              <a:avLst/>
              <a:gdLst>
                <a:gd name="T0" fmla="*/ 0 w 24"/>
                <a:gd name="T1" fmla="*/ 50 h 51"/>
                <a:gd name="T2" fmla="*/ 22 w 24"/>
                <a:gd name="T3" fmla="*/ 46 h 51"/>
                <a:gd name="T4" fmla="*/ 23 w 24"/>
                <a:gd name="T5" fmla="*/ 0 h 51"/>
                <a:gd name="T6" fmla="*/ 0 w 24"/>
                <a:gd name="T7" fmla="*/ 3 h 51"/>
                <a:gd name="T8" fmla="*/ 0 w 24"/>
                <a:gd name="T9" fmla="*/ 50 h 51"/>
              </a:gdLst>
              <a:ahLst/>
              <a:cxnLst>
                <a:cxn ang="0">
                  <a:pos x="T0" y="T1"/>
                </a:cxn>
                <a:cxn ang="0">
                  <a:pos x="T2" y="T3"/>
                </a:cxn>
                <a:cxn ang="0">
                  <a:pos x="T4" y="T5"/>
                </a:cxn>
                <a:cxn ang="0">
                  <a:pos x="T6" y="T7"/>
                </a:cxn>
                <a:cxn ang="0">
                  <a:pos x="T8" y="T9"/>
                </a:cxn>
              </a:cxnLst>
              <a:rect l="0" t="0" r="r" b="b"/>
              <a:pathLst>
                <a:path w="24" h="51">
                  <a:moveTo>
                    <a:pt x="0" y="50"/>
                  </a:moveTo>
                  <a:lnTo>
                    <a:pt x="22" y="46"/>
                  </a:lnTo>
                  <a:lnTo>
                    <a:pt x="23" y="0"/>
                  </a:lnTo>
                  <a:lnTo>
                    <a:pt x="0" y="3"/>
                  </a:lnTo>
                  <a:lnTo>
                    <a:pt x="0" y="50"/>
                  </a:lnTo>
                </a:path>
              </a:pathLst>
            </a:custGeom>
            <a:solidFill>
              <a:srgbClr val="3D3D3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18" name="Freeform 316"/>
            <p:cNvSpPr>
              <a:spLocks/>
            </p:cNvSpPr>
            <p:nvPr/>
          </p:nvSpPr>
          <p:spPr bwMode="auto">
            <a:xfrm>
              <a:off x="3798" y="2718"/>
              <a:ext cx="24" cy="54"/>
            </a:xfrm>
            <a:custGeom>
              <a:avLst/>
              <a:gdLst>
                <a:gd name="T0" fmla="*/ 0 w 24"/>
                <a:gd name="T1" fmla="*/ 53 h 54"/>
                <a:gd name="T2" fmla="*/ 23 w 24"/>
                <a:gd name="T3" fmla="*/ 49 h 54"/>
                <a:gd name="T4" fmla="*/ 22 w 24"/>
                <a:gd name="T5" fmla="*/ 0 h 54"/>
                <a:gd name="T6" fmla="*/ 0 w 24"/>
                <a:gd name="T7" fmla="*/ 3 h 54"/>
                <a:gd name="T8" fmla="*/ 0 w 24"/>
                <a:gd name="T9" fmla="*/ 53 h 54"/>
              </a:gdLst>
              <a:ahLst/>
              <a:cxnLst>
                <a:cxn ang="0">
                  <a:pos x="T0" y="T1"/>
                </a:cxn>
                <a:cxn ang="0">
                  <a:pos x="T2" y="T3"/>
                </a:cxn>
                <a:cxn ang="0">
                  <a:pos x="T4" y="T5"/>
                </a:cxn>
                <a:cxn ang="0">
                  <a:pos x="T6" y="T7"/>
                </a:cxn>
                <a:cxn ang="0">
                  <a:pos x="T8" y="T9"/>
                </a:cxn>
              </a:cxnLst>
              <a:rect l="0" t="0" r="r" b="b"/>
              <a:pathLst>
                <a:path w="24" h="54">
                  <a:moveTo>
                    <a:pt x="0" y="53"/>
                  </a:moveTo>
                  <a:lnTo>
                    <a:pt x="23" y="49"/>
                  </a:lnTo>
                  <a:lnTo>
                    <a:pt x="22" y="0"/>
                  </a:lnTo>
                  <a:lnTo>
                    <a:pt x="0" y="3"/>
                  </a:lnTo>
                  <a:lnTo>
                    <a:pt x="0" y="53"/>
                  </a:lnTo>
                </a:path>
              </a:pathLst>
            </a:custGeom>
            <a:solidFill>
              <a:srgbClr val="4B4B4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19" name="Freeform 317"/>
            <p:cNvSpPr>
              <a:spLocks/>
            </p:cNvSpPr>
            <p:nvPr/>
          </p:nvSpPr>
          <p:spPr bwMode="auto">
            <a:xfrm>
              <a:off x="3797" y="2669"/>
              <a:ext cx="24" cy="54"/>
            </a:xfrm>
            <a:custGeom>
              <a:avLst/>
              <a:gdLst>
                <a:gd name="T0" fmla="*/ 0 w 24"/>
                <a:gd name="T1" fmla="*/ 53 h 54"/>
                <a:gd name="T2" fmla="*/ 23 w 24"/>
                <a:gd name="T3" fmla="*/ 49 h 54"/>
                <a:gd name="T4" fmla="*/ 20 w 24"/>
                <a:gd name="T5" fmla="*/ 0 h 54"/>
                <a:gd name="T6" fmla="*/ 0 w 24"/>
                <a:gd name="T7" fmla="*/ 2 h 54"/>
                <a:gd name="T8" fmla="*/ 0 w 24"/>
                <a:gd name="T9" fmla="*/ 53 h 54"/>
              </a:gdLst>
              <a:ahLst/>
              <a:cxnLst>
                <a:cxn ang="0">
                  <a:pos x="T0" y="T1"/>
                </a:cxn>
                <a:cxn ang="0">
                  <a:pos x="T2" y="T3"/>
                </a:cxn>
                <a:cxn ang="0">
                  <a:pos x="T4" y="T5"/>
                </a:cxn>
                <a:cxn ang="0">
                  <a:pos x="T6" y="T7"/>
                </a:cxn>
                <a:cxn ang="0">
                  <a:pos x="T8" y="T9"/>
                </a:cxn>
              </a:cxnLst>
              <a:rect l="0" t="0" r="r" b="b"/>
              <a:pathLst>
                <a:path w="24" h="54">
                  <a:moveTo>
                    <a:pt x="0" y="53"/>
                  </a:moveTo>
                  <a:lnTo>
                    <a:pt x="23" y="49"/>
                  </a:lnTo>
                  <a:lnTo>
                    <a:pt x="20" y="0"/>
                  </a:lnTo>
                  <a:lnTo>
                    <a:pt x="0" y="2"/>
                  </a:lnTo>
                  <a:lnTo>
                    <a:pt x="0" y="53"/>
                  </a:lnTo>
                </a:path>
              </a:pathLst>
            </a:custGeom>
            <a:solidFill>
              <a:srgbClr val="59595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20" name="Freeform 318"/>
            <p:cNvSpPr>
              <a:spLocks/>
            </p:cNvSpPr>
            <p:nvPr/>
          </p:nvSpPr>
          <p:spPr bwMode="auto">
            <a:xfrm>
              <a:off x="3794" y="2620"/>
              <a:ext cx="24" cy="52"/>
            </a:xfrm>
            <a:custGeom>
              <a:avLst/>
              <a:gdLst>
                <a:gd name="T0" fmla="*/ 3 w 24"/>
                <a:gd name="T1" fmla="*/ 51 h 52"/>
                <a:gd name="T2" fmla="*/ 23 w 24"/>
                <a:gd name="T3" fmla="*/ 48 h 52"/>
                <a:gd name="T4" fmla="*/ 19 w 24"/>
                <a:gd name="T5" fmla="*/ 0 h 52"/>
                <a:gd name="T6" fmla="*/ 0 w 24"/>
                <a:gd name="T7" fmla="*/ 3 h 52"/>
                <a:gd name="T8" fmla="*/ 3 w 24"/>
                <a:gd name="T9" fmla="*/ 51 h 52"/>
              </a:gdLst>
              <a:ahLst/>
              <a:cxnLst>
                <a:cxn ang="0">
                  <a:pos x="T0" y="T1"/>
                </a:cxn>
                <a:cxn ang="0">
                  <a:pos x="T2" y="T3"/>
                </a:cxn>
                <a:cxn ang="0">
                  <a:pos x="T4" y="T5"/>
                </a:cxn>
                <a:cxn ang="0">
                  <a:pos x="T6" y="T7"/>
                </a:cxn>
                <a:cxn ang="0">
                  <a:pos x="T8" y="T9"/>
                </a:cxn>
              </a:cxnLst>
              <a:rect l="0" t="0" r="r" b="b"/>
              <a:pathLst>
                <a:path w="24" h="52">
                  <a:moveTo>
                    <a:pt x="3" y="51"/>
                  </a:moveTo>
                  <a:lnTo>
                    <a:pt x="23" y="48"/>
                  </a:lnTo>
                  <a:lnTo>
                    <a:pt x="19" y="0"/>
                  </a:lnTo>
                  <a:lnTo>
                    <a:pt x="0" y="3"/>
                  </a:lnTo>
                  <a:lnTo>
                    <a:pt x="3" y="51"/>
                  </a:lnTo>
                </a:path>
              </a:pathLst>
            </a:custGeom>
            <a:solidFill>
              <a:srgbClr val="68686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21" name="Freeform 319"/>
            <p:cNvSpPr>
              <a:spLocks/>
            </p:cNvSpPr>
            <p:nvPr/>
          </p:nvSpPr>
          <p:spPr bwMode="auto">
            <a:xfrm>
              <a:off x="3791" y="2575"/>
              <a:ext cx="24" cy="50"/>
            </a:xfrm>
            <a:custGeom>
              <a:avLst/>
              <a:gdLst>
                <a:gd name="T0" fmla="*/ 3 w 24"/>
                <a:gd name="T1" fmla="*/ 49 h 50"/>
                <a:gd name="T2" fmla="*/ 23 w 24"/>
                <a:gd name="T3" fmla="*/ 45 h 50"/>
                <a:gd name="T4" fmla="*/ 16 w 24"/>
                <a:gd name="T5" fmla="*/ 0 h 50"/>
                <a:gd name="T6" fmla="*/ 0 w 24"/>
                <a:gd name="T7" fmla="*/ 3 h 50"/>
                <a:gd name="T8" fmla="*/ 3 w 24"/>
                <a:gd name="T9" fmla="*/ 49 h 50"/>
              </a:gdLst>
              <a:ahLst/>
              <a:cxnLst>
                <a:cxn ang="0">
                  <a:pos x="T0" y="T1"/>
                </a:cxn>
                <a:cxn ang="0">
                  <a:pos x="T2" y="T3"/>
                </a:cxn>
                <a:cxn ang="0">
                  <a:pos x="T4" y="T5"/>
                </a:cxn>
                <a:cxn ang="0">
                  <a:pos x="T6" y="T7"/>
                </a:cxn>
                <a:cxn ang="0">
                  <a:pos x="T8" y="T9"/>
                </a:cxn>
              </a:cxnLst>
              <a:rect l="0" t="0" r="r" b="b"/>
              <a:pathLst>
                <a:path w="24" h="50">
                  <a:moveTo>
                    <a:pt x="3" y="49"/>
                  </a:moveTo>
                  <a:lnTo>
                    <a:pt x="23" y="45"/>
                  </a:lnTo>
                  <a:lnTo>
                    <a:pt x="16" y="0"/>
                  </a:lnTo>
                  <a:lnTo>
                    <a:pt x="0" y="3"/>
                  </a:lnTo>
                  <a:lnTo>
                    <a:pt x="3" y="49"/>
                  </a:lnTo>
                </a:path>
              </a:pathLst>
            </a:custGeom>
            <a:solidFill>
              <a:srgbClr val="86868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22" name="Freeform 320"/>
            <p:cNvSpPr>
              <a:spLocks/>
            </p:cNvSpPr>
            <p:nvPr/>
          </p:nvSpPr>
          <p:spPr bwMode="auto">
            <a:xfrm>
              <a:off x="3787" y="2535"/>
              <a:ext cx="21" cy="45"/>
            </a:xfrm>
            <a:custGeom>
              <a:avLst/>
              <a:gdLst>
                <a:gd name="T0" fmla="*/ 3 w 21"/>
                <a:gd name="T1" fmla="*/ 44 h 45"/>
                <a:gd name="T2" fmla="*/ 20 w 21"/>
                <a:gd name="T3" fmla="*/ 40 h 45"/>
                <a:gd name="T4" fmla="*/ 12 w 21"/>
                <a:gd name="T5" fmla="*/ 0 h 45"/>
                <a:gd name="T6" fmla="*/ 0 w 21"/>
                <a:gd name="T7" fmla="*/ 1 h 45"/>
                <a:gd name="T8" fmla="*/ 3 w 21"/>
                <a:gd name="T9" fmla="*/ 44 h 45"/>
              </a:gdLst>
              <a:ahLst/>
              <a:cxnLst>
                <a:cxn ang="0">
                  <a:pos x="T0" y="T1"/>
                </a:cxn>
                <a:cxn ang="0">
                  <a:pos x="T2" y="T3"/>
                </a:cxn>
                <a:cxn ang="0">
                  <a:pos x="T4" y="T5"/>
                </a:cxn>
                <a:cxn ang="0">
                  <a:pos x="T6" y="T7"/>
                </a:cxn>
                <a:cxn ang="0">
                  <a:pos x="T8" y="T9"/>
                </a:cxn>
              </a:cxnLst>
              <a:rect l="0" t="0" r="r" b="b"/>
              <a:pathLst>
                <a:path w="21" h="45">
                  <a:moveTo>
                    <a:pt x="3" y="44"/>
                  </a:moveTo>
                  <a:lnTo>
                    <a:pt x="20" y="40"/>
                  </a:lnTo>
                  <a:lnTo>
                    <a:pt x="12" y="0"/>
                  </a:lnTo>
                  <a:lnTo>
                    <a:pt x="0" y="1"/>
                  </a:lnTo>
                  <a:lnTo>
                    <a:pt x="3" y="44"/>
                  </a:lnTo>
                </a:path>
              </a:pathLst>
            </a:custGeom>
            <a:solidFill>
              <a:srgbClr val="C5C5C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23" name="Freeform 321"/>
            <p:cNvSpPr>
              <a:spLocks/>
            </p:cNvSpPr>
            <p:nvPr/>
          </p:nvSpPr>
          <p:spPr bwMode="auto">
            <a:xfrm>
              <a:off x="3783" y="2503"/>
              <a:ext cx="18" cy="35"/>
            </a:xfrm>
            <a:custGeom>
              <a:avLst/>
              <a:gdLst>
                <a:gd name="T0" fmla="*/ 4 w 18"/>
                <a:gd name="T1" fmla="*/ 34 h 35"/>
                <a:gd name="T2" fmla="*/ 17 w 18"/>
                <a:gd name="T3" fmla="*/ 32 h 35"/>
                <a:gd name="T4" fmla="*/ 8 w 18"/>
                <a:gd name="T5" fmla="*/ 0 h 35"/>
                <a:gd name="T6" fmla="*/ 0 w 18"/>
                <a:gd name="T7" fmla="*/ 0 h 35"/>
                <a:gd name="T8" fmla="*/ 4 w 18"/>
                <a:gd name="T9" fmla="*/ 34 h 35"/>
              </a:gdLst>
              <a:ahLst/>
              <a:cxnLst>
                <a:cxn ang="0">
                  <a:pos x="T0" y="T1"/>
                </a:cxn>
                <a:cxn ang="0">
                  <a:pos x="T2" y="T3"/>
                </a:cxn>
                <a:cxn ang="0">
                  <a:pos x="T4" y="T5"/>
                </a:cxn>
                <a:cxn ang="0">
                  <a:pos x="T6" y="T7"/>
                </a:cxn>
                <a:cxn ang="0">
                  <a:pos x="T8" y="T9"/>
                </a:cxn>
              </a:cxnLst>
              <a:rect l="0" t="0" r="r" b="b"/>
              <a:pathLst>
                <a:path w="18" h="35">
                  <a:moveTo>
                    <a:pt x="4" y="34"/>
                  </a:moveTo>
                  <a:lnTo>
                    <a:pt x="17" y="32"/>
                  </a:lnTo>
                  <a:lnTo>
                    <a:pt x="8" y="0"/>
                  </a:lnTo>
                  <a:lnTo>
                    <a:pt x="0" y="0"/>
                  </a:lnTo>
                  <a:lnTo>
                    <a:pt x="4" y="34"/>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24" name="Freeform 322"/>
            <p:cNvSpPr>
              <a:spLocks/>
            </p:cNvSpPr>
            <p:nvPr/>
          </p:nvSpPr>
          <p:spPr bwMode="auto">
            <a:xfrm>
              <a:off x="3779" y="2476"/>
              <a:ext cx="17" cy="29"/>
            </a:xfrm>
            <a:custGeom>
              <a:avLst/>
              <a:gdLst>
                <a:gd name="T0" fmla="*/ 5 w 17"/>
                <a:gd name="T1" fmla="*/ 28 h 29"/>
                <a:gd name="T2" fmla="*/ 16 w 17"/>
                <a:gd name="T3" fmla="*/ 27 h 29"/>
                <a:gd name="T4" fmla="*/ 5 w 17"/>
                <a:gd name="T5" fmla="*/ 0 h 29"/>
                <a:gd name="T6" fmla="*/ 0 w 17"/>
                <a:gd name="T7" fmla="*/ 0 h 29"/>
                <a:gd name="T8" fmla="*/ 5 w 17"/>
                <a:gd name="T9" fmla="*/ 28 h 29"/>
              </a:gdLst>
              <a:ahLst/>
              <a:cxnLst>
                <a:cxn ang="0">
                  <a:pos x="T0" y="T1"/>
                </a:cxn>
                <a:cxn ang="0">
                  <a:pos x="T2" y="T3"/>
                </a:cxn>
                <a:cxn ang="0">
                  <a:pos x="T4" y="T5"/>
                </a:cxn>
                <a:cxn ang="0">
                  <a:pos x="T6" y="T7"/>
                </a:cxn>
                <a:cxn ang="0">
                  <a:pos x="T8" y="T9"/>
                </a:cxn>
              </a:cxnLst>
              <a:rect l="0" t="0" r="r" b="b"/>
              <a:pathLst>
                <a:path w="17" h="29">
                  <a:moveTo>
                    <a:pt x="5" y="28"/>
                  </a:moveTo>
                  <a:lnTo>
                    <a:pt x="16" y="27"/>
                  </a:lnTo>
                  <a:lnTo>
                    <a:pt x="5" y="0"/>
                  </a:lnTo>
                  <a:lnTo>
                    <a:pt x="0" y="0"/>
                  </a:lnTo>
                  <a:lnTo>
                    <a:pt x="5" y="2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25" name="Freeform 323"/>
            <p:cNvSpPr>
              <a:spLocks/>
            </p:cNvSpPr>
            <p:nvPr/>
          </p:nvSpPr>
          <p:spPr bwMode="auto">
            <a:xfrm>
              <a:off x="3774" y="2460"/>
              <a:ext cx="17" cy="18"/>
            </a:xfrm>
            <a:custGeom>
              <a:avLst/>
              <a:gdLst>
                <a:gd name="T0" fmla="*/ 8 w 17"/>
                <a:gd name="T1" fmla="*/ 17 h 18"/>
                <a:gd name="T2" fmla="*/ 16 w 17"/>
                <a:gd name="T3" fmla="*/ 16 h 18"/>
                <a:gd name="T4" fmla="*/ 0 w 17"/>
                <a:gd name="T5" fmla="*/ 0 h 18"/>
                <a:gd name="T6" fmla="*/ 8 w 17"/>
                <a:gd name="T7" fmla="*/ 17 h 18"/>
              </a:gdLst>
              <a:ahLst/>
              <a:cxnLst>
                <a:cxn ang="0">
                  <a:pos x="T0" y="T1"/>
                </a:cxn>
                <a:cxn ang="0">
                  <a:pos x="T2" y="T3"/>
                </a:cxn>
                <a:cxn ang="0">
                  <a:pos x="T4" y="T5"/>
                </a:cxn>
                <a:cxn ang="0">
                  <a:pos x="T6" y="T7"/>
                </a:cxn>
              </a:cxnLst>
              <a:rect l="0" t="0" r="r" b="b"/>
              <a:pathLst>
                <a:path w="17" h="18">
                  <a:moveTo>
                    <a:pt x="8" y="17"/>
                  </a:moveTo>
                  <a:lnTo>
                    <a:pt x="16" y="16"/>
                  </a:lnTo>
                  <a:lnTo>
                    <a:pt x="0" y="0"/>
                  </a:lnTo>
                  <a:lnTo>
                    <a:pt x="8" y="1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26" name="Freeform 324"/>
            <p:cNvSpPr>
              <a:spLocks/>
            </p:cNvSpPr>
            <p:nvPr/>
          </p:nvSpPr>
          <p:spPr bwMode="auto">
            <a:xfrm>
              <a:off x="3783" y="2956"/>
              <a:ext cx="18" cy="17"/>
            </a:xfrm>
            <a:custGeom>
              <a:avLst/>
              <a:gdLst>
                <a:gd name="T0" fmla="*/ 0 w 18"/>
                <a:gd name="T1" fmla="*/ 16 h 17"/>
                <a:gd name="T2" fmla="*/ 4 w 18"/>
                <a:gd name="T3" fmla="*/ 12 h 17"/>
                <a:gd name="T4" fmla="*/ 17 w 18"/>
                <a:gd name="T5" fmla="*/ 0 h 17"/>
                <a:gd name="T6" fmla="*/ 8 w 18"/>
                <a:gd name="T7" fmla="*/ 6 h 17"/>
                <a:gd name="T8" fmla="*/ 0 w 18"/>
                <a:gd name="T9" fmla="*/ 16 h 17"/>
              </a:gdLst>
              <a:ahLst/>
              <a:cxnLst>
                <a:cxn ang="0">
                  <a:pos x="T0" y="T1"/>
                </a:cxn>
                <a:cxn ang="0">
                  <a:pos x="T2" y="T3"/>
                </a:cxn>
                <a:cxn ang="0">
                  <a:pos x="T4" y="T5"/>
                </a:cxn>
                <a:cxn ang="0">
                  <a:pos x="T6" y="T7"/>
                </a:cxn>
                <a:cxn ang="0">
                  <a:pos x="T8" y="T9"/>
                </a:cxn>
              </a:cxnLst>
              <a:rect l="0" t="0" r="r" b="b"/>
              <a:pathLst>
                <a:path w="18" h="17">
                  <a:moveTo>
                    <a:pt x="0" y="16"/>
                  </a:moveTo>
                  <a:lnTo>
                    <a:pt x="4" y="12"/>
                  </a:lnTo>
                  <a:lnTo>
                    <a:pt x="17" y="0"/>
                  </a:lnTo>
                  <a:lnTo>
                    <a:pt x="8" y="6"/>
                  </a:lnTo>
                  <a:lnTo>
                    <a:pt x="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27" name="Freeform 325"/>
            <p:cNvSpPr>
              <a:spLocks/>
            </p:cNvSpPr>
            <p:nvPr/>
          </p:nvSpPr>
          <p:spPr bwMode="auto">
            <a:xfrm>
              <a:off x="3792" y="2941"/>
              <a:ext cx="21" cy="17"/>
            </a:xfrm>
            <a:custGeom>
              <a:avLst/>
              <a:gdLst>
                <a:gd name="T0" fmla="*/ 0 w 21"/>
                <a:gd name="T1" fmla="*/ 16 h 17"/>
                <a:gd name="T2" fmla="*/ 8 w 21"/>
                <a:gd name="T3" fmla="*/ 14 h 17"/>
                <a:gd name="T4" fmla="*/ 20 w 21"/>
                <a:gd name="T5" fmla="*/ 0 h 17"/>
                <a:gd name="T6" fmla="*/ 8 w 21"/>
                <a:gd name="T7" fmla="*/ 4 h 17"/>
                <a:gd name="T8" fmla="*/ 0 w 21"/>
                <a:gd name="T9" fmla="*/ 16 h 17"/>
              </a:gdLst>
              <a:ahLst/>
              <a:cxnLst>
                <a:cxn ang="0">
                  <a:pos x="T0" y="T1"/>
                </a:cxn>
                <a:cxn ang="0">
                  <a:pos x="T2" y="T3"/>
                </a:cxn>
                <a:cxn ang="0">
                  <a:pos x="T4" y="T5"/>
                </a:cxn>
                <a:cxn ang="0">
                  <a:pos x="T6" y="T7"/>
                </a:cxn>
                <a:cxn ang="0">
                  <a:pos x="T8" y="T9"/>
                </a:cxn>
              </a:cxnLst>
              <a:rect l="0" t="0" r="r" b="b"/>
              <a:pathLst>
                <a:path w="21" h="17">
                  <a:moveTo>
                    <a:pt x="0" y="16"/>
                  </a:moveTo>
                  <a:lnTo>
                    <a:pt x="8" y="14"/>
                  </a:lnTo>
                  <a:lnTo>
                    <a:pt x="20" y="0"/>
                  </a:lnTo>
                  <a:lnTo>
                    <a:pt x="8" y="4"/>
                  </a:lnTo>
                  <a:lnTo>
                    <a:pt x="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28" name="Freeform 326"/>
            <p:cNvSpPr>
              <a:spLocks/>
            </p:cNvSpPr>
            <p:nvPr/>
          </p:nvSpPr>
          <p:spPr bwMode="auto">
            <a:xfrm>
              <a:off x="3800" y="2919"/>
              <a:ext cx="23" cy="28"/>
            </a:xfrm>
            <a:custGeom>
              <a:avLst/>
              <a:gdLst>
                <a:gd name="T0" fmla="*/ 0 w 23"/>
                <a:gd name="T1" fmla="*/ 27 h 28"/>
                <a:gd name="T2" fmla="*/ 11 w 23"/>
                <a:gd name="T3" fmla="*/ 22 h 28"/>
                <a:gd name="T4" fmla="*/ 22 w 23"/>
                <a:gd name="T5" fmla="*/ 0 h 28"/>
                <a:gd name="T6" fmla="*/ 7 w 23"/>
                <a:gd name="T7" fmla="*/ 4 h 28"/>
                <a:gd name="T8" fmla="*/ 0 w 23"/>
                <a:gd name="T9" fmla="*/ 27 h 28"/>
              </a:gdLst>
              <a:ahLst/>
              <a:cxnLst>
                <a:cxn ang="0">
                  <a:pos x="T0" y="T1"/>
                </a:cxn>
                <a:cxn ang="0">
                  <a:pos x="T2" y="T3"/>
                </a:cxn>
                <a:cxn ang="0">
                  <a:pos x="T4" y="T5"/>
                </a:cxn>
                <a:cxn ang="0">
                  <a:pos x="T6" y="T7"/>
                </a:cxn>
                <a:cxn ang="0">
                  <a:pos x="T8" y="T9"/>
                </a:cxn>
              </a:cxnLst>
              <a:rect l="0" t="0" r="r" b="b"/>
              <a:pathLst>
                <a:path w="23" h="28">
                  <a:moveTo>
                    <a:pt x="0" y="27"/>
                  </a:moveTo>
                  <a:lnTo>
                    <a:pt x="11" y="22"/>
                  </a:lnTo>
                  <a:lnTo>
                    <a:pt x="22" y="0"/>
                  </a:lnTo>
                  <a:lnTo>
                    <a:pt x="7" y="4"/>
                  </a:lnTo>
                  <a:lnTo>
                    <a:pt x="0" y="27"/>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29" name="Freeform 327"/>
            <p:cNvSpPr>
              <a:spLocks/>
            </p:cNvSpPr>
            <p:nvPr/>
          </p:nvSpPr>
          <p:spPr bwMode="auto">
            <a:xfrm>
              <a:off x="3807" y="2889"/>
              <a:ext cx="24" cy="36"/>
            </a:xfrm>
            <a:custGeom>
              <a:avLst/>
              <a:gdLst>
                <a:gd name="T0" fmla="*/ 0 w 24"/>
                <a:gd name="T1" fmla="*/ 35 h 36"/>
                <a:gd name="T2" fmla="*/ 15 w 24"/>
                <a:gd name="T3" fmla="*/ 30 h 36"/>
                <a:gd name="T4" fmla="*/ 23 w 24"/>
                <a:gd name="T5" fmla="*/ 0 h 36"/>
                <a:gd name="T6" fmla="*/ 6 w 24"/>
                <a:gd name="T7" fmla="*/ 5 h 36"/>
                <a:gd name="T8" fmla="*/ 0 w 24"/>
                <a:gd name="T9" fmla="*/ 35 h 36"/>
              </a:gdLst>
              <a:ahLst/>
              <a:cxnLst>
                <a:cxn ang="0">
                  <a:pos x="T0" y="T1"/>
                </a:cxn>
                <a:cxn ang="0">
                  <a:pos x="T2" y="T3"/>
                </a:cxn>
                <a:cxn ang="0">
                  <a:pos x="T4" y="T5"/>
                </a:cxn>
                <a:cxn ang="0">
                  <a:pos x="T6" y="T7"/>
                </a:cxn>
                <a:cxn ang="0">
                  <a:pos x="T8" y="T9"/>
                </a:cxn>
              </a:cxnLst>
              <a:rect l="0" t="0" r="r" b="b"/>
              <a:pathLst>
                <a:path w="24" h="36">
                  <a:moveTo>
                    <a:pt x="0" y="35"/>
                  </a:moveTo>
                  <a:lnTo>
                    <a:pt x="15" y="30"/>
                  </a:lnTo>
                  <a:lnTo>
                    <a:pt x="23" y="0"/>
                  </a:lnTo>
                  <a:lnTo>
                    <a:pt x="6" y="5"/>
                  </a:lnTo>
                  <a:lnTo>
                    <a:pt x="0" y="3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30" name="Freeform 328"/>
            <p:cNvSpPr>
              <a:spLocks/>
            </p:cNvSpPr>
            <p:nvPr/>
          </p:nvSpPr>
          <p:spPr bwMode="auto">
            <a:xfrm>
              <a:off x="3814" y="2851"/>
              <a:ext cx="24" cy="45"/>
            </a:xfrm>
            <a:custGeom>
              <a:avLst/>
              <a:gdLst>
                <a:gd name="T0" fmla="*/ 0 w 24"/>
                <a:gd name="T1" fmla="*/ 44 h 45"/>
                <a:gd name="T2" fmla="*/ 16 w 24"/>
                <a:gd name="T3" fmla="*/ 38 h 45"/>
                <a:gd name="T4" fmla="*/ 23 w 24"/>
                <a:gd name="T5" fmla="*/ 0 h 45"/>
                <a:gd name="T6" fmla="*/ 3 w 24"/>
                <a:gd name="T7" fmla="*/ 6 h 45"/>
                <a:gd name="T8" fmla="*/ 0 w 24"/>
                <a:gd name="T9" fmla="*/ 44 h 45"/>
              </a:gdLst>
              <a:ahLst/>
              <a:cxnLst>
                <a:cxn ang="0">
                  <a:pos x="T0" y="T1"/>
                </a:cxn>
                <a:cxn ang="0">
                  <a:pos x="T2" y="T3"/>
                </a:cxn>
                <a:cxn ang="0">
                  <a:pos x="T4" y="T5"/>
                </a:cxn>
                <a:cxn ang="0">
                  <a:pos x="T6" y="T7"/>
                </a:cxn>
                <a:cxn ang="0">
                  <a:pos x="T8" y="T9"/>
                </a:cxn>
              </a:cxnLst>
              <a:rect l="0" t="0" r="r" b="b"/>
              <a:pathLst>
                <a:path w="24" h="45">
                  <a:moveTo>
                    <a:pt x="0" y="44"/>
                  </a:moveTo>
                  <a:lnTo>
                    <a:pt x="16" y="38"/>
                  </a:lnTo>
                  <a:lnTo>
                    <a:pt x="23" y="0"/>
                  </a:lnTo>
                  <a:lnTo>
                    <a:pt x="3" y="6"/>
                  </a:lnTo>
                  <a:lnTo>
                    <a:pt x="0" y="4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31" name="Freeform 329"/>
            <p:cNvSpPr>
              <a:spLocks/>
            </p:cNvSpPr>
            <p:nvPr/>
          </p:nvSpPr>
          <p:spPr bwMode="auto">
            <a:xfrm>
              <a:off x="3817" y="2808"/>
              <a:ext cx="24" cy="51"/>
            </a:xfrm>
            <a:custGeom>
              <a:avLst/>
              <a:gdLst>
                <a:gd name="T0" fmla="*/ 0 w 24"/>
                <a:gd name="T1" fmla="*/ 50 h 51"/>
                <a:gd name="T2" fmla="*/ 19 w 24"/>
                <a:gd name="T3" fmla="*/ 43 h 51"/>
                <a:gd name="T4" fmla="*/ 23 w 24"/>
                <a:gd name="T5" fmla="*/ 0 h 51"/>
                <a:gd name="T6" fmla="*/ 2 w 24"/>
                <a:gd name="T7" fmla="*/ 6 h 51"/>
                <a:gd name="T8" fmla="*/ 0 w 24"/>
                <a:gd name="T9" fmla="*/ 50 h 51"/>
              </a:gdLst>
              <a:ahLst/>
              <a:cxnLst>
                <a:cxn ang="0">
                  <a:pos x="T0" y="T1"/>
                </a:cxn>
                <a:cxn ang="0">
                  <a:pos x="T2" y="T3"/>
                </a:cxn>
                <a:cxn ang="0">
                  <a:pos x="T4" y="T5"/>
                </a:cxn>
                <a:cxn ang="0">
                  <a:pos x="T6" y="T7"/>
                </a:cxn>
                <a:cxn ang="0">
                  <a:pos x="T8" y="T9"/>
                </a:cxn>
              </a:cxnLst>
              <a:rect l="0" t="0" r="r" b="b"/>
              <a:pathLst>
                <a:path w="24" h="51">
                  <a:moveTo>
                    <a:pt x="0" y="50"/>
                  </a:moveTo>
                  <a:lnTo>
                    <a:pt x="19" y="43"/>
                  </a:lnTo>
                  <a:lnTo>
                    <a:pt x="23" y="0"/>
                  </a:lnTo>
                  <a:lnTo>
                    <a:pt x="2" y="6"/>
                  </a:lnTo>
                  <a:lnTo>
                    <a:pt x="0" y="5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32" name="Freeform 330"/>
            <p:cNvSpPr>
              <a:spLocks/>
            </p:cNvSpPr>
            <p:nvPr/>
          </p:nvSpPr>
          <p:spPr bwMode="auto">
            <a:xfrm>
              <a:off x="3820" y="2760"/>
              <a:ext cx="23" cy="55"/>
            </a:xfrm>
            <a:custGeom>
              <a:avLst/>
              <a:gdLst>
                <a:gd name="T0" fmla="*/ 0 w 23"/>
                <a:gd name="T1" fmla="*/ 54 h 55"/>
                <a:gd name="T2" fmla="*/ 20 w 23"/>
                <a:gd name="T3" fmla="*/ 47 h 55"/>
                <a:gd name="T4" fmla="*/ 22 w 23"/>
                <a:gd name="T5" fmla="*/ 0 h 55"/>
                <a:gd name="T6" fmla="*/ 0 w 23"/>
                <a:gd name="T7" fmla="*/ 7 h 55"/>
                <a:gd name="T8" fmla="*/ 0 w 23"/>
                <a:gd name="T9" fmla="*/ 54 h 55"/>
              </a:gdLst>
              <a:ahLst/>
              <a:cxnLst>
                <a:cxn ang="0">
                  <a:pos x="T0" y="T1"/>
                </a:cxn>
                <a:cxn ang="0">
                  <a:pos x="T2" y="T3"/>
                </a:cxn>
                <a:cxn ang="0">
                  <a:pos x="T4" y="T5"/>
                </a:cxn>
                <a:cxn ang="0">
                  <a:pos x="T6" y="T7"/>
                </a:cxn>
                <a:cxn ang="0">
                  <a:pos x="T8" y="T9"/>
                </a:cxn>
              </a:cxnLst>
              <a:rect l="0" t="0" r="r" b="b"/>
              <a:pathLst>
                <a:path w="23" h="55">
                  <a:moveTo>
                    <a:pt x="0" y="54"/>
                  </a:moveTo>
                  <a:lnTo>
                    <a:pt x="20" y="47"/>
                  </a:lnTo>
                  <a:lnTo>
                    <a:pt x="22" y="0"/>
                  </a:lnTo>
                  <a:lnTo>
                    <a:pt x="0" y="7"/>
                  </a:lnTo>
                  <a:lnTo>
                    <a:pt x="0" y="5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33" name="Freeform 331"/>
            <p:cNvSpPr>
              <a:spLocks/>
            </p:cNvSpPr>
            <p:nvPr/>
          </p:nvSpPr>
          <p:spPr bwMode="auto">
            <a:xfrm>
              <a:off x="3820" y="2713"/>
              <a:ext cx="23" cy="56"/>
            </a:xfrm>
            <a:custGeom>
              <a:avLst/>
              <a:gdLst>
                <a:gd name="T0" fmla="*/ 0 w 23"/>
                <a:gd name="T1" fmla="*/ 55 h 56"/>
                <a:gd name="T2" fmla="*/ 22 w 23"/>
                <a:gd name="T3" fmla="*/ 47 h 56"/>
                <a:gd name="T4" fmla="*/ 20 w 23"/>
                <a:gd name="T5" fmla="*/ 0 h 56"/>
                <a:gd name="T6" fmla="*/ 0 w 23"/>
                <a:gd name="T7" fmla="*/ 5 h 56"/>
                <a:gd name="T8" fmla="*/ 0 w 23"/>
                <a:gd name="T9" fmla="*/ 55 h 56"/>
              </a:gdLst>
              <a:ahLst/>
              <a:cxnLst>
                <a:cxn ang="0">
                  <a:pos x="T0" y="T1"/>
                </a:cxn>
                <a:cxn ang="0">
                  <a:pos x="T2" y="T3"/>
                </a:cxn>
                <a:cxn ang="0">
                  <a:pos x="T4" y="T5"/>
                </a:cxn>
                <a:cxn ang="0">
                  <a:pos x="T6" y="T7"/>
                </a:cxn>
                <a:cxn ang="0">
                  <a:pos x="T8" y="T9"/>
                </a:cxn>
              </a:cxnLst>
              <a:rect l="0" t="0" r="r" b="b"/>
              <a:pathLst>
                <a:path w="23" h="56">
                  <a:moveTo>
                    <a:pt x="0" y="55"/>
                  </a:moveTo>
                  <a:lnTo>
                    <a:pt x="22" y="47"/>
                  </a:lnTo>
                  <a:lnTo>
                    <a:pt x="20" y="0"/>
                  </a:lnTo>
                  <a:lnTo>
                    <a:pt x="0" y="5"/>
                  </a:lnTo>
                  <a:lnTo>
                    <a:pt x="0" y="5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34" name="Freeform 332"/>
            <p:cNvSpPr>
              <a:spLocks/>
            </p:cNvSpPr>
            <p:nvPr/>
          </p:nvSpPr>
          <p:spPr bwMode="auto">
            <a:xfrm>
              <a:off x="3817" y="2663"/>
              <a:ext cx="24" cy="56"/>
            </a:xfrm>
            <a:custGeom>
              <a:avLst/>
              <a:gdLst>
                <a:gd name="T0" fmla="*/ 2 w 24"/>
                <a:gd name="T1" fmla="*/ 55 h 56"/>
                <a:gd name="T2" fmla="*/ 23 w 24"/>
                <a:gd name="T3" fmla="*/ 49 h 56"/>
                <a:gd name="T4" fmla="*/ 19 w 24"/>
                <a:gd name="T5" fmla="*/ 0 h 56"/>
                <a:gd name="T6" fmla="*/ 0 w 24"/>
                <a:gd name="T7" fmla="*/ 5 h 56"/>
                <a:gd name="T8" fmla="*/ 2 w 24"/>
                <a:gd name="T9" fmla="*/ 55 h 56"/>
              </a:gdLst>
              <a:ahLst/>
              <a:cxnLst>
                <a:cxn ang="0">
                  <a:pos x="T0" y="T1"/>
                </a:cxn>
                <a:cxn ang="0">
                  <a:pos x="T2" y="T3"/>
                </a:cxn>
                <a:cxn ang="0">
                  <a:pos x="T4" y="T5"/>
                </a:cxn>
                <a:cxn ang="0">
                  <a:pos x="T6" y="T7"/>
                </a:cxn>
                <a:cxn ang="0">
                  <a:pos x="T8" y="T9"/>
                </a:cxn>
              </a:cxnLst>
              <a:rect l="0" t="0" r="r" b="b"/>
              <a:pathLst>
                <a:path w="24" h="56">
                  <a:moveTo>
                    <a:pt x="2" y="55"/>
                  </a:moveTo>
                  <a:lnTo>
                    <a:pt x="23" y="49"/>
                  </a:lnTo>
                  <a:lnTo>
                    <a:pt x="19" y="0"/>
                  </a:lnTo>
                  <a:lnTo>
                    <a:pt x="0" y="5"/>
                  </a:lnTo>
                  <a:lnTo>
                    <a:pt x="2" y="55"/>
                  </a:lnTo>
                </a:path>
              </a:pathLst>
            </a:custGeom>
            <a:solidFill>
              <a:srgbClr val="42424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35" name="Freeform 333"/>
            <p:cNvSpPr>
              <a:spLocks/>
            </p:cNvSpPr>
            <p:nvPr/>
          </p:nvSpPr>
          <p:spPr bwMode="auto">
            <a:xfrm>
              <a:off x="3814" y="2615"/>
              <a:ext cx="24" cy="55"/>
            </a:xfrm>
            <a:custGeom>
              <a:avLst/>
              <a:gdLst>
                <a:gd name="T0" fmla="*/ 3 w 24"/>
                <a:gd name="T1" fmla="*/ 54 h 55"/>
                <a:gd name="T2" fmla="*/ 23 w 24"/>
                <a:gd name="T3" fmla="*/ 48 h 55"/>
                <a:gd name="T4" fmla="*/ 16 w 24"/>
                <a:gd name="T5" fmla="*/ 0 h 55"/>
                <a:gd name="T6" fmla="*/ 0 w 24"/>
                <a:gd name="T7" fmla="*/ 5 h 55"/>
                <a:gd name="T8" fmla="*/ 3 w 24"/>
                <a:gd name="T9" fmla="*/ 54 h 55"/>
              </a:gdLst>
              <a:ahLst/>
              <a:cxnLst>
                <a:cxn ang="0">
                  <a:pos x="T0" y="T1"/>
                </a:cxn>
                <a:cxn ang="0">
                  <a:pos x="T2" y="T3"/>
                </a:cxn>
                <a:cxn ang="0">
                  <a:pos x="T4" y="T5"/>
                </a:cxn>
                <a:cxn ang="0">
                  <a:pos x="T6" y="T7"/>
                </a:cxn>
                <a:cxn ang="0">
                  <a:pos x="T8" y="T9"/>
                </a:cxn>
              </a:cxnLst>
              <a:rect l="0" t="0" r="r" b="b"/>
              <a:pathLst>
                <a:path w="24" h="55">
                  <a:moveTo>
                    <a:pt x="3" y="54"/>
                  </a:moveTo>
                  <a:lnTo>
                    <a:pt x="23" y="48"/>
                  </a:lnTo>
                  <a:lnTo>
                    <a:pt x="16" y="0"/>
                  </a:lnTo>
                  <a:lnTo>
                    <a:pt x="0" y="5"/>
                  </a:lnTo>
                  <a:lnTo>
                    <a:pt x="3" y="54"/>
                  </a:lnTo>
                </a:path>
              </a:pathLst>
            </a:custGeom>
            <a:solidFill>
              <a:srgbClr val="51515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36" name="Freeform 334"/>
            <p:cNvSpPr>
              <a:spLocks/>
            </p:cNvSpPr>
            <p:nvPr/>
          </p:nvSpPr>
          <p:spPr bwMode="auto">
            <a:xfrm>
              <a:off x="3807" y="2571"/>
              <a:ext cx="24" cy="50"/>
            </a:xfrm>
            <a:custGeom>
              <a:avLst/>
              <a:gdLst>
                <a:gd name="T0" fmla="*/ 6 w 24"/>
                <a:gd name="T1" fmla="*/ 49 h 50"/>
                <a:gd name="T2" fmla="*/ 23 w 24"/>
                <a:gd name="T3" fmla="*/ 43 h 50"/>
                <a:gd name="T4" fmla="*/ 15 w 24"/>
                <a:gd name="T5" fmla="*/ 0 h 50"/>
                <a:gd name="T6" fmla="*/ 0 w 24"/>
                <a:gd name="T7" fmla="*/ 4 h 50"/>
                <a:gd name="T8" fmla="*/ 6 w 24"/>
                <a:gd name="T9" fmla="*/ 49 h 50"/>
              </a:gdLst>
              <a:ahLst/>
              <a:cxnLst>
                <a:cxn ang="0">
                  <a:pos x="T0" y="T1"/>
                </a:cxn>
                <a:cxn ang="0">
                  <a:pos x="T2" y="T3"/>
                </a:cxn>
                <a:cxn ang="0">
                  <a:pos x="T4" y="T5"/>
                </a:cxn>
                <a:cxn ang="0">
                  <a:pos x="T6" y="T7"/>
                </a:cxn>
                <a:cxn ang="0">
                  <a:pos x="T8" y="T9"/>
                </a:cxn>
              </a:cxnLst>
              <a:rect l="0" t="0" r="r" b="b"/>
              <a:pathLst>
                <a:path w="24" h="50">
                  <a:moveTo>
                    <a:pt x="6" y="49"/>
                  </a:moveTo>
                  <a:lnTo>
                    <a:pt x="23" y="43"/>
                  </a:lnTo>
                  <a:lnTo>
                    <a:pt x="15" y="0"/>
                  </a:lnTo>
                  <a:lnTo>
                    <a:pt x="0" y="4"/>
                  </a:lnTo>
                  <a:lnTo>
                    <a:pt x="6" y="49"/>
                  </a:lnTo>
                </a:path>
              </a:pathLst>
            </a:custGeom>
            <a:solidFill>
              <a:srgbClr val="63636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37" name="Freeform 335"/>
            <p:cNvSpPr>
              <a:spLocks/>
            </p:cNvSpPr>
            <p:nvPr/>
          </p:nvSpPr>
          <p:spPr bwMode="auto">
            <a:xfrm>
              <a:off x="3800" y="2532"/>
              <a:ext cx="23" cy="44"/>
            </a:xfrm>
            <a:custGeom>
              <a:avLst/>
              <a:gdLst>
                <a:gd name="T0" fmla="*/ 7 w 23"/>
                <a:gd name="T1" fmla="*/ 43 h 44"/>
                <a:gd name="T2" fmla="*/ 22 w 23"/>
                <a:gd name="T3" fmla="*/ 38 h 44"/>
                <a:gd name="T4" fmla="*/ 11 w 23"/>
                <a:gd name="T5" fmla="*/ 0 h 44"/>
                <a:gd name="T6" fmla="*/ 0 w 23"/>
                <a:gd name="T7" fmla="*/ 3 h 44"/>
                <a:gd name="T8" fmla="*/ 7 w 23"/>
                <a:gd name="T9" fmla="*/ 43 h 44"/>
              </a:gdLst>
              <a:ahLst/>
              <a:cxnLst>
                <a:cxn ang="0">
                  <a:pos x="T0" y="T1"/>
                </a:cxn>
                <a:cxn ang="0">
                  <a:pos x="T2" y="T3"/>
                </a:cxn>
                <a:cxn ang="0">
                  <a:pos x="T4" y="T5"/>
                </a:cxn>
                <a:cxn ang="0">
                  <a:pos x="T6" y="T7"/>
                </a:cxn>
                <a:cxn ang="0">
                  <a:pos x="T8" y="T9"/>
                </a:cxn>
              </a:cxnLst>
              <a:rect l="0" t="0" r="r" b="b"/>
              <a:pathLst>
                <a:path w="23" h="44">
                  <a:moveTo>
                    <a:pt x="7" y="43"/>
                  </a:moveTo>
                  <a:lnTo>
                    <a:pt x="22" y="38"/>
                  </a:lnTo>
                  <a:lnTo>
                    <a:pt x="11" y="0"/>
                  </a:lnTo>
                  <a:lnTo>
                    <a:pt x="0" y="3"/>
                  </a:lnTo>
                  <a:lnTo>
                    <a:pt x="7" y="43"/>
                  </a:lnTo>
                </a:path>
              </a:pathLst>
            </a:custGeom>
            <a:solidFill>
              <a:srgbClr val="7D7D7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38" name="Freeform 336"/>
            <p:cNvSpPr>
              <a:spLocks/>
            </p:cNvSpPr>
            <p:nvPr/>
          </p:nvSpPr>
          <p:spPr bwMode="auto">
            <a:xfrm>
              <a:off x="3792" y="2499"/>
              <a:ext cx="21" cy="37"/>
            </a:xfrm>
            <a:custGeom>
              <a:avLst/>
              <a:gdLst>
                <a:gd name="T0" fmla="*/ 8 w 21"/>
                <a:gd name="T1" fmla="*/ 36 h 37"/>
                <a:gd name="T2" fmla="*/ 20 w 21"/>
                <a:gd name="T3" fmla="*/ 32 h 37"/>
                <a:gd name="T4" fmla="*/ 8 w 21"/>
                <a:gd name="T5" fmla="*/ 0 h 37"/>
                <a:gd name="T6" fmla="*/ 0 w 21"/>
                <a:gd name="T7" fmla="*/ 3 h 37"/>
                <a:gd name="T8" fmla="*/ 8 w 21"/>
                <a:gd name="T9" fmla="*/ 36 h 37"/>
              </a:gdLst>
              <a:ahLst/>
              <a:cxnLst>
                <a:cxn ang="0">
                  <a:pos x="T0" y="T1"/>
                </a:cxn>
                <a:cxn ang="0">
                  <a:pos x="T2" y="T3"/>
                </a:cxn>
                <a:cxn ang="0">
                  <a:pos x="T4" y="T5"/>
                </a:cxn>
                <a:cxn ang="0">
                  <a:pos x="T6" y="T7"/>
                </a:cxn>
                <a:cxn ang="0">
                  <a:pos x="T8" y="T9"/>
                </a:cxn>
              </a:cxnLst>
              <a:rect l="0" t="0" r="r" b="b"/>
              <a:pathLst>
                <a:path w="21" h="37">
                  <a:moveTo>
                    <a:pt x="8" y="36"/>
                  </a:moveTo>
                  <a:lnTo>
                    <a:pt x="20" y="32"/>
                  </a:lnTo>
                  <a:lnTo>
                    <a:pt x="8" y="0"/>
                  </a:lnTo>
                  <a:lnTo>
                    <a:pt x="0" y="3"/>
                  </a:lnTo>
                  <a:lnTo>
                    <a:pt x="8" y="36"/>
                  </a:lnTo>
                </a:path>
              </a:pathLst>
            </a:custGeom>
            <a:solidFill>
              <a:srgbClr val="C6C6C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39" name="Freeform 337"/>
            <p:cNvSpPr>
              <a:spLocks/>
            </p:cNvSpPr>
            <p:nvPr/>
          </p:nvSpPr>
          <p:spPr bwMode="auto">
            <a:xfrm>
              <a:off x="3783" y="2475"/>
              <a:ext cx="18" cy="29"/>
            </a:xfrm>
            <a:custGeom>
              <a:avLst/>
              <a:gdLst>
                <a:gd name="T0" fmla="*/ 8 w 18"/>
                <a:gd name="T1" fmla="*/ 28 h 29"/>
                <a:gd name="T2" fmla="*/ 17 w 18"/>
                <a:gd name="T3" fmla="*/ 24 h 29"/>
                <a:gd name="T4" fmla="*/ 4 w 18"/>
                <a:gd name="T5" fmla="*/ 0 h 29"/>
                <a:gd name="T6" fmla="*/ 0 w 18"/>
                <a:gd name="T7" fmla="*/ 0 h 29"/>
                <a:gd name="T8" fmla="*/ 8 w 18"/>
                <a:gd name="T9" fmla="*/ 28 h 29"/>
              </a:gdLst>
              <a:ahLst/>
              <a:cxnLst>
                <a:cxn ang="0">
                  <a:pos x="T0" y="T1"/>
                </a:cxn>
                <a:cxn ang="0">
                  <a:pos x="T2" y="T3"/>
                </a:cxn>
                <a:cxn ang="0">
                  <a:pos x="T4" y="T5"/>
                </a:cxn>
                <a:cxn ang="0">
                  <a:pos x="T6" y="T7"/>
                </a:cxn>
                <a:cxn ang="0">
                  <a:pos x="T8" y="T9"/>
                </a:cxn>
              </a:cxnLst>
              <a:rect l="0" t="0" r="r" b="b"/>
              <a:pathLst>
                <a:path w="18" h="29">
                  <a:moveTo>
                    <a:pt x="8" y="28"/>
                  </a:moveTo>
                  <a:lnTo>
                    <a:pt x="17" y="24"/>
                  </a:lnTo>
                  <a:lnTo>
                    <a:pt x="4" y="0"/>
                  </a:lnTo>
                  <a:lnTo>
                    <a:pt x="0" y="0"/>
                  </a:lnTo>
                  <a:lnTo>
                    <a:pt x="8" y="2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40" name="Freeform 338"/>
            <p:cNvSpPr>
              <a:spLocks/>
            </p:cNvSpPr>
            <p:nvPr/>
          </p:nvSpPr>
          <p:spPr bwMode="auto">
            <a:xfrm>
              <a:off x="3774" y="2460"/>
              <a:ext cx="17" cy="17"/>
            </a:xfrm>
            <a:custGeom>
              <a:avLst/>
              <a:gdLst>
                <a:gd name="T0" fmla="*/ 11 w 17"/>
                <a:gd name="T1" fmla="*/ 16 h 17"/>
                <a:gd name="T2" fmla="*/ 16 w 17"/>
                <a:gd name="T3" fmla="*/ 15 h 17"/>
                <a:gd name="T4" fmla="*/ 0 w 17"/>
                <a:gd name="T5" fmla="*/ 0 h 17"/>
                <a:gd name="T6" fmla="*/ 11 w 17"/>
                <a:gd name="T7" fmla="*/ 16 h 17"/>
              </a:gdLst>
              <a:ahLst/>
              <a:cxnLst>
                <a:cxn ang="0">
                  <a:pos x="T0" y="T1"/>
                </a:cxn>
                <a:cxn ang="0">
                  <a:pos x="T2" y="T3"/>
                </a:cxn>
                <a:cxn ang="0">
                  <a:pos x="T4" y="T5"/>
                </a:cxn>
                <a:cxn ang="0">
                  <a:pos x="T6" y="T7"/>
                </a:cxn>
              </a:cxnLst>
              <a:rect l="0" t="0" r="r" b="b"/>
              <a:pathLst>
                <a:path w="17" h="17">
                  <a:moveTo>
                    <a:pt x="11" y="16"/>
                  </a:moveTo>
                  <a:lnTo>
                    <a:pt x="16" y="15"/>
                  </a:lnTo>
                  <a:lnTo>
                    <a:pt x="0" y="0"/>
                  </a:lnTo>
                  <a:lnTo>
                    <a:pt x="11" y="16"/>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41" name="Freeform 339"/>
            <p:cNvSpPr>
              <a:spLocks/>
            </p:cNvSpPr>
            <p:nvPr/>
          </p:nvSpPr>
          <p:spPr bwMode="auto">
            <a:xfrm>
              <a:off x="3800" y="2937"/>
              <a:ext cx="23" cy="20"/>
            </a:xfrm>
            <a:custGeom>
              <a:avLst/>
              <a:gdLst>
                <a:gd name="T0" fmla="*/ 0 w 23"/>
                <a:gd name="T1" fmla="*/ 19 h 20"/>
                <a:gd name="T2" fmla="*/ 7 w 23"/>
                <a:gd name="T3" fmla="*/ 15 h 20"/>
                <a:gd name="T4" fmla="*/ 22 w 23"/>
                <a:gd name="T5" fmla="*/ 0 h 20"/>
                <a:gd name="T6" fmla="*/ 11 w 23"/>
                <a:gd name="T7" fmla="*/ 4 h 20"/>
                <a:gd name="T8" fmla="*/ 0 w 23"/>
                <a:gd name="T9" fmla="*/ 19 h 20"/>
              </a:gdLst>
              <a:ahLst/>
              <a:cxnLst>
                <a:cxn ang="0">
                  <a:pos x="T0" y="T1"/>
                </a:cxn>
                <a:cxn ang="0">
                  <a:pos x="T2" y="T3"/>
                </a:cxn>
                <a:cxn ang="0">
                  <a:pos x="T4" y="T5"/>
                </a:cxn>
                <a:cxn ang="0">
                  <a:pos x="T6" y="T7"/>
                </a:cxn>
                <a:cxn ang="0">
                  <a:pos x="T8" y="T9"/>
                </a:cxn>
              </a:cxnLst>
              <a:rect l="0" t="0" r="r" b="b"/>
              <a:pathLst>
                <a:path w="23" h="20">
                  <a:moveTo>
                    <a:pt x="0" y="19"/>
                  </a:moveTo>
                  <a:lnTo>
                    <a:pt x="7" y="15"/>
                  </a:lnTo>
                  <a:lnTo>
                    <a:pt x="22" y="0"/>
                  </a:lnTo>
                  <a:lnTo>
                    <a:pt x="11" y="4"/>
                  </a:lnTo>
                  <a:lnTo>
                    <a:pt x="0" y="1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42" name="Freeform 340"/>
            <p:cNvSpPr>
              <a:spLocks/>
            </p:cNvSpPr>
            <p:nvPr/>
          </p:nvSpPr>
          <p:spPr bwMode="auto">
            <a:xfrm>
              <a:off x="3812" y="2914"/>
              <a:ext cx="24" cy="28"/>
            </a:xfrm>
            <a:custGeom>
              <a:avLst/>
              <a:gdLst>
                <a:gd name="T0" fmla="*/ 0 w 24"/>
                <a:gd name="T1" fmla="*/ 27 h 28"/>
                <a:gd name="T2" fmla="*/ 10 w 24"/>
                <a:gd name="T3" fmla="*/ 22 h 28"/>
                <a:gd name="T4" fmla="*/ 23 w 24"/>
                <a:gd name="T5" fmla="*/ 0 h 28"/>
                <a:gd name="T6" fmla="*/ 10 w 24"/>
                <a:gd name="T7" fmla="*/ 5 h 28"/>
                <a:gd name="T8" fmla="*/ 0 w 24"/>
                <a:gd name="T9" fmla="*/ 27 h 28"/>
              </a:gdLst>
              <a:ahLst/>
              <a:cxnLst>
                <a:cxn ang="0">
                  <a:pos x="T0" y="T1"/>
                </a:cxn>
                <a:cxn ang="0">
                  <a:pos x="T2" y="T3"/>
                </a:cxn>
                <a:cxn ang="0">
                  <a:pos x="T4" y="T5"/>
                </a:cxn>
                <a:cxn ang="0">
                  <a:pos x="T6" y="T7"/>
                </a:cxn>
                <a:cxn ang="0">
                  <a:pos x="T8" y="T9"/>
                </a:cxn>
              </a:cxnLst>
              <a:rect l="0" t="0" r="r" b="b"/>
              <a:pathLst>
                <a:path w="24" h="28">
                  <a:moveTo>
                    <a:pt x="0" y="27"/>
                  </a:moveTo>
                  <a:lnTo>
                    <a:pt x="10" y="22"/>
                  </a:lnTo>
                  <a:lnTo>
                    <a:pt x="23" y="0"/>
                  </a:lnTo>
                  <a:lnTo>
                    <a:pt x="10" y="5"/>
                  </a:lnTo>
                  <a:lnTo>
                    <a:pt x="0" y="27"/>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43" name="Freeform 341"/>
            <p:cNvSpPr>
              <a:spLocks/>
            </p:cNvSpPr>
            <p:nvPr/>
          </p:nvSpPr>
          <p:spPr bwMode="auto">
            <a:xfrm>
              <a:off x="3822" y="2881"/>
              <a:ext cx="25" cy="39"/>
            </a:xfrm>
            <a:custGeom>
              <a:avLst/>
              <a:gdLst>
                <a:gd name="T0" fmla="*/ 0 w 25"/>
                <a:gd name="T1" fmla="*/ 38 h 39"/>
                <a:gd name="T2" fmla="*/ 12 w 25"/>
                <a:gd name="T3" fmla="*/ 32 h 39"/>
                <a:gd name="T4" fmla="*/ 24 w 25"/>
                <a:gd name="T5" fmla="*/ 0 h 39"/>
                <a:gd name="T6" fmla="*/ 8 w 25"/>
                <a:gd name="T7" fmla="*/ 7 h 39"/>
                <a:gd name="T8" fmla="*/ 0 w 25"/>
                <a:gd name="T9" fmla="*/ 38 h 39"/>
              </a:gdLst>
              <a:ahLst/>
              <a:cxnLst>
                <a:cxn ang="0">
                  <a:pos x="T0" y="T1"/>
                </a:cxn>
                <a:cxn ang="0">
                  <a:pos x="T2" y="T3"/>
                </a:cxn>
                <a:cxn ang="0">
                  <a:pos x="T4" y="T5"/>
                </a:cxn>
                <a:cxn ang="0">
                  <a:pos x="T6" y="T7"/>
                </a:cxn>
                <a:cxn ang="0">
                  <a:pos x="T8" y="T9"/>
                </a:cxn>
              </a:cxnLst>
              <a:rect l="0" t="0" r="r" b="b"/>
              <a:pathLst>
                <a:path w="25" h="39">
                  <a:moveTo>
                    <a:pt x="0" y="38"/>
                  </a:moveTo>
                  <a:lnTo>
                    <a:pt x="12" y="32"/>
                  </a:lnTo>
                  <a:lnTo>
                    <a:pt x="24" y="0"/>
                  </a:lnTo>
                  <a:lnTo>
                    <a:pt x="8" y="7"/>
                  </a:lnTo>
                  <a:lnTo>
                    <a:pt x="0" y="38"/>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44" name="Freeform 342"/>
            <p:cNvSpPr>
              <a:spLocks/>
            </p:cNvSpPr>
            <p:nvPr/>
          </p:nvSpPr>
          <p:spPr bwMode="auto">
            <a:xfrm>
              <a:off x="3830" y="2843"/>
              <a:ext cx="25" cy="47"/>
            </a:xfrm>
            <a:custGeom>
              <a:avLst/>
              <a:gdLst>
                <a:gd name="T0" fmla="*/ 0 w 25"/>
                <a:gd name="T1" fmla="*/ 46 h 47"/>
                <a:gd name="T2" fmla="*/ 16 w 25"/>
                <a:gd name="T3" fmla="*/ 38 h 47"/>
                <a:gd name="T4" fmla="*/ 24 w 25"/>
                <a:gd name="T5" fmla="*/ 0 h 47"/>
                <a:gd name="T6" fmla="*/ 7 w 25"/>
                <a:gd name="T7" fmla="*/ 7 h 47"/>
                <a:gd name="T8" fmla="*/ 0 w 25"/>
                <a:gd name="T9" fmla="*/ 46 h 47"/>
              </a:gdLst>
              <a:ahLst/>
              <a:cxnLst>
                <a:cxn ang="0">
                  <a:pos x="T0" y="T1"/>
                </a:cxn>
                <a:cxn ang="0">
                  <a:pos x="T2" y="T3"/>
                </a:cxn>
                <a:cxn ang="0">
                  <a:pos x="T4" y="T5"/>
                </a:cxn>
                <a:cxn ang="0">
                  <a:pos x="T6" y="T7"/>
                </a:cxn>
                <a:cxn ang="0">
                  <a:pos x="T8" y="T9"/>
                </a:cxn>
              </a:cxnLst>
              <a:rect l="0" t="0" r="r" b="b"/>
              <a:pathLst>
                <a:path w="25" h="47">
                  <a:moveTo>
                    <a:pt x="0" y="46"/>
                  </a:moveTo>
                  <a:lnTo>
                    <a:pt x="16" y="38"/>
                  </a:lnTo>
                  <a:lnTo>
                    <a:pt x="24" y="0"/>
                  </a:lnTo>
                  <a:lnTo>
                    <a:pt x="7" y="7"/>
                  </a:lnTo>
                  <a:lnTo>
                    <a:pt x="0" y="4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45" name="Freeform 343"/>
            <p:cNvSpPr>
              <a:spLocks/>
            </p:cNvSpPr>
            <p:nvPr/>
          </p:nvSpPr>
          <p:spPr bwMode="auto">
            <a:xfrm>
              <a:off x="3837" y="2799"/>
              <a:ext cx="23" cy="53"/>
            </a:xfrm>
            <a:custGeom>
              <a:avLst/>
              <a:gdLst>
                <a:gd name="T0" fmla="*/ 0 w 23"/>
                <a:gd name="T1" fmla="*/ 52 h 53"/>
                <a:gd name="T2" fmla="*/ 17 w 23"/>
                <a:gd name="T3" fmla="*/ 44 h 53"/>
                <a:gd name="T4" fmla="*/ 22 w 23"/>
                <a:gd name="T5" fmla="*/ 0 h 53"/>
                <a:gd name="T6" fmla="*/ 3 w 23"/>
                <a:gd name="T7" fmla="*/ 8 h 53"/>
                <a:gd name="T8" fmla="*/ 0 w 23"/>
                <a:gd name="T9" fmla="*/ 52 h 53"/>
              </a:gdLst>
              <a:ahLst/>
              <a:cxnLst>
                <a:cxn ang="0">
                  <a:pos x="T0" y="T1"/>
                </a:cxn>
                <a:cxn ang="0">
                  <a:pos x="T2" y="T3"/>
                </a:cxn>
                <a:cxn ang="0">
                  <a:pos x="T4" y="T5"/>
                </a:cxn>
                <a:cxn ang="0">
                  <a:pos x="T6" y="T7"/>
                </a:cxn>
                <a:cxn ang="0">
                  <a:pos x="T8" y="T9"/>
                </a:cxn>
              </a:cxnLst>
              <a:rect l="0" t="0" r="r" b="b"/>
              <a:pathLst>
                <a:path w="23" h="53">
                  <a:moveTo>
                    <a:pt x="0" y="52"/>
                  </a:moveTo>
                  <a:lnTo>
                    <a:pt x="17" y="44"/>
                  </a:lnTo>
                  <a:lnTo>
                    <a:pt x="22" y="0"/>
                  </a:lnTo>
                  <a:lnTo>
                    <a:pt x="3" y="8"/>
                  </a:lnTo>
                  <a:lnTo>
                    <a:pt x="0" y="5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46" name="Freeform 344"/>
            <p:cNvSpPr>
              <a:spLocks/>
            </p:cNvSpPr>
            <p:nvPr/>
          </p:nvSpPr>
          <p:spPr bwMode="auto">
            <a:xfrm>
              <a:off x="3840" y="2753"/>
              <a:ext cx="21" cy="56"/>
            </a:xfrm>
            <a:custGeom>
              <a:avLst/>
              <a:gdLst>
                <a:gd name="T0" fmla="*/ 0 w 21"/>
                <a:gd name="T1" fmla="*/ 55 h 56"/>
                <a:gd name="T2" fmla="*/ 18 w 21"/>
                <a:gd name="T3" fmla="*/ 46 h 56"/>
                <a:gd name="T4" fmla="*/ 20 w 21"/>
                <a:gd name="T5" fmla="*/ 0 h 56"/>
                <a:gd name="T6" fmla="*/ 1 w 21"/>
                <a:gd name="T7" fmla="*/ 7 h 56"/>
                <a:gd name="T8" fmla="*/ 0 w 21"/>
                <a:gd name="T9" fmla="*/ 55 h 56"/>
              </a:gdLst>
              <a:ahLst/>
              <a:cxnLst>
                <a:cxn ang="0">
                  <a:pos x="T0" y="T1"/>
                </a:cxn>
                <a:cxn ang="0">
                  <a:pos x="T2" y="T3"/>
                </a:cxn>
                <a:cxn ang="0">
                  <a:pos x="T4" y="T5"/>
                </a:cxn>
                <a:cxn ang="0">
                  <a:pos x="T6" y="T7"/>
                </a:cxn>
                <a:cxn ang="0">
                  <a:pos x="T8" y="T9"/>
                </a:cxn>
              </a:cxnLst>
              <a:rect l="0" t="0" r="r" b="b"/>
              <a:pathLst>
                <a:path w="21" h="56">
                  <a:moveTo>
                    <a:pt x="0" y="55"/>
                  </a:moveTo>
                  <a:lnTo>
                    <a:pt x="18" y="46"/>
                  </a:lnTo>
                  <a:lnTo>
                    <a:pt x="20" y="0"/>
                  </a:lnTo>
                  <a:lnTo>
                    <a:pt x="1" y="7"/>
                  </a:lnTo>
                  <a:lnTo>
                    <a:pt x="0" y="5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47" name="Freeform 345"/>
            <p:cNvSpPr>
              <a:spLocks/>
            </p:cNvSpPr>
            <p:nvPr/>
          </p:nvSpPr>
          <p:spPr bwMode="auto">
            <a:xfrm>
              <a:off x="3840" y="2704"/>
              <a:ext cx="21" cy="57"/>
            </a:xfrm>
            <a:custGeom>
              <a:avLst/>
              <a:gdLst>
                <a:gd name="T0" fmla="*/ 1 w 21"/>
                <a:gd name="T1" fmla="*/ 56 h 57"/>
                <a:gd name="T2" fmla="*/ 20 w 21"/>
                <a:gd name="T3" fmla="*/ 49 h 57"/>
                <a:gd name="T4" fmla="*/ 18 w 21"/>
                <a:gd name="T5" fmla="*/ 0 h 57"/>
                <a:gd name="T6" fmla="*/ 0 w 21"/>
                <a:gd name="T7" fmla="*/ 8 h 57"/>
                <a:gd name="T8" fmla="*/ 1 w 21"/>
                <a:gd name="T9" fmla="*/ 56 h 57"/>
              </a:gdLst>
              <a:ahLst/>
              <a:cxnLst>
                <a:cxn ang="0">
                  <a:pos x="T0" y="T1"/>
                </a:cxn>
                <a:cxn ang="0">
                  <a:pos x="T2" y="T3"/>
                </a:cxn>
                <a:cxn ang="0">
                  <a:pos x="T4" y="T5"/>
                </a:cxn>
                <a:cxn ang="0">
                  <a:pos x="T6" y="T7"/>
                </a:cxn>
                <a:cxn ang="0">
                  <a:pos x="T8" y="T9"/>
                </a:cxn>
              </a:cxnLst>
              <a:rect l="0" t="0" r="r" b="b"/>
              <a:pathLst>
                <a:path w="21" h="57">
                  <a:moveTo>
                    <a:pt x="1" y="56"/>
                  </a:moveTo>
                  <a:lnTo>
                    <a:pt x="20" y="49"/>
                  </a:lnTo>
                  <a:lnTo>
                    <a:pt x="18" y="0"/>
                  </a:lnTo>
                  <a:lnTo>
                    <a:pt x="0" y="8"/>
                  </a:lnTo>
                  <a:lnTo>
                    <a:pt x="1" y="5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48" name="Freeform 346"/>
            <p:cNvSpPr>
              <a:spLocks/>
            </p:cNvSpPr>
            <p:nvPr/>
          </p:nvSpPr>
          <p:spPr bwMode="auto">
            <a:xfrm>
              <a:off x="3837" y="2655"/>
              <a:ext cx="23" cy="59"/>
            </a:xfrm>
            <a:custGeom>
              <a:avLst/>
              <a:gdLst>
                <a:gd name="T0" fmla="*/ 3 w 23"/>
                <a:gd name="T1" fmla="*/ 58 h 59"/>
                <a:gd name="T2" fmla="*/ 22 w 23"/>
                <a:gd name="T3" fmla="*/ 49 h 59"/>
                <a:gd name="T4" fmla="*/ 17 w 23"/>
                <a:gd name="T5" fmla="*/ 0 h 59"/>
                <a:gd name="T6" fmla="*/ 0 w 23"/>
                <a:gd name="T7" fmla="*/ 8 h 59"/>
                <a:gd name="T8" fmla="*/ 3 w 23"/>
                <a:gd name="T9" fmla="*/ 58 h 59"/>
              </a:gdLst>
              <a:ahLst/>
              <a:cxnLst>
                <a:cxn ang="0">
                  <a:pos x="T0" y="T1"/>
                </a:cxn>
                <a:cxn ang="0">
                  <a:pos x="T2" y="T3"/>
                </a:cxn>
                <a:cxn ang="0">
                  <a:pos x="T4" y="T5"/>
                </a:cxn>
                <a:cxn ang="0">
                  <a:pos x="T6" y="T7"/>
                </a:cxn>
                <a:cxn ang="0">
                  <a:pos x="T8" y="T9"/>
                </a:cxn>
              </a:cxnLst>
              <a:rect l="0" t="0" r="r" b="b"/>
              <a:pathLst>
                <a:path w="23" h="59">
                  <a:moveTo>
                    <a:pt x="3" y="58"/>
                  </a:moveTo>
                  <a:lnTo>
                    <a:pt x="22" y="49"/>
                  </a:lnTo>
                  <a:lnTo>
                    <a:pt x="17" y="0"/>
                  </a:lnTo>
                  <a:lnTo>
                    <a:pt x="0" y="8"/>
                  </a:lnTo>
                  <a:lnTo>
                    <a:pt x="3" y="58"/>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49" name="Freeform 347"/>
            <p:cNvSpPr>
              <a:spLocks/>
            </p:cNvSpPr>
            <p:nvPr/>
          </p:nvSpPr>
          <p:spPr bwMode="auto">
            <a:xfrm>
              <a:off x="3830" y="2609"/>
              <a:ext cx="25" cy="55"/>
            </a:xfrm>
            <a:custGeom>
              <a:avLst/>
              <a:gdLst>
                <a:gd name="T0" fmla="*/ 7 w 25"/>
                <a:gd name="T1" fmla="*/ 54 h 55"/>
                <a:gd name="T2" fmla="*/ 24 w 25"/>
                <a:gd name="T3" fmla="*/ 45 h 55"/>
                <a:gd name="T4" fmla="*/ 16 w 25"/>
                <a:gd name="T5" fmla="*/ 0 h 55"/>
                <a:gd name="T6" fmla="*/ 0 w 25"/>
                <a:gd name="T7" fmla="*/ 6 h 55"/>
                <a:gd name="T8" fmla="*/ 7 w 25"/>
                <a:gd name="T9" fmla="*/ 54 h 55"/>
              </a:gdLst>
              <a:ahLst/>
              <a:cxnLst>
                <a:cxn ang="0">
                  <a:pos x="T0" y="T1"/>
                </a:cxn>
                <a:cxn ang="0">
                  <a:pos x="T2" y="T3"/>
                </a:cxn>
                <a:cxn ang="0">
                  <a:pos x="T4" y="T5"/>
                </a:cxn>
                <a:cxn ang="0">
                  <a:pos x="T6" y="T7"/>
                </a:cxn>
                <a:cxn ang="0">
                  <a:pos x="T8" y="T9"/>
                </a:cxn>
              </a:cxnLst>
              <a:rect l="0" t="0" r="r" b="b"/>
              <a:pathLst>
                <a:path w="25" h="55">
                  <a:moveTo>
                    <a:pt x="7" y="54"/>
                  </a:moveTo>
                  <a:lnTo>
                    <a:pt x="24" y="45"/>
                  </a:lnTo>
                  <a:lnTo>
                    <a:pt x="16" y="0"/>
                  </a:lnTo>
                  <a:lnTo>
                    <a:pt x="0" y="6"/>
                  </a:lnTo>
                  <a:lnTo>
                    <a:pt x="7" y="54"/>
                  </a:lnTo>
                </a:path>
              </a:pathLst>
            </a:custGeom>
            <a:solidFill>
              <a:srgbClr val="3B3B3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50" name="Freeform 348"/>
            <p:cNvSpPr>
              <a:spLocks/>
            </p:cNvSpPr>
            <p:nvPr/>
          </p:nvSpPr>
          <p:spPr bwMode="auto">
            <a:xfrm>
              <a:off x="3822" y="2565"/>
              <a:ext cx="25" cy="51"/>
            </a:xfrm>
            <a:custGeom>
              <a:avLst/>
              <a:gdLst>
                <a:gd name="T0" fmla="*/ 8 w 25"/>
                <a:gd name="T1" fmla="*/ 50 h 51"/>
                <a:gd name="T2" fmla="*/ 24 w 25"/>
                <a:gd name="T3" fmla="*/ 43 h 51"/>
                <a:gd name="T4" fmla="*/ 12 w 25"/>
                <a:gd name="T5" fmla="*/ 0 h 51"/>
                <a:gd name="T6" fmla="*/ 0 w 25"/>
                <a:gd name="T7" fmla="*/ 5 h 51"/>
                <a:gd name="T8" fmla="*/ 8 w 25"/>
                <a:gd name="T9" fmla="*/ 50 h 51"/>
              </a:gdLst>
              <a:ahLst/>
              <a:cxnLst>
                <a:cxn ang="0">
                  <a:pos x="T0" y="T1"/>
                </a:cxn>
                <a:cxn ang="0">
                  <a:pos x="T2" y="T3"/>
                </a:cxn>
                <a:cxn ang="0">
                  <a:pos x="T4" y="T5"/>
                </a:cxn>
                <a:cxn ang="0">
                  <a:pos x="T6" y="T7"/>
                </a:cxn>
                <a:cxn ang="0">
                  <a:pos x="T8" y="T9"/>
                </a:cxn>
              </a:cxnLst>
              <a:rect l="0" t="0" r="r" b="b"/>
              <a:pathLst>
                <a:path w="25" h="51">
                  <a:moveTo>
                    <a:pt x="8" y="50"/>
                  </a:moveTo>
                  <a:lnTo>
                    <a:pt x="24" y="43"/>
                  </a:lnTo>
                  <a:lnTo>
                    <a:pt x="12" y="0"/>
                  </a:lnTo>
                  <a:lnTo>
                    <a:pt x="0" y="5"/>
                  </a:lnTo>
                  <a:lnTo>
                    <a:pt x="8" y="50"/>
                  </a:lnTo>
                </a:path>
              </a:pathLst>
            </a:custGeom>
            <a:solidFill>
              <a:srgbClr val="4D4D4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51" name="Freeform 349"/>
            <p:cNvSpPr>
              <a:spLocks/>
            </p:cNvSpPr>
            <p:nvPr/>
          </p:nvSpPr>
          <p:spPr bwMode="auto">
            <a:xfrm>
              <a:off x="3812" y="2527"/>
              <a:ext cx="24" cy="45"/>
            </a:xfrm>
            <a:custGeom>
              <a:avLst/>
              <a:gdLst>
                <a:gd name="T0" fmla="*/ 10 w 24"/>
                <a:gd name="T1" fmla="*/ 44 h 45"/>
                <a:gd name="T2" fmla="*/ 23 w 24"/>
                <a:gd name="T3" fmla="*/ 38 h 45"/>
                <a:gd name="T4" fmla="*/ 10 w 24"/>
                <a:gd name="T5" fmla="*/ 0 h 45"/>
                <a:gd name="T6" fmla="*/ 0 w 24"/>
                <a:gd name="T7" fmla="*/ 4 h 45"/>
                <a:gd name="T8" fmla="*/ 10 w 24"/>
                <a:gd name="T9" fmla="*/ 44 h 45"/>
              </a:gdLst>
              <a:ahLst/>
              <a:cxnLst>
                <a:cxn ang="0">
                  <a:pos x="T0" y="T1"/>
                </a:cxn>
                <a:cxn ang="0">
                  <a:pos x="T2" y="T3"/>
                </a:cxn>
                <a:cxn ang="0">
                  <a:pos x="T4" y="T5"/>
                </a:cxn>
                <a:cxn ang="0">
                  <a:pos x="T6" y="T7"/>
                </a:cxn>
                <a:cxn ang="0">
                  <a:pos x="T8" y="T9"/>
                </a:cxn>
              </a:cxnLst>
              <a:rect l="0" t="0" r="r" b="b"/>
              <a:pathLst>
                <a:path w="24" h="45">
                  <a:moveTo>
                    <a:pt x="10" y="44"/>
                  </a:moveTo>
                  <a:lnTo>
                    <a:pt x="23" y="38"/>
                  </a:lnTo>
                  <a:lnTo>
                    <a:pt x="10" y="0"/>
                  </a:lnTo>
                  <a:lnTo>
                    <a:pt x="0" y="4"/>
                  </a:lnTo>
                  <a:lnTo>
                    <a:pt x="10" y="44"/>
                  </a:lnTo>
                </a:path>
              </a:pathLst>
            </a:custGeom>
            <a:solidFill>
              <a:srgbClr val="64646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52" name="Freeform 350"/>
            <p:cNvSpPr>
              <a:spLocks/>
            </p:cNvSpPr>
            <p:nvPr/>
          </p:nvSpPr>
          <p:spPr bwMode="auto">
            <a:xfrm>
              <a:off x="3800" y="2497"/>
              <a:ext cx="23" cy="36"/>
            </a:xfrm>
            <a:custGeom>
              <a:avLst/>
              <a:gdLst>
                <a:gd name="T0" fmla="*/ 11 w 23"/>
                <a:gd name="T1" fmla="*/ 35 h 36"/>
                <a:gd name="T2" fmla="*/ 22 w 23"/>
                <a:gd name="T3" fmla="*/ 30 h 36"/>
                <a:gd name="T4" fmla="*/ 7 w 23"/>
                <a:gd name="T5" fmla="*/ 0 h 36"/>
                <a:gd name="T6" fmla="*/ 0 w 23"/>
                <a:gd name="T7" fmla="*/ 2 h 36"/>
                <a:gd name="T8" fmla="*/ 11 w 23"/>
                <a:gd name="T9" fmla="*/ 35 h 36"/>
              </a:gdLst>
              <a:ahLst/>
              <a:cxnLst>
                <a:cxn ang="0">
                  <a:pos x="T0" y="T1"/>
                </a:cxn>
                <a:cxn ang="0">
                  <a:pos x="T2" y="T3"/>
                </a:cxn>
                <a:cxn ang="0">
                  <a:pos x="T4" y="T5"/>
                </a:cxn>
                <a:cxn ang="0">
                  <a:pos x="T6" y="T7"/>
                </a:cxn>
                <a:cxn ang="0">
                  <a:pos x="T8" y="T9"/>
                </a:cxn>
              </a:cxnLst>
              <a:rect l="0" t="0" r="r" b="b"/>
              <a:pathLst>
                <a:path w="23" h="36">
                  <a:moveTo>
                    <a:pt x="11" y="35"/>
                  </a:moveTo>
                  <a:lnTo>
                    <a:pt x="22" y="30"/>
                  </a:lnTo>
                  <a:lnTo>
                    <a:pt x="7" y="0"/>
                  </a:lnTo>
                  <a:lnTo>
                    <a:pt x="0" y="2"/>
                  </a:lnTo>
                  <a:lnTo>
                    <a:pt x="11" y="35"/>
                  </a:lnTo>
                </a:path>
              </a:pathLst>
            </a:custGeom>
            <a:solidFill>
              <a:srgbClr val="87878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53" name="Freeform 351"/>
            <p:cNvSpPr>
              <a:spLocks/>
            </p:cNvSpPr>
            <p:nvPr/>
          </p:nvSpPr>
          <p:spPr bwMode="auto">
            <a:xfrm>
              <a:off x="3787" y="2474"/>
              <a:ext cx="21" cy="26"/>
            </a:xfrm>
            <a:custGeom>
              <a:avLst/>
              <a:gdLst>
                <a:gd name="T0" fmla="*/ 12 w 21"/>
                <a:gd name="T1" fmla="*/ 25 h 26"/>
                <a:gd name="T2" fmla="*/ 20 w 21"/>
                <a:gd name="T3" fmla="*/ 22 h 26"/>
                <a:gd name="T4" fmla="*/ 3 w 21"/>
                <a:gd name="T5" fmla="*/ 0 h 26"/>
                <a:gd name="T6" fmla="*/ 0 w 21"/>
                <a:gd name="T7" fmla="*/ 0 h 26"/>
                <a:gd name="T8" fmla="*/ 12 w 21"/>
                <a:gd name="T9" fmla="*/ 25 h 26"/>
              </a:gdLst>
              <a:ahLst/>
              <a:cxnLst>
                <a:cxn ang="0">
                  <a:pos x="T0" y="T1"/>
                </a:cxn>
                <a:cxn ang="0">
                  <a:pos x="T2" y="T3"/>
                </a:cxn>
                <a:cxn ang="0">
                  <a:pos x="T4" y="T5"/>
                </a:cxn>
                <a:cxn ang="0">
                  <a:pos x="T6" y="T7"/>
                </a:cxn>
                <a:cxn ang="0">
                  <a:pos x="T8" y="T9"/>
                </a:cxn>
              </a:cxnLst>
              <a:rect l="0" t="0" r="r" b="b"/>
              <a:pathLst>
                <a:path w="21" h="26">
                  <a:moveTo>
                    <a:pt x="12" y="25"/>
                  </a:moveTo>
                  <a:lnTo>
                    <a:pt x="20" y="22"/>
                  </a:lnTo>
                  <a:lnTo>
                    <a:pt x="3" y="0"/>
                  </a:lnTo>
                  <a:lnTo>
                    <a:pt x="0" y="0"/>
                  </a:lnTo>
                  <a:lnTo>
                    <a:pt x="12" y="25"/>
                  </a:lnTo>
                </a:path>
              </a:pathLst>
            </a:custGeom>
            <a:solidFill>
              <a:srgbClr val="D5D5D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54" name="Freeform 352"/>
            <p:cNvSpPr>
              <a:spLocks/>
            </p:cNvSpPr>
            <p:nvPr/>
          </p:nvSpPr>
          <p:spPr bwMode="auto">
            <a:xfrm>
              <a:off x="3774" y="2460"/>
              <a:ext cx="18" cy="17"/>
            </a:xfrm>
            <a:custGeom>
              <a:avLst/>
              <a:gdLst>
                <a:gd name="T0" fmla="*/ 13 w 18"/>
                <a:gd name="T1" fmla="*/ 16 h 17"/>
                <a:gd name="T2" fmla="*/ 17 w 18"/>
                <a:gd name="T3" fmla="*/ 15 h 17"/>
                <a:gd name="T4" fmla="*/ 0 w 18"/>
                <a:gd name="T5" fmla="*/ 0 h 17"/>
                <a:gd name="T6" fmla="*/ 13 w 18"/>
                <a:gd name="T7" fmla="*/ 16 h 17"/>
              </a:gdLst>
              <a:ahLst/>
              <a:cxnLst>
                <a:cxn ang="0">
                  <a:pos x="T0" y="T1"/>
                </a:cxn>
                <a:cxn ang="0">
                  <a:pos x="T2" y="T3"/>
                </a:cxn>
                <a:cxn ang="0">
                  <a:pos x="T4" y="T5"/>
                </a:cxn>
                <a:cxn ang="0">
                  <a:pos x="T6" y="T7"/>
                </a:cxn>
              </a:cxnLst>
              <a:rect l="0" t="0" r="r" b="b"/>
              <a:pathLst>
                <a:path w="18" h="17">
                  <a:moveTo>
                    <a:pt x="13" y="16"/>
                  </a:moveTo>
                  <a:lnTo>
                    <a:pt x="17" y="15"/>
                  </a:lnTo>
                  <a:lnTo>
                    <a:pt x="0" y="0"/>
                  </a:lnTo>
                  <a:lnTo>
                    <a:pt x="13" y="16"/>
                  </a:lnTo>
                </a:path>
              </a:pathLst>
            </a:custGeom>
            <a:solidFill>
              <a:srgbClr val="F3F3F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55" name="Freeform 353"/>
            <p:cNvSpPr>
              <a:spLocks/>
            </p:cNvSpPr>
            <p:nvPr/>
          </p:nvSpPr>
          <p:spPr bwMode="auto">
            <a:xfrm>
              <a:off x="4008" y="3042"/>
              <a:ext cx="26" cy="23"/>
            </a:xfrm>
            <a:custGeom>
              <a:avLst/>
              <a:gdLst>
                <a:gd name="T0" fmla="*/ 0 w 26"/>
                <a:gd name="T1" fmla="*/ 22 h 23"/>
                <a:gd name="T2" fmla="*/ 6 w 26"/>
                <a:gd name="T3" fmla="*/ 17 h 23"/>
                <a:gd name="T4" fmla="*/ 25 w 26"/>
                <a:gd name="T5" fmla="*/ 0 h 23"/>
                <a:gd name="T6" fmla="*/ 16 w 26"/>
                <a:gd name="T7" fmla="*/ 6 h 23"/>
                <a:gd name="T8" fmla="*/ 0 w 26"/>
                <a:gd name="T9" fmla="*/ 22 h 23"/>
              </a:gdLst>
              <a:ahLst/>
              <a:cxnLst>
                <a:cxn ang="0">
                  <a:pos x="T0" y="T1"/>
                </a:cxn>
                <a:cxn ang="0">
                  <a:pos x="T2" y="T3"/>
                </a:cxn>
                <a:cxn ang="0">
                  <a:pos x="T4" y="T5"/>
                </a:cxn>
                <a:cxn ang="0">
                  <a:pos x="T6" y="T7"/>
                </a:cxn>
                <a:cxn ang="0">
                  <a:pos x="T8" y="T9"/>
                </a:cxn>
              </a:cxnLst>
              <a:rect l="0" t="0" r="r" b="b"/>
              <a:pathLst>
                <a:path w="26" h="23">
                  <a:moveTo>
                    <a:pt x="0" y="22"/>
                  </a:moveTo>
                  <a:lnTo>
                    <a:pt x="6" y="17"/>
                  </a:lnTo>
                  <a:lnTo>
                    <a:pt x="25" y="0"/>
                  </a:lnTo>
                  <a:lnTo>
                    <a:pt x="16" y="6"/>
                  </a:lnTo>
                  <a:lnTo>
                    <a:pt x="0" y="2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56" name="Freeform 354"/>
            <p:cNvSpPr>
              <a:spLocks/>
            </p:cNvSpPr>
            <p:nvPr/>
          </p:nvSpPr>
          <p:spPr bwMode="auto">
            <a:xfrm>
              <a:off x="4025" y="3015"/>
              <a:ext cx="26" cy="34"/>
            </a:xfrm>
            <a:custGeom>
              <a:avLst/>
              <a:gdLst>
                <a:gd name="T0" fmla="*/ 0 w 26"/>
                <a:gd name="T1" fmla="*/ 33 h 34"/>
                <a:gd name="T2" fmla="*/ 8 w 26"/>
                <a:gd name="T3" fmla="*/ 26 h 34"/>
                <a:gd name="T4" fmla="*/ 25 w 26"/>
                <a:gd name="T5" fmla="*/ 0 h 34"/>
                <a:gd name="T6" fmla="*/ 14 w 26"/>
                <a:gd name="T7" fmla="*/ 7 h 34"/>
                <a:gd name="T8" fmla="*/ 0 w 26"/>
                <a:gd name="T9" fmla="*/ 33 h 34"/>
              </a:gdLst>
              <a:ahLst/>
              <a:cxnLst>
                <a:cxn ang="0">
                  <a:pos x="T0" y="T1"/>
                </a:cxn>
                <a:cxn ang="0">
                  <a:pos x="T2" y="T3"/>
                </a:cxn>
                <a:cxn ang="0">
                  <a:pos x="T4" y="T5"/>
                </a:cxn>
                <a:cxn ang="0">
                  <a:pos x="T6" y="T7"/>
                </a:cxn>
                <a:cxn ang="0">
                  <a:pos x="T8" y="T9"/>
                </a:cxn>
              </a:cxnLst>
              <a:rect l="0" t="0" r="r" b="b"/>
              <a:pathLst>
                <a:path w="26" h="34">
                  <a:moveTo>
                    <a:pt x="0" y="33"/>
                  </a:moveTo>
                  <a:lnTo>
                    <a:pt x="8" y="26"/>
                  </a:lnTo>
                  <a:lnTo>
                    <a:pt x="25" y="0"/>
                  </a:lnTo>
                  <a:lnTo>
                    <a:pt x="14" y="7"/>
                  </a:lnTo>
                  <a:lnTo>
                    <a:pt x="0" y="33"/>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57" name="Freeform 355"/>
            <p:cNvSpPr>
              <a:spLocks/>
            </p:cNvSpPr>
            <p:nvPr/>
          </p:nvSpPr>
          <p:spPr bwMode="auto">
            <a:xfrm>
              <a:off x="4039" y="2979"/>
              <a:ext cx="26" cy="45"/>
            </a:xfrm>
            <a:custGeom>
              <a:avLst/>
              <a:gdLst>
                <a:gd name="T0" fmla="*/ 0 w 26"/>
                <a:gd name="T1" fmla="*/ 44 h 45"/>
                <a:gd name="T2" fmla="*/ 10 w 26"/>
                <a:gd name="T3" fmla="*/ 36 h 45"/>
                <a:gd name="T4" fmla="*/ 25 w 26"/>
                <a:gd name="T5" fmla="*/ 0 h 45"/>
                <a:gd name="T6" fmla="*/ 10 w 26"/>
                <a:gd name="T7" fmla="*/ 8 h 45"/>
                <a:gd name="T8" fmla="*/ 0 w 26"/>
                <a:gd name="T9" fmla="*/ 44 h 45"/>
              </a:gdLst>
              <a:ahLst/>
              <a:cxnLst>
                <a:cxn ang="0">
                  <a:pos x="T0" y="T1"/>
                </a:cxn>
                <a:cxn ang="0">
                  <a:pos x="T2" y="T3"/>
                </a:cxn>
                <a:cxn ang="0">
                  <a:pos x="T4" y="T5"/>
                </a:cxn>
                <a:cxn ang="0">
                  <a:pos x="T6" y="T7"/>
                </a:cxn>
                <a:cxn ang="0">
                  <a:pos x="T8" y="T9"/>
                </a:cxn>
              </a:cxnLst>
              <a:rect l="0" t="0" r="r" b="b"/>
              <a:pathLst>
                <a:path w="26" h="45">
                  <a:moveTo>
                    <a:pt x="0" y="44"/>
                  </a:moveTo>
                  <a:lnTo>
                    <a:pt x="10" y="36"/>
                  </a:lnTo>
                  <a:lnTo>
                    <a:pt x="25" y="0"/>
                  </a:lnTo>
                  <a:lnTo>
                    <a:pt x="10" y="8"/>
                  </a:lnTo>
                  <a:lnTo>
                    <a:pt x="0" y="4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58" name="Freeform 356"/>
            <p:cNvSpPr>
              <a:spLocks/>
            </p:cNvSpPr>
            <p:nvPr/>
          </p:nvSpPr>
          <p:spPr bwMode="auto">
            <a:xfrm>
              <a:off x="4050" y="2935"/>
              <a:ext cx="26" cy="53"/>
            </a:xfrm>
            <a:custGeom>
              <a:avLst/>
              <a:gdLst>
                <a:gd name="T0" fmla="*/ 0 w 26"/>
                <a:gd name="T1" fmla="*/ 52 h 53"/>
                <a:gd name="T2" fmla="*/ 14 w 26"/>
                <a:gd name="T3" fmla="*/ 43 h 53"/>
                <a:gd name="T4" fmla="*/ 25 w 26"/>
                <a:gd name="T5" fmla="*/ 0 h 53"/>
                <a:gd name="T6" fmla="*/ 9 w 26"/>
                <a:gd name="T7" fmla="*/ 10 h 53"/>
                <a:gd name="T8" fmla="*/ 0 w 26"/>
                <a:gd name="T9" fmla="*/ 52 h 53"/>
              </a:gdLst>
              <a:ahLst/>
              <a:cxnLst>
                <a:cxn ang="0">
                  <a:pos x="T0" y="T1"/>
                </a:cxn>
                <a:cxn ang="0">
                  <a:pos x="T2" y="T3"/>
                </a:cxn>
                <a:cxn ang="0">
                  <a:pos x="T4" y="T5"/>
                </a:cxn>
                <a:cxn ang="0">
                  <a:pos x="T6" y="T7"/>
                </a:cxn>
                <a:cxn ang="0">
                  <a:pos x="T8" y="T9"/>
                </a:cxn>
              </a:cxnLst>
              <a:rect l="0" t="0" r="r" b="b"/>
              <a:pathLst>
                <a:path w="26" h="53">
                  <a:moveTo>
                    <a:pt x="0" y="52"/>
                  </a:moveTo>
                  <a:lnTo>
                    <a:pt x="14" y="43"/>
                  </a:lnTo>
                  <a:lnTo>
                    <a:pt x="25" y="0"/>
                  </a:lnTo>
                  <a:lnTo>
                    <a:pt x="9" y="10"/>
                  </a:lnTo>
                  <a:lnTo>
                    <a:pt x="0" y="5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59" name="Freeform 357"/>
            <p:cNvSpPr>
              <a:spLocks/>
            </p:cNvSpPr>
            <p:nvPr/>
          </p:nvSpPr>
          <p:spPr bwMode="auto">
            <a:xfrm>
              <a:off x="4060" y="2887"/>
              <a:ext cx="22" cy="60"/>
            </a:xfrm>
            <a:custGeom>
              <a:avLst/>
              <a:gdLst>
                <a:gd name="T0" fmla="*/ 0 w 22"/>
                <a:gd name="T1" fmla="*/ 59 h 60"/>
                <a:gd name="T2" fmla="*/ 14 w 22"/>
                <a:gd name="T3" fmla="*/ 48 h 60"/>
                <a:gd name="T4" fmla="*/ 21 w 22"/>
                <a:gd name="T5" fmla="*/ 0 h 60"/>
                <a:gd name="T6" fmla="*/ 5 w 22"/>
                <a:gd name="T7" fmla="*/ 11 h 60"/>
                <a:gd name="T8" fmla="*/ 0 w 22"/>
                <a:gd name="T9" fmla="*/ 59 h 60"/>
              </a:gdLst>
              <a:ahLst/>
              <a:cxnLst>
                <a:cxn ang="0">
                  <a:pos x="T0" y="T1"/>
                </a:cxn>
                <a:cxn ang="0">
                  <a:pos x="T2" y="T3"/>
                </a:cxn>
                <a:cxn ang="0">
                  <a:pos x="T4" y="T5"/>
                </a:cxn>
                <a:cxn ang="0">
                  <a:pos x="T6" y="T7"/>
                </a:cxn>
                <a:cxn ang="0">
                  <a:pos x="T8" y="T9"/>
                </a:cxn>
              </a:cxnLst>
              <a:rect l="0" t="0" r="r" b="b"/>
              <a:pathLst>
                <a:path w="22" h="60">
                  <a:moveTo>
                    <a:pt x="0" y="59"/>
                  </a:moveTo>
                  <a:lnTo>
                    <a:pt x="14" y="48"/>
                  </a:lnTo>
                  <a:lnTo>
                    <a:pt x="21" y="0"/>
                  </a:lnTo>
                  <a:lnTo>
                    <a:pt x="5" y="11"/>
                  </a:lnTo>
                  <a:lnTo>
                    <a:pt x="0" y="5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60" name="Freeform 358"/>
            <p:cNvSpPr>
              <a:spLocks/>
            </p:cNvSpPr>
            <p:nvPr/>
          </p:nvSpPr>
          <p:spPr bwMode="auto">
            <a:xfrm>
              <a:off x="4065" y="2836"/>
              <a:ext cx="19" cy="63"/>
            </a:xfrm>
            <a:custGeom>
              <a:avLst/>
              <a:gdLst>
                <a:gd name="T0" fmla="*/ 0 w 19"/>
                <a:gd name="T1" fmla="*/ 62 h 63"/>
                <a:gd name="T2" fmla="*/ 15 w 19"/>
                <a:gd name="T3" fmla="*/ 50 h 63"/>
                <a:gd name="T4" fmla="*/ 18 w 19"/>
                <a:gd name="T5" fmla="*/ 0 h 63"/>
                <a:gd name="T6" fmla="*/ 0 w 19"/>
                <a:gd name="T7" fmla="*/ 10 h 63"/>
                <a:gd name="T8" fmla="*/ 0 w 19"/>
                <a:gd name="T9" fmla="*/ 62 h 63"/>
              </a:gdLst>
              <a:ahLst/>
              <a:cxnLst>
                <a:cxn ang="0">
                  <a:pos x="T0" y="T1"/>
                </a:cxn>
                <a:cxn ang="0">
                  <a:pos x="T2" y="T3"/>
                </a:cxn>
                <a:cxn ang="0">
                  <a:pos x="T4" y="T5"/>
                </a:cxn>
                <a:cxn ang="0">
                  <a:pos x="T6" y="T7"/>
                </a:cxn>
                <a:cxn ang="0">
                  <a:pos x="T8" y="T9"/>
                </a:cxn>
              </a:cxnLst>
              <a:rect l="0" t="0" r="r" b="b"/>
              <a:pathLst>
                <a:path w="19" h="63">
                  <a:moveTo>
                    <a:pt x="0" y="62"/>
                  </a:moveTo>
                  <a:lnTo>
                    <a:pt x="15" y="50"/>
                  </a:lnTo>
                  <a:lnTo>
                    <a:pt x="18" y="0"/>
                  </a:lnTo>
                  <a:lnTo>
                    <a:pt x="0" y="10"/>
                  </a:lnTo>
                  <a:lnTo>
                    <a:pt x="0" y="6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61" name="Freeform 359"/>
            <p:cNvSpPr>
              <a:spLocks/>
            </p:cNvSpPr>
            <p:nvPr/>
          </p:nvSpPr>
          <p:spPr bwMode="auto">
            <a:xfrm>
              <a:off x="4065" y="2782"/>
              <a:ext cx="19" cy="65"/>
            </a:xfrm>
            <a:custGeom>
              <a:avLst/>
              <a:gdLst>
                <a:gd name="T0" fmla="*/ 0 w 19"/>
                <a:gd name="T1" fmla="*/ 64 h 65"/>
                <a:gd name="T2" fmla="*/ 18 w 19"/>
                <a:gd name="T3" fmla="*/ 53 h 65"/>
                <a:gd name="T4" fmla="*/ 15 w 19"/>
                <a:gd name="T5" fmla="*/ 0 h 65"/>
                <a:gd name="T6" fmla="*/ 0 w 19"/>
                <a:gd name="T7" fmla="*/ 10 h 65"/>
                <a:gd name="T8" fmla="*/ 0 w 19"/>
                <a:gd name="T9" fmla="*/ 64 h 65"/>
              </a:gdLst>
              <a:ahLst/>
              <a:cxnLst>
                <a:cxn ang="0">
                  <a:pos x="T0" y="T1"/>
                </a:cxn>
                <a:cxn ang="0">
                  <a:pos x="T2" y="T3"/>
                </a:cxn>
                <a:cxn ang="0">
                  <a:pos x="T4" y="T5"/>
                </a:cxn>
                <a:cxn ang="0">
                  <a:pos x="T6" y="T7"/>
                </a:cxn>
                <a:cxn ang="0">
                  <a:pos x="T8" y="T9"/>
                </a:cxn>
              </a:cxnLst>
              <a:rect l="0" t="0" r="r" b="b"/>
              <a:pathLst>
                <a:path w="19" h="65">
                  <a:moveTo>
                    <a:pt x="0" y="64"/>
                  </a:moveTo>
                  <a:lnTo>
                    <a:pt x="18" y="53"/>
                  </a:lnTo>
                  <a:lnTo>
                    <a:pt x="15" y="0"/>
                  </a:lnTo>
                  <a:lnTo>
                    <a:pt x="0" y="10"/>
                  </a:lnTo>
                  <a:lnTo>
                    <a:pt x="0" y="6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62" name="Freeform 360"/>
            <p:cNvSpPr>
              <a:spLocks/>
            </p:cNvSpPr>
            <p:nvPr/>
          </p:nvSpPr>
          <p:spPr bwMode="auto">
            <a:xfrm>
              <a:off x="4060" y="2729"/>
              <a:ext cx="22" cy="64"/>
            </a:xfrm>
            <a:custGeom>
              <a:avLst/>
              <a:gdLst>
                <a:gd name="T0" fmla="*/ 5 w 22"/>
                <a:gd name="T1" fmla="*/ 63 h 64"/>
                <a:gd name="T2" fmla="*/ 21 w 22"/>
                <a:gd name="T3" fmla="*/ 52 h 64"/>
                <a:gd name="T4" fmla="*/ 14 w 22"/>
                <a:gd name="T5" fmla="*/ 0 h 64"/>
                <a:gd name="T6" fmla="*/ 0 w 22"/>
                <a:gd name="T7" fmla="*/ 10 h 64"/>
                <a:gd name="T8" fmla="*/ 5 w 22"/>
                <a:gd name="T9" fmla="*/ 63 h 64"/>
              </a:gdLst>
              <a:ahLst/>
              <a:cxnLst>
                <a:cxn ang="0">
                  <a:pos x="T0" y="T1"/>
                </a:cxn>
                <a:cxn ang="0">
                  <a:pos x="T2" y="T3"/>
                </a:cxn>
                <a:cxn ang="0">
                  <a:pos x="T4" y="T5"/>
                </a:cxn>
                <a:cxn ang="0">
                  <a:pos x="T6" y="T7"/>
                </a:cxn>
                <a:cxn ang="0">
                  <a:pos x="T8" y="T9"/>
                </a:cxn>
              </a:cxnLst>
              <a:rect l="0" t="0" r="r" b="b"/>
              <a:pathLst>
                <a:path w="22" h="64">
                  <a:moveTo>
                    <a:pt x="5" y="63"/>
                  </a:moveTo>
                  <a:lnTo>
                    <a:pt x="21" y="52"/>
                  </a:lnTo>
                  <a:lnTo>
                    <a:pt x="14" y="0"/>
                  </a:lnTo>
                  <a:lnTo>
                    <a:pt x="0" y="10"/>
                  </a:lnTo>
                  <a:lnTo>
                    <a:pt x="5" y="63"/>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63" name="Freeform 361"/>
            <p:cNvSpPr>
              <a:spLocks/>
            </p:cNvSpPr>
            <p:nvPr/>
          </p:nvSpPr>
          <p:spPr bwMode="auto">
            <a:xfrm>
              <a:off x="4050" y="2678"/>
              <a:ext cx="26" cy="62"/>
            </a:xfrm>
            <a:custGeom>
              <a:avLst/>
              <a:gdLst>
                <a:gd name="T0" fmla="*/ 9 w 26"/>
                <a:gd name="T1" fmla="*/ 61 h 62"/>
                <a:gd name="T2" fmla="*/ 25 w 26"/>
                <a:gd name="T3" fmla="*/ 50 h 62"/>
                <a:gd name="T4" fmla="*/ 14 w 26"/>
                <a:gd name="T5" fmla="*/ 0 h 62"/>
                <a:gd name="T6" fmla="*/ 0 w 26"/>
                <a:gd name="T7" fmla="*/ 8 h 62"/>
                <a:gd name="T8" fmla="*/ 9 w 26"/>
                <a:gd name="T9" fmla="*/ 61 h 62"/>
              </a:gdLst>
              <a:ahLst/>
              <a:cxnLst>
                <a:cxn ang="0">
                  <a:pos x="T0" y="T1"/>
                </a:cxn>
                <a:cxn ang="0">
                  <a:pos x="T2" y="T3"/>
                </a:cxn>
                <a:cxn ang="0">
                  <a:pos x="T4" y="T5"/>
                </a:cxn>
                <a:cxn ang="0">
                  <a:pos x="T6" y="T7"/>
                </a:cxn>
                <a:cxn ang="0">
                  <a:pos x="T8" y="T9"/>
                </a:cxn>
              </a:cxnLst>
              <a:rect l="0" t="0" r="r" b="b"/>
              <a:pathLst>
                <a:path w="26" h="62">
                  <a:moveTo>
                    <a:pt x="9" y="61"/>
                  </a:moveTo>
                  <a:lnTo>
                    <a:pt x="25" y="50"/>
                  </a:lnTo>
                  <a:lnTo>
                    <a:pt x="14" y="0"/>
                  </a:lnTo>
                  <a:lnTo>
                    <a:pt x="0" y="8"/>
                  </a:lnTo>
                  <a:lnTo>
                    <a:pt x="9" y="61"/>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64" name="Freeform 362"/>
            <p:cNvSpPr>
              <a:spLocks/>
            </p:cNvSpPr>
            <p:nvPr/>
          </p:nvSpPr>
          <p:spPr bwMode="auto">
            <a:xfrm>
              <a:off x="4039" y="2632"/>
              <a:ext cx="26" cy="56"/>
            </a:xfrm>
            <a:custGeom>
              <a:avLst/>
              <a:gdLst>
                <a:gd name="T0" fmla="*/ 10 w 26"/>
                <a:gd name="T1" fmla="*/ 55 h 56"/>
                <a:gd name="T2" fmla="*/ 25 w 26"/>
                <a:gd name="T3" fmla="*/ 46 h 56"/>
                <a:gd name="T4" fmla="*/ 10 w 26"/>
                <a:gd name="T5" fmla="*/ 0 h 56"/>
                <a:gd name="T6" fmla="*/ 0 w 26"/>
                <a:gd name="T7" fmla="*/ 7 h 56"/>
                <a:gd name="T8" fmla="*/ 10 w 26"/>
                <a:gd name="T9" fmla="*/ 55 h 56"/>
              </a:gdLst>
              <a:ahLst/>
              <a:cxnLst>
                <a:cxn ang="0">
                  <a:pos x="T0" y="T1"/>
                </a:cxn>
                <a:cxn ang="0">
                  <a:pos x="T2" y="T3"/>
                </a:cxn>
                <a:cxn ang="0">
                  <a:pos x="T4" y="T5"/>
                </a:cxn>
                <a:cxn ang="0">
                  <a:pos x="T6" y="T7"/>
                </a:cxn>
                <a:cxn ang="0">
                  <a:pos x="T8" y="T9"/>
                </a:cxn>
              </a:cxnLst>
              <a:rect l="0" t="0" r="r" b="b"/>
              <a:pathLst>
                <a:path w="26" h="56">
                  <a:moveTo>
                    <a:pt x="10" y="55"/>
                  </a:moveTo>
                  <a:lnTo>
                    <a:pt x="25" y="46"/>
                  </a:lnTo>
                  <a:lnTo>
                    <a:pt x="10" y="0"/>
                  </a:lnTo>
                  <a:lnTo>
                    <a:pt x="0" y="7"/>
                  </a:lnTo>
                  <a:lnTo>
                    <a:pt x="10" y="55"/>
                  </a:lnTo>
                </a:path>
              </a:pathLst>
            </a:custGeom>
            <a:solidFill>
              <a:srgbClr val="39393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65" name="Freeform 363"/>
            <p:cNvSpPr>
              <a:spLocks/>
            </p:cNvSpPr>
            <p:nvPr/>
          </p:nvSpPr>
          <p:spPr bwMode="auto">
            <a:xfrm>
              <a:off x="4025" y="2593"/>
              <a:ext cx="26" cy="48"/>
            </a:xfrm>
            <a:custGeom>
              <a:avLst/>
              <a:gdLst>
                <a:gd name="T0" fmla="*/ 14 w 26"/>
                <a:gd name="T1" fmla="*/ 47 h 48"/>
                <a:gd name="T2" fmla="*/ 25 w 26"/>
                <a:gd name="T3" fmla="*/ 39 h 48"/>
                <a:gd name="T4" fmla="*/ 8 w 26"/>
                <a:gd name="T5" fmla="*/ 0 h 48"/>
                <a:gd name="T6" fmla="*/ 0 w 26"/>
                <a:gd name="T7" fmla="*/ 6 h 48"/>
                <a:gd name="T8" fmla="*/ 14 w 26"/>
                <a:gd name="T9" fmla="*/ 47 h 48"/>
              </a:gdLst>
              <a:ahLst/>
              <a:cxnLst>
                <a:cxn ang="0">
                  <a:pos x="T0" y="T1"/>
                </a:cxn>
                <a:cxn ang="0">
                  <a:pos x="T2" y="T3"/>
                </a:cxn>
                <a:cxn ang="0">
                  <a:pos x="T4" y="T5"/>
                </a:cxn>
                <a:cxn ang="0">
                  <a:pos x="T6" y="T7"/>
                </a:cxn>
                <a:cxn ang="0">
                  <a:pos x="T8" y="T9"/>
                </a:cxn>
              </a:cxnLst>
              <a:rect l="0" t="0" r="r" b="b"/>
              <a:pathLst>
                <a:path w="26" h="48">
                  <a:moveTo>
                    <a:pt x="14" y="47"/>
                  </a:moveTo>
                  <a:lnTo>
                    <a:pt x="25" y="39"/>
                  </a:lnTo>
                  <a:lnTo>
                    <a:pt x="8" y="0"/>
                  </a:lnTo>
                  <a:lnTo>
                    <a:pt x="0" y="6"/>
                  </a:lnTo>
                  <a:lnTo>
                    <a:pt x="14" y="47"/>
                  </a:lnTo>
                </a:path>
              </a:pathLst>
            </a:custGeom>
            <a:solidFill>
              <a:srgbClr val="50505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66" name="Freeform 364"/>
            <p:cNvSpPr>
              <a:spLocks/>
            </p:cNvSpPr>
            <p:nvPr/>
          </p:nvSpPr>
          <p:spPr bwMode="auto">
            <a:xfrm>
              <a:off x="4008" y="2562"/>
              <a:ext cx="26" cy="38"/>
            </a:xfrm>
            <a:custGeom>
              <a:avLst/>
              <a:gdLst>
                <a:gd name="T0" fmla="*/ 16 w 26"/>
                <a:gd name="T1" fmla="*/ 37 h 38"/>
                <a:gd name="T2" fmla="*/ 25 w 26"/>
                <a:gd name="T3" fmla="*/ 30 h 38"/>
                <a:gd name="T4" fmla="*/ 6 w 26"/>
                <a:gd name="T5" fmla="*/ 0 h 38"/>
                <a:gd name="T6" fmla="*/ 0 w 26"/>
                <a:gd name="T7" fmla="*/ 2 h 38"/>
                <a:gd name="T8" fmla="*/ 16 w 26"/>
                <a:gd name="T9" fmla="*/ 37 h 38"/>
              </a:gdLst>
              <a:ahLst/>
              <a:cxnLst>
                <a:cxn ang="0">
                  <a:pos x="T0" y="T1"/>
                </a:cxn>
                <a:cxn ang="0">
                  <a:pos x="T2" y="T3"/>
                </a:cxn>
                <a:cxn ang="0">
                  <a:pos x="T4" y="T5"/>
                </a:cxn>
                <a:cxn ang="0">
                  <a:pos x="T6" y="T7"/>
                </a:cxn>
                <a:cxn ang="0">
                  <a:pos x="T8" y="T9"/>
                </a:cxn>
              </a:cxnLst>
              <a:rect l="0" t="0" r="r" b="b"/>
              <a:pathLst>
                <a:path w="26" h="38">
                  <a:moveTo>
                    <a:pt x="16" y="37"/>
                  </a:moveTo>
                  <a:lnTo>
                    <a:pt x="25" y="30"/>
                  </a:lnTo>
                  <a:lnTo>
                    <a:pt x="6" y="0"/>
                  </a:lnTo>
                  <a:lnTo>
                    <a:pt x="0" y="2"/>
                  </a:lnTo>
                  <a:lnTo>
                    <a:pt x="16" y="37"/>
                  </a:lnTo>
                </a:path>
              </a:pathLst>
            </a:custGeom>
            <a:solidFill>
              <a:srgbClr val="6F6F6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67" name="Freeform 365"/>
            <p:cNvSpPr>
              <a:spLocks/>
            </p:cNvSpPr>
            <p:nvPr/>
          </p:nvSpPr>
          <p:spPr bwMode="auto">
            <a:xfrm>
              <a:off x="3990" y="2538"/>
              <a:ext cx="25" cy="28"/>
            </a:xfrm>
            <a:custGeom>
              <a:avLst/>
              <a:gdLst>
                <a:gd name="T0" fmla="*/ 17 w 25"/>
                <a:gd name="T1" fmla="*/ 27 h 28"/>
                <a:gd name="T2" fmla="*/ 24 w 25"/>
                <a:gd name="T3" fmla="*/ 24 h 28"/>
                <a:gd name="T4" fmla="*/ 3 w 25"/>
                <a:gd name="T5" fmla="*/ 0 h 28"/>
                <a:gd name="T6" fmla="*/ 0 w 25"/>
                <a:gd name="T7" fmla="*/ 2 h 28"/>
                <a:gd name="T8" fmla="*/ 17 w 25"/>
                <a:gd name="T9" fmla="*/ 27 h 28"/>
              </a:gdLst>
              <a:ahLst/>
              <a:cxnLst>
                <a:cxn ang="0">
                  <a:pos x="T0" y="T1"/>
                </a:cxn>
                <a:cxn ang="0">
                  <a:pos x="T2" y="T3"/>
                </a:cxn>
                <a:cxn ang="0">
                  <a:pos x="T4" y="T5"/>
                </a:cxn>
                <a:cxn ang="0">
                  <a:pos x="T6" y="T7"/>
                </a:cxn>
                <a:cxn ang="0">
                  <a:pos x="T8" y="T9"/>
                </a:cxn>
              </a:cxnLst>
              <a:rect l="0" t="0" r="r" b="b"/>
              <a:pathLst>
                <a:path w="25" h="28">
                  <a:moveTo>
                    <a:pt x="17" y="27"/>
                  </a:moveTo>
                  <a:lnTo>
                    <a:pt x="24" y="24"/>
                  </a:lnTo>
                  <a:lnTo>
                    <a:pt x="3" y="0"/>
                  </a:lnTo>
                  <a:lnTo>
                    <a:pt x="0" y="2"/>
                  </a:lnTo>
                  <a:lnTo>
                    <a:pt x="17" y="27"/>
                  </a:lnTo>
                </a:path>
              </a:pathLst>
            </a:custGeom>
            <a:solidFill>
              <a:srgbClr val="A7A7A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68" name="Freeform 366"/>
            <p:cNvSpPr>
              <a:spLocks/>
            </p:cNvSpPr>
            <p:nvPr/>
          </p:nvSpPr>
          <p:spPr bwMode="auto">
            <a:xfrm>
              <a:off x="3971" y="2525"/>
              <a:ext cx="24" cy="17"/>
            </a:xfrm>
            <a:custGeom>
              <a:avLst/>
              <a:gdLst>
                <a:gd name="T0" fmla="*/ 18 w 24"/>
                <a:gd name="T1" fmla="*/ 16 h 17"/>
                <a:gd name="T2" fmla="*/ 23 w 24"/>
                <a:gd name="T3" fmla="*/ 13 h 17"/>
                <a:gd name="T4" fmla="*/ 0 w 24"/>
                <a:gd name="T5" fmla="*/ 0 h 17"/>
                <a:gd name="T6" fmla="*/ 18 w 24"/>
                <a:gd name="T7" fmla="*/ 16 h 17"/>
              </a:gdLst>
              <a:ahLst/>
              <a:cxnLst>
                <a:cxn ang="0">
                  <a:pos x="T0" y="T1"/>
                </a:cxn>
                <a:cxn ang="0">
                  <a:pos x="T2" y="T3"/>
                </a:cxn>
                <a:cxn ang="0">
                  <a:pos x="T4" y="T5"/>
                </a:cxn>
                <a:cxn ang="0">
                  <a:pos x="T6" y="T7"/>
                </a:cxn>
              </a:cxnLst>
              <a:rect l="0" t="0" r="r" b="b"/>
              <a:pathLst>
                <a:path w="24" h="17">
                  <a:moveTo>
                    <a:pt x="18" y="16"/>
                  </a:moveTo>
                  <a:lnTo>
                    <a:pt x="23" y="13"/>
                  </a:lnTo>
                  <a:lnTo>
                    <a:pt x="0" y="0"/>
                  </a:lnTo>
                  <a:lnTo>
                    <a:pt x="18" y="16"/>
                  </a:lnTo>
                </a:path>
              </a:pathLst>
            </a:custGeom>
            <a:solidFill>
              <a:srgbClr val="E0E0E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69" name="Freeform 367"/>
            <p:cNvSpPr>
              <a:spLocks/>
            </p:cNvSpPr>
            <p:nvPr/>
          </p:nvSpPr>
          <p:spPr bwMode="auto">
            <a:xfrm>
              <a:off x="4033" y="3006"/>
              <a:ext cx="28" cy="37"/>
            </a:xfrm>
            <a:custGeom>
              <a:avLst/>
              <a:gdLst>
                <a:gd name="T0" fmla="*/ 0 w 28"/>
                <a:gd name="T1" fmla="*/ 36 h 37"/>
                <a:gd name="T2" fmla="*/ 7 w 28"/>
                <a:gd name="T3" fmla="*/ 28 h 37"/>
                <a:gd name="T4" fmla="*/ 27 w 28"/>
                <a:gd name="T5" fmla="*/ 0 h 37"/>
                <a:gd name="T6" fmla="*/ 17 w 28"/>
                <a:gd name="T7" fmla="*/ 8 h 37"/>
                <a:gd name="T8" fmla="*/ 0 w 28"/>
                <a:gd name="T9" fmla="*/ 36 h 37"/>
              </a:gdLst>
              <a:ahLst/>
              <a:cxnLst>
                <a:cxn ang="0">
                  <a:pos x="T0" y="T1"/>
                </a:cxn>
                <a:cxn ang="0">
                  <a:pos x="T2" y="T3"/>
                </a:cxn>
                <a:cxn ang="0">
                  <a:pos x="T4" y="T5"/>
                </a:cxn>
                <a:cxn ang="0">
                  <a:pos x="T6" y="T7"/>
                </a:cxn>
                <a:cxn ang="0">
                  <a:pos x="T8" y="T9"/>
                </a:cxn>
              </a:cxnLst>
              <a:rect l="0" t="0" r="r" b="b"/>
              <a:pathLst>
                <a:path w="28" h="37">
                  <a:moveTo>
                    <a:pt x="0" y="36"/>
                  </a:moveTo>
                  <a:lnTo>
                    <a:pt x="7" y="28"/>
                  </a:lnTo>
                  <a:lnTo>
                    <a:pt x="27" y="0"/>
                  </a:lnTo>
                  <a:lnTo>
                    <a:pt x="17" y="8"/>
                  </a:lnTo>
                  <a:lnTo>
                    <a:pt x="0" y="3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70" name="Freeform 368"/>
            <p:cNvSpPr>
              <a:spLocks/>
            </p:cNvSpPr>
            <p:nvPr/>
          </p:nvSpPr>
          <p:spPr bwMode="auto">
            <a:xfrm>
              <a:off x="4050" y="2969"/>
              <a:ext cx="26" cy="47"/>
            </a:xfrm>
            <a:custGeom>
              <a:avLst/>
              <a:gdLst>
                <a:gd name="T0" fmla="*/ 0 w 26"/>
                <a:gd name="T1" fmla="*/ 46 h 47"/>
                <a:gd name="T2" fmla="*/ 9 w 26"/>
                <a:gd name="T3" fmla="*/ 37 h 47"/>
                <a:gd name="T4" fmla="*/ 25 w 26"/>
                <a:gd name="T5" fmla="*/ 0 h 47"/>
                <a:gd name="T6" fmla="*/ 14 w 26"/>
                <a:gd name="T7" fmla="*/ 9 h 47"/>
                <a:gd name="T8" fmla="*/ 0 w 26"/>
                <a:gd name="T9" fmla="*/ 46 h 47"/>
              </a:gdLst>
              <a:ahLst/>
              <a:cxnLst>
                <a:cxn ang="0">
                  <a:pos x="T0" y="T1"/>
                </a:cxn>
                <a:cxn ang="0">
                  <a:pos x="T2" y="T3"/>
                </a:cxn>
                <a:cxn ang="0">
                  <a:pos x="T4" y="T5"/>
                </a:cxn>
                <a:cxn ang="0">
                  <a:pos x="T6" y="T7"/>
                </a:cxn>
                <a:cxn ang="0">
                  <a:pos x="T8" y="T9"/>
                </a:cxn>
              </a:cxnLst>
              <a:rect l="0" t="0" r="r" b="b"/>
              <a:pathLst>
                <a:path w="26" h="47">
                  <a:moveTo>
                    <a:pt x="0" y="46"/>
                  </a:moveTo>
                  <a:lnTo>
                    <a:pt x="9" y="37"/>
                  </a:lnTo>
                  <a:lnTo>
                    <a:pt x="25" y="0"/>
                  </a:lnTo>
                  <a:lnTo>
                    <a:pt x="14" y="9"/>
                  </a:lnTo>
                  <a:lnTo>
                    <a:pt x="0" y="4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71" name="Freeform 369"/>
            <p:cNvSpPr>
              <a:spLocks/>
            </p:cNvSpPr>
            <p:nvPr/>
          </p:nvSpPr>
          <p:spPr bwMode="auto">
            <a:xfrm>
              <a:off x="4064" y="2924"/>
              <a:ext cx="23" cy="56"/>
            </a:xfrm>
            <a:custGeom>
              <a:avLst/>
              <a:gdLst>
                <a:gd name="T0" fmla="*/ 0 w 23"/>
                <a:gd name="T1" fmla="*/ 55 h 56"/>
                <a:gd name="T2" fmla="*/ 10 w 23"/>
                <a:gd name="T3" fmla="*/ 45 h 56"/>
                <a:gd name="T4" fmla="*/ 22 w 23"/>
                <a:gd name="T5" fmla="*/ 0 h 56"/>
                <a:gd name="T6" fmla="*/ 10 w 23"/>
                <a:gd name="T7" fmla="*/ 11 h 56"/>
                <a:gd name="T8" fmla="*/ 0 w 23"/>
                <a:gd name="T9" fmla="*/ 55 h 56"/>
              </a:gdLst>
              <a:ahLst/>
              <a:cxnLst>
                <a:cxn ang="0">
                  <a:pos x="T0" y="T1"/>
                </a:cxn>
                <a:cxn ang="0">
                  <a:pos x="T2" y="T3"/>
                </a:cxn>
                <a:cxn ang="0">
                  <a:pos x="T4" y="T5"/>
                </a:cxn>
                <a:cxn ang="0">
                  <a:pos x="T6" y="T7"/>
                </a:cxn>
                <a:cxn ang="0">
                  <a:pos x="T8" y="T9"/>
                </a:cxn>
              </a:cxnLst>
              <a:rect l="0" t="0" r="r" b="b"/>
              <a:pathLst>
                <a:path w="23" h="56">
                  <a:moveTo>
                    <a:pt x="0" y="55"/>
                  </a:moveTo>
                  <a:lnTo>
                    <a:pt x="10" y="45"/>
                  </a:lnTo>
                  <a:lnTo>
                    <a:pt x="22" y="0"/>
                  </a:lnTo>
                  <a:lnTo>
                    <a:pt x="10" y="11"/>
                  </a:lnTo>
                  <a:lnTo>
                    <a:pt x="0" y="5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72" name="Freeform 370"/>
            <p:cNvSpPr>
              <a:spLocks/>
            </p:cNvSpPr>
            <p:nvPr/>
          </p:nvSpPr>
          <p:spPr bwMode="auto">
            <a:xfrm>
              <a:off x="4075" y="2875"/>
              <a:ext cx="20" cy="61"/>
            </a:xfrm>
            <a:custGeom>
              <a:avLst/>
              <a:gdLst>
                <a:gd name="T0" fmla="*/ 0 w 20"/>
                <a:gd name="T1" fmla="*/ 60 h 61"/>
                <a:gd name="T2" fmla="*/ 11 w 20"/>
                <a:gd name="T3" fmla="*/ 48 h 61"/>
                <a:gd name="T4" fmla="*/ 19 w 20"/>
                <a:gd name="T5" fmla="*/ 0 h 61"/>
                <a:gd name="T6" fmla="*/ 6 w 20"/>
                <a:gd name="T7" fmla="*/ 11 h 61"/>
                <a:gd name="T8" fmla="*/ 0 w 20"/>
                <a:gd name="T9" fmla="*/ 60 h 61"/>
              </a:gdLst>
              <a:ahLst/>
              <a:cxnLst>
                <a:cxn ang="0">
                  <a:pos x="T0" y="T1"/>
                </a:cxn>
                <a:cxn ang="0">
                  <a:pos x="T2" y="T3"/>
                </a:cxn>
                <a:cxn ang="0">
                  <a:pos x="T4" y="T5"/>
                </a:cxn>
                <a:cxn ang="0">
                  <a:pos x="T6" y="T7"/>
                </a:cxn>
                <a:cxn ang="0">
                  <a:pos x="T8" y="T9"/>
                </a:cxn>
              </a:cxnLst>
              <a:rect l="0" t="0" r="r" b="b"/>
              <a:pathLst>
                <a:path w="20" h="61">
                  <a:moveTo>
                    <a:pt x="0" y="60"/>
                  </a:moveTo>
                  <a:lnTo>
                    <a:pt x="11" y="48"/>
                  </a:lnTo>
                  <a:lnTo>
                    <a:pt x="19" y="0"/>
                  </a:lnTo>
                  <a:lnTo>
                    <a:pt x="6" y="11"/>
                  </a:lnTo>
                  <a:lnTo>
                    <a:pt x="0" y="6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73" name="Freeform 371"/>
            <p:cNvSpPr>
              <a:spLocks/>
            </p:cNvSpPr>
            <p:nvPr/>
          </p:nvSpPr>
          <p:spPr bwMode="auto">
            <a:xfrm>
              <a:off x="4081" y="2823"/>
              <a:ext cx="17" cy="65"/>
            </a:xfrm>
            <a:custGeom>
              <a:avLst/>
              <a:gdLst>
                <a:gd name="T0" fmla="*/ 0 w 17"/>
                <a:gd name="T1" fmla="*/ 64 h 65"/>
                <a:gd name="T2" fmla="*/ 14 w 17"/>
                <a:gd name="T3" fmla="*/ 52 h 65"/>
                <a:gd name="T4" fmla="*/ 16 w 17"/>
                <a:gd name="T5" fmla="*/ 0 h 65"/>
                <a:gd name="T6" fmla="*/ 2 w 17"/>
                <a:gd name="T7" fmla="*/ 12 h 65"/>
                <a:gd name="T8" fmla="*/ 0 w 17"/>
                <a:gd name="T9" fmla="*/ 64 h 65"/>
              </a:gdLst>
              <a:ahLst/>
              <a:cxnLst>
                <a:cxn ang="0">
                  <a:pos x="T0" y="T1"/>
                </a:cxn>
                <a:cxn ang="0">
                  <a:pos x="T2" y="T3"/>
                </a:cxn>
                <a:cxn ang="0">
                  <a:pos x="T4" y="T5"/>
                </a:cxn>
                <a:cxn ang="0">
                  <a:pos x="T6" y="T7"/>
                </a:cxn>
                <a:cxn ang="0">
                  <a:pos x="T8" y="T9"/>
                </a:cxn>
              </a:cxnLst>
              <a:rect l="0" t="0" r="r" b="b"/>
              <a:pathLst>
                <a:path w="17" h="65">
                  <a:moveTo>
                    <a:pt x="0" y="64"/>
                  </a:moveTo>
                  <a:lnTo>
                    <a:pt x="14" y="52"/>
                  </a:lnTo>
                  <a:lnTo>
                    <a:pt x="16" y="0"/>
                  </a:lnTo>
                  <a:lnTo>
                    <a:pt x="2" y="12"/>
                  </a:lnTo>
                  <a:lnTo>
                    <a:pt x="0" y="6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74" name="Freeform 372"/>
            <p:cNvSpPr>
              <a:spLocks/>
            </p:cNvSpPr>
            <p:nvPr/>
          </p:nvSpPr>
          <p:spPr bwMode="auto">
            <a:xfrm>
              <a:off x="4081" y="2769"/>
              <a:ext cx="17" cy="68"/>
            </a:xfrm>
            <a:custGeom>
              <a:avLst/>
              <a:gdLst>
                <a:gd name="T0" fmla="*/ 2 w 17"/>
                <a:gd name="T1" fmla="*/ 67 h 68"/>
                <a:gd name="T2" fmla="*/ 16 w 17"/>
                <a:gd name="T3" fmla="*/ 54 h 68"/>
                <a:gd name="T4" fmla="*/ 14 w 17"/>
                <a:gd name="T5" fmla="*/ 0 h 68"/>
                <a:gd name="T6" fmla="*/ 0 w 17"/>
                <a:gd name="T7" fmla="*/ 12 h 68"/>
                <a:gd name="T8" fmla="*/ 2 w 17"/>
                <a:gd name="T9" fmla="*/ 67 h 68"/>
              </a:gdLst>
              <a:ahLst/>
              <a:cxnLst>
                <a:cxn ang="0">
                  <a:pos x="T0" y="T1"/>
                </a:cxn>
                <a:cxn ang="0">
                  <a:pos x="T2" y="T3"/>
                </a:cxn>
                <a:cxn ang="0">
                  <a:pos x="T4" y="T5"/>
                </a:cxn>
                <a:cxn ang="0">
                  <a:pos x="T6" y="T7"/>
                </a:cxn>
                <a:cxn ang="0">
                  <a:pos x="T8" y="T9"/>
                </a:cxn>
              </a:cxnLst>
              <a:rect l="0" t="0" r="r" b="b"/>
              <a:pathLst>
                <a:path w="17" h="68">
                  <a:moveTo>
                    <a:pt x="2" y="67"/>
                  </a:moveTo>
                  <a:lnTo>
                    <a:pt x="16" y="54"/>
                  </a:lnTo>
                  <a:lnTo>
                    <a:pt x="14" y="0"/>
                  </a:lnTo>
                  <a:lnTo>
                    <a:pt x="0" y="12"/>
                  </a:lnTo>
                  <a:lnTo>
                    <a:pt x="2" y="67"/>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75" name="Freeform 373"/>
            <p:cNvSpPr>
              <a:spLocks/>
            </p:cNvSpPr>
            <p:nvPr/>
          </p:nvSpPr>
          <p:spPr bwMode="auto">
            <a:xfrm>
              <a:off x="4075" y="2717"/>
              <a:ext cx="20" cy="66"/>
            </a:xfrm>
            <a:custGeom>
              <a:avLst/>
              <a:gdLst>
                <a:gd name="T0" fmla="*/ 6 w 20"/>
                <a:gd name="T1" fmla="*/ 65 h 66"/>
                <a:gd name="T2" fmla="*/ 19 w 20"/>
                <a:gd name="T3" fmla="*/ 52 h 66"/>
                <a:gd name="T4" fmla="*/ 11 w 20"/>
                <a:gd name="T5" fmla="*/ 0 h 66"/>
                <a:gd name="T6" fmla="*/ 0 w 20"/>
                <a:gd name="T7" fmla="*/ 11 h 66"/>
                <a:gd name="T8" fmla="*/ 6 w 20"/>
                <a:gd name="T9" fmla="*/ 65 h 66"/>
              </a:gdLst>
              <a:ahLst/>
              <a:cxnLst>
                <a:cxn ang="0">
                  <a:pos x="T0" y="T1"/>
                </a:cxn>
                <a:cxn ang="0">
                  <a:pos x="T2" y="T3"/>
                </a:cxn>
                <a:cxn ang="0">
                  <a:pos x="T4" y="T5"/>
                </a:cxn>
                <a:cxn ang="0">
                  <a:pos x="T6" y="T7"/>
                </a:cxn>
                <a:cxn ang="0">
                  <a:pos x="T8" y="T9"/>
                </a:cxn>
              </a:cxnLst>
              <a:rect l="0" t="0" r="r" b="b"/>
              <a:pathLst>
                <a:path w="20" h="66">
                  <a:moveTo>
                    <a:pt x="6" y="65"/>
                  </a:moveTo>
                  <a:lnTo>
                    <a:pt x="19" y="52"/>
                  </a:lnTo>
                  <a:lnTo>
                    <a:pt x="11" y="0"/>
                  </a:lnTo>
                  <a:lnTo>
                    <a:pt x="0" y="11"/>
                  </a:lnTo>
                  <a:lnTo>
                    <a:pt x="6" y="6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76" name="Freeform 374"/>
            <p:cNvSpPr>
              <a:spLocks/>
            </p:cNvSpPr>
            <p:nvPr/>
          </p:nvSpPr>
          <p:spPr bwMode="auto">
            <a:xfrm>
              <a:off x="4064" y="2669"/>
              <a:ext cx="23" cy="61"/>
            </a:xfrm>
            <a:custGeom>
              <a:avLst/>
              <a:gdLst>
                <a:gd name="T0" fmla="*/ 10 w 23"/>
                <a:gd name="T1" fmla="*/ 60 h 61"/>
                <a:gd name="T2" fmla="*/ 22 w 23"/>
                <a:gd name="T3" fmla="*/ 48 h 61"/>
                <a:gd name="T4" fmla="*/ 10 w 23"/>
                <a:gd name="T5" fmla="*/ 0 h 61"/>
                <a:gd name="T6" fmla="*/ 0 w 23"/>
                <a:gd name="T7" fmla="*/ 9 h 61"/>
                <a:gd name="T8" fmla="*/ 10 w 23"/>
                <a:gd name="T9" fmla="*/ 60 h 61"/>
              </a:gdLst>
              <a:ahLst/>
              <a:cxnLst>
                <a:cxn ang="0">
                  <a:pos x="T0" y="T1"/>
                </a:cxn>
                <a:cxn ang="0">
                  <a:pos x="T2" y="T3"/>
                </a:cxn>
                <a:cxn ang="0">
                  <a:pos x="T4" y="T5"/>
                </a:cxn>
                <a:cxn ang="0">
                  <a:pos x="T6" y="T7"/>
                </a:cxn>
                <a:cxn ang="0">
                  <a:pos x="T8" y="T9"/>
                </a:cxn>
              </a:cxnLst>
              <a:rect l="0" t="0" r="r" b="b"/>
              <a:pathLst>
                <a:path w="23" h="61">
                  <a:moveTo>
                    <a:pt x="10" y="60"/>
                  </a:moveTo>
                  <a:lnTo>
                    <a:pt x="22" y="48"/>
                  </a:lnTo>
                  <a:lnTo>
                    <a:pt x="10" y="0"/>
                  </a:lnTo>
                  <a:lnTo>
                    <a:pt x="0" y="9"/>
                  </a:lnTo>
                  <a:lnTo>
                    <a:pt x="10" y="6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77" name="Freeform 375"/>
            <p:cNvSpPr>
              <a:spLocks/>
            </p:cNvSpPr>
            <p:nvPr/>
          </p:nvSpPr>
          <p:spPr bwMode="auto">
            <a:xfrm>
              <a:off x="4050" y="2624"/>
              <a:ext cx="26" cy="55"/>
            </a:xfrm>
            <a:custGeom>
              <a:avLst/>
              <a:gdLst>
                <a:gd name="T0" fmla="*/ 14 w 26"/>
                <a:gd name="T1" fmla="*/ 54 h 55"/>
                <a:gd name="T2" fmla="*/ 25 w 26"/>
                <a:gd name="T3" fmla="*/ 44 h 55"/>
                <a:gd name="T4" fmla="*/ 9 w 26"/>
                <a:gd name="T5" fmla="*/ 0 h 55"/>
                <a:gd name="T6" fmla="*/ 0 w 26"/>
                <a:gd name="T7" fmla="*/ 8 h 55"/>
                <a:gd name="T8" fmla="*/ 14 w 26"/>
                <a:gd name="T9" fmla="*/ 54 h 55"/>
              </a:gdLst>
              <a:ahLst/>
              <a:cxnLst>
                <a:cxn ang="0">
                  <a:pos x="T0" y="T1"/>
                </a:cxn>
                <a:cxn ang="0">
                  <a:pos x="T2" y="T3"/>
                </a:cxn>
                <a:cxn ang="0">
                  <a:pos x="T4" y="T5"/>
                </a:cxn>
                <a:cxn ang="0">
                  <a:pos x="T6" y="T7"/>
                </a:cxn>
                <a:cxn ang="0">
                  <a:pos x="T8" y="T9"/>
                </a:cxn>
              </a:cxnLst>
              <a:rect l="0" t="0" r="r" b="b"/>
              <a:pathLst>
                <a:path w="26" h="55">
                  <a:moveTo>
                    <a:pt x="14" y="54"/>
                  </a:moveTo>
                  <a:lnTo>
                    <a:pt x="25" y="44"/>
                  </a:lnTo>
                  <a:lnTo>
                    <a:pt x="9" y="0"/>
                  </a:lnTo>
                  <a:lnTo>
                    <a:pt x="0" y="8"/>
                  </a:lnTo>
                  <a:lnTo>
                    <a:pt x="14" y="5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78" name="Freeform 376"/>
            <p:cNvSpPr>
              <a:spLocks/>
            </p:cNvSpPr>
            <p:nvPr/>
          </p:nvSpPr>
          <p:spPr bwMode="auto">
            <a:xfrm>
              <a:off x="4033" y="2586"/>
              <a:ext cx="28" cy="47"/>
            </a:xfrm>
            <a:custGeom>
              <a:avLst/>
              <a:gdLst>
                <a:gd name="T0" fmla="*/ 17 w 28"/>
                <a:gd name="T1" fmla="*/ 46 h 47"/>
                <a:gd name="T2" fmla="*/ 27 w 28"/>
                <a:gd name="T3" fmla="*/ 37 h 47"/>
                <a:gd name="T4" fmla="*/ 7 w 28"/>
                <a:gd name="T5" fmla="*/ 0 h 47"/>
                <a:gd name="T6" fmla="*/ 0 w 28"/>
                <a:gd name="T7" fmla="*/ 6 h 47"/>
                <a:gd name="T8" fmla="*/ 17 w 28"/>
                <a:gd name="T9" fmla="*/ 46 h 47"/>
              </a:gdLst>
              <a:ahLst/>
              <a:cxnLst>
                <a:cxn ang="0">
                  <a:pos x="T0" y="T1"/>
                </a:cxn>
                <a:cxn ang="0">
                  <a:pos x="T2" y="T3"/>
                </a:cxn>
                <a:cxn ang="0">
                  <a:pos x="T4" y="T5"/>
                </a:cxn>
                <a:cxn ang="0">
                  <a:pos x="T6" y="T7"/>
                </a:cxn>
                <a:cxn ang="0">
                  <a:pos x="T8" y="T9"/>
                </a:cxn>
              </a:cxnLst>
              <a:rect l="0" t="0" r="r" b="b"/>
              <a:pathLst>
                <a:path w="28" h="47">
                  <a:moveTo>
                    <a:pt x="17" y="46"/>
                  </a:moveTo>
                  <a:lnTo>
                    <a:pt x="27" y="37"/>
                  </a:lnTo>
                  <a:lnTo>
                    <a:pt x="7" y="0"/>
                  </a:lnTo>
                  <a:lnTo>
                    <a:pt x="0" y="6"/>
                  </a:lnTo>
                  <a:lnTo>
                    <a:pt x="17" y="46"/>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79" name="Freeform 377"/>
            <p:cNvSpPr>
              <a:spLocks/>
            </p:cNvSpPr>
            <p:nvPr/>
          </p:nvSpPr>
          <p:spPr bwMode="auto">
            <a:xfrm>
              <a:off x="4014" y="2557"/>
              <a:ext cx="27" cy="37"/>
            </a:xfrm>
            <a:custGeom>
              <a:avLst/>
              <a:gdLst>
                <a:gd name="T0" fmla="*/ 18 w 27"/>
                <a:gd name="T1" fmla="*/ 36 h 37"/>
                <a:gd name="T2" fmla="*/ 26 w 27"/>
                <a:gd name="T3" fmla="*/ 28 h 37"/>
                <a:gd name="T4" fmla="*/ 4 w 27"/>
                <a:gd name="T5" fmla="*/ 0 h 37"/>
                <a:gd name="T6" fmla="*/ 0 w 27"/>
                <a:gd name="T7" fmla="*/ 5 h 37"/>
                <a:gd name="T8" fmla="*/ 18 w 27"/>
                <a:gd name="T9" fmla="*/ 36 h 37"/>
              </a:gdLst>
              <a:ahLst/>
              <a:cxnLst>
                <a:cxn ang="0">
                  <a:pos x="T0" y="T1"/>
                </a:cxn>
                <a:cxn ang="0">
                  <a:pos x="T2" y="T3"/>
                </a:cxn>
                <a:cxn ang="0">
                  <a:pos x="T4" y="T5"/>
                </a:cxn>
                <a:cxn ang="0">
                  <a:pos x="T6" y="T7"/>
                </a:cxn>
                <a:cxn ang="0">
                  <a:pos x="T8" y="T9"/>
                </a:cxn>
              </a:cxnLst>
              <a:rect l="0" t="0" r="r" b="b"/>
              <a:pathLst>
                <a:path w="27" h="37">
                  <a:moveTo>
                    <a:pt x="18" y="36"/>
                  </a:moveTo>
                  <a:lnTo>
                    <a:pt x="26" y="28"/>
                  </a:lnTo>
                  <a:lnTo>
                    <a:pt x="4" y="0"/>
                  </a:lnTo>
                  <a:lnTo>
                    <a:pt x="0" y="5"/>
                  </a:lnTo>
                  <a:lnTo>
                    <a:pt x="18" y="36"/>
                  </a:lnTo>
                </a:path>
              </a:pathLst>
            </a:custGeom>
            <a:solidFill>
              <a:srgbClr val="60606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80" name="Freeform 378"/>
            <p:cNvSpPr>
              <a:spLocks/>
            </p:cNvSpPr>
            <p:nvPr/>
          </p:nvSpPr>
          <p:spPr bwMode="auto">
            <a:xfrm>
              <a:off x="3994" y="2535"/>
              <a:ext cx="26" cy="28"/>
            </a:xfrm>
            <a:custGeom>
              <a:avLst/>
              <a:gdLst>
                <a:gd name="T0" fmla="*/ 20 w 26"/>
                <a:gd name="T1" fmla="*/ 27 h 28"/>
                <a:gd name="T2" fmla="*/ 25 w 26"/>
                <a:gd name="T3" fmla="*/ 21 h 28"/>
                <a:gd name="T4" fmla="*/ 1 w 26"/>
                <a:gd name="T5" fmla="*/ 0 h 28"/>
                <a:gd name="T6" fmla="*/ 0 w 26"/>
                <a:gd name="T7" fmla="*/ 2 h 28"/>
                <a:gd name="T8" fmla="*/ 20 w 26"/>
                <a:gd name="T9" fmla="*/ 27 h 28"/>
              </a:gdLst>
              <a:ahLst/>
              <a:cxnLst>
                <a:cxn ang="0">
                  <a:pos x="T0" y="T1"/>
                </a:cxn>
                <a:cxn ang="0">
                  <a:pos x="T2" y="T3"/>
                </a:cxn>
                <a:cxn ang="0">
                  <a:pos x="T4" y="T5"/>
                </a:cxn>
                <a:cxn ang="0">
                  <a:pos x="T6" y="T7"/>
                </a:cxn>
                <a:cxn ang="0">
                  <a:pos x="T8" y="T9"/>
                </a:cxn>
              </a:cxnLst>
              <a:rect l="0" t="0" r="r" b="b"/>
              <a:pathLst>
                <a:path w="26" h="28">
                  <a:moveTo>
                    <a:pt x="20" y="27"/>
                  </a:moveTo>
                  <a:lnTo>
                    <a:pt x="25" y="21"/>
                  </a:lnTo>
                  <a:lnTo>
                    <a:pt x="1" y="0"/>
                  </a:lnTo>
                  <a:lnTo>
                    <a:pt x="0" y="2"/>
                  </a:lnTo>
                  <a:lnTo>
                    <a:pt x="20" y="27"/>
                  </a:lnTo>
                </a:path>
              </a:pathLst>
            </a:custGeom>
            <a:solidFill>
              <a:srgbClr val="8A8A8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81" name="Freeform 379"/>
            <p:cNvSpPr>
              <a:spLocks/>
            </p:cNvSpPr>
            <p:nvPr/>
          </p:nvSpPr>
          <p:spPr bwMode="auto">
            <a:xfrm>
              <a:off x="3971" y="2525"/>
              <a:ext cx="25" cy="17"/>
            </a:xfrm>
            <a:custGeom>
              <a:avLst/>
              <a:gdLst>
                <a:gd name="T0" fmla="*/ 22 w 25"/>
                <a:gd name="T1" fmla="*/ 16 h 17"/>
                <a:gd name="T2" fmla="*/ 24 w 25"/>
                <a:gd name="T3" fmla="*/ 12 h 17"/>
                <a:gd name="T4" fmla="*/ 0 w 25"/>
                <a:gd name="T5" fmla="*/ 0 h 17"/>
                <a:gd name="T6" fmla="*/ 22 w 25"/>
                <a:gd name="T7" fmla="*/ 16 h 17"/>
              </a:gdLst>
              <a:ahLst/>
              <a:cxnLst>
                <a:cxn ang="0">
                  <a:pos x="T0" y="T1"/>
                </a:cxn>
                <a:cxn ang="0">
                  <a:pos x="T2" y="T3"/>
                </a:cxn>
                <a:cxn ang="0">
                  <a:pos x="T4" y="T5"/>
                </a:cxn>
                <a:cxn ang="0">
                  <a:pos x="T6" y="T7"/>
                </a:cxn>
              </a:cxnLst>
              <a:rect l="0" t="0" r="r" b="b"/>
              <a:pathLst>
                <a:path w="25" h="17">
                  <a:moveTo>
                    <a:pt x="22" y="16"/>
                  </a:moveTo>
                  <a:lnTo>
                    <a:pt x="24" y="12"/>
                  </a:lnTo>
                  <a:lnTo>
                    <a:pt x="0" y="0"/>
                  </a:lnTo>
                  <a:lnTo>
                    <a:pt x="22" y="16"/>
                  </a:lnTo>
                </a:path>
              </a:pathLst>
            </a:custGeom>
            <a:solidFill>
              <a:srgbClr val="CFCFC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82" name="Freeform 380"/>
            <p:cNvSpPr>
              <a:spLocks/>
            </p:cNvSpPr>
            <p:nvPr/>
          </p:nvSpPr>
          <p:spPr bwMode="auto">
            <a:xfrm>
              <a:off x="4060" y="2957"/>
              <a:ext cx="22" cy="50"/>
            </a:xfrm>
            <a:custGeom>
              <a:avLst/>
              <a:gdLst>
                <a:gd name="T0" fmla="*/ 0 w 22"/>
                <a:gd name="T1" fmla="*/ 49 h 50"/>
                <a:gd name="T2" fmla="*/ 5 w 22"/>
                <a:gd name="T3" fmla="*/ 39 h 50"/>
                <a:gd name="T4" fmla="*/ 21 w 22"/>
                <a:gd name="T5" fmla="*/ 0 h 50"/>
                <a:gd name="T6" fmla="*/ 14 w 22"/>
                <a:gd name="T7" fmla="*/ 11 h 50"/>
                <a:gd name="T8" fmla="*/ 0 w 22"/>
                <a:gd name="T9" fmla="*/ 49 h 50"/>
              </a:gdLst>
              <a:ahLst/>
              <a:cxnLst>
                <a:cxn ang="0">
                  <a:pos x="T0" y="T1"/>
                </a:cxn>
                <a:cxn ang="0">
                  <a:pos x="T2" y="T3"/>
                </a:cxn>
                <a:cxn ang="0">
                  <a:pos x="T4" y="T5"/>
                </a:cxn>
                <a:cxn ang="0">
                  <a:pos x="T6" y="T7"/>
                </a:cxn>
                <a:cxn ang="0">
                  <a:pos x="T8" y="T9"/>
                </a:cxn>
              </a:cxnLst>
              <a:rect l="0" t="0" r="r" b="b"/>
              <a:pathLst>
                <a:path w="22" h="50">
                  <a:moveTo>
                    <a:pt x="0" y="49"/>
                  </a:moveTo>
                  <a:lnTo>
                    <a:pt x="5" y="39"/>
                  </a:lnTo>
                  <a:lnTo>
                    <a:pt x="21" y="0"/>
                  </a:lnTo>
                  <a:lnTo>
                    <a:pt x="14" y="11"/>
                  </a:lnTo>
                  <a:lnTo>
                    <a:pt x="0" y="4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83" name="Freeform 381"/>
            <p:cNvSpPr>
              <a:spLocks/>
            </p:cNvSpPr>
            <p:nvPr/>
          </p:nvSpPr>
          <p:spPr bwMode="auto">
            <a:xfrm>
              <a:off x="4075" y="2912"/>
              <a:ext cx="20" cy="58"/>
            </a:xfrm>
            <a:custGeom>
              <a:avLst/>
              <a:gdLst>
                <a:gd name="T0" fmla="*/ 0 w 20"/>
                <a:gd name="T1" fmla="*/ 57 h 58"/>
                <a:gd name="T2" fmla="*/ 6 w 20"/>
                <a:gd name="T3" fmla="*/ 45 h 58"/>
                <a:gd name="T4" fmla="*/ 19 w 20"/>
                <a:gd name="T5" fmla="*/ 0 h 58"/>
                <a:gd name="T6" fmla="*/ 11 w 20"/>
                <a:gd name="T7" fmla="*/ 11 h 58"/>
                <a:gd name="T8" fmla="*/ 0 w 20"/>
                <a:gd name="T9" fmla="*/ 57 h 58"/>
              </a:gdLst>
              <a:ahLst/>
              <a:cxnLst>
                <a:cxn ang="0">
                  <a:pos x="T0" y="T1"/>
                </a:cxn>
                <a:cxn ang="0">
                  <a:pos x="T2" y="T3"/>
                </a:cxn>
                <a:cxn ang="0">
                  <a:pos x="T4" y="T5"/>
                </a:cxn>
                <a:cxn ang="0">
                  <a:pos x="T6" y="T7"/>
                </a:cxn>
                <a:cxn ang="0">
                  <a:pos x="T8" y="T9"/>
                </a:cxn>
              </a:cxnLst>
              <a:rect l="0" t="0" r="r" b="b"/>
              <a:pathLst>
                <a:path w="20" h="58">
                  <a:moveTo>
                    <a:pt x="0" y="57"/>
                  </a:moveTo>
                  <a:lnTo>
                    <a:pt x="6" y="45"/>
                  </a:lnTo>
                  <a:lnTo>
                    <a:pt x="19" y="0"/>
                  </a:lnTo>
                  <a:lnTo>
                    <a:pt x="11" y="11"/>
                  </a:lnTo>
                  <a:lnTo>
                    <a:pt x="0" y="57"/>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84" name="Freeform 382"/>
            <p:cNvSpPr>
              <a:spLocks/>
            </p:cNvSpPr>
            <p:nvPr/>
          </p:nvSpPr>
          <p:spPr bwMode="auto">
            <a:xfrm>
              <a:off x="4086" y="2862"/>
              <a:ext cx="17" cy="63"/>
            </a:xfrm>
            <a:custGeom>
              <a:avLst/>
              <a:gdLst>
                <a:gd name="T0" fmla="*/ 0 w 17"/>
                <a:gd name="T1" fmla="*/ 62 h 63"/>
                <a:gd name="T2" fmla="*/ 8 w 17"/>
                <a:gd name="T3" fmla="*/ 50 h 63"/>
                <a:gd name="T4" fmla="*/ 16 w 17"/>
                <a:gd name="T5" fmla="*/ 0 h 63"/>
                <a:gd name="T6" fmla="*/ 8 w 17"/>
                <a:gd name="T7" fmla="*/ 13 h 63"/>
                <a:gd name="T8" fmla="*/ 0 w 17"/>
                <a:gd name="T9" fmla="*/ 62 h 63"/>
              </a:gdLst>
              <a:ahLst/>
              <a:cxnLst>
                <a:cxn ang="0">
                  <a:pos x="T0" y="T1"/>
                </a:cxn>
                <a:cxn ang="0">
                  <a:pos x="T2" y="T3"/>
                </a:cxn>
                <a:cxn ang="0">
                  <a:pos x="T4" y="T5"/>
                </a:cxn>
                <a:cxn ang="0">
                  <a:pos x="T6" y="T7"/>
                </a:cxn>
                <a:cxn ang="0">
                  <a:pos x="T8" y="T9"/>
                </a:cxn>
              </a:cxnLst>
              <a:rect l="0" t="0" r="r" b="b"/>
              <a:pathLst>
                <a:path w="17" h="63">
                  <a:moveTo>
                    <a:pt x="0" y="62"/>
                  </a:moveTo>
                  <a:lnTo>
                    <a:pt x="8" y="50"/>
                  </a:lnTo>
                  <a:lnTo>
                    <a:pt x="16" y="0"/>
                  </a:lnTo>
                  <a:lnTo>
                    <a:pt x="8" y="13"/>
                  </a:lnTo>
                  <a:lnTo>
                    <a:pt x="0" y="6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85" name="Freeform 383"/>
            <p:cNvSpPr>
              <a:spLocks/>
            </p:cNvSpPr>
            <p:nvPr/>
          </p:nvSpPr>
          <p:spPr bwMode="auto">
            <a:xfrm>
              <a:off x="4094" y="2809"/>
              <a:ext cx="17" cy="67"/>
            </a:xfrm>
            <a:custGeom>
              <a:avLst/>
              <a:gdLst>
                <a:gd name="T0" fmla="*/ 0 w 17"/>
                <a:gd name="T1" fmla="*/ 66 h 67"/>
                <a:gd name="T2" fmla="*/ 11 w 17"/>
                <a:gd name="T3" fmla="*/ 52 h 67"/>
                <a:gd name="T4" fmla="*/ 16 w 17"/>
                <a:gd name="T5" fmla="*/ 0 h 67"/>
                <a:gd name="T6" fmla="*/ 2 w 17"/>
                <a:gd name="T7" fmla="*/ 14 h 67"/>
                <a:gd name="T8" fmla="*/ 0 w 17"/>
                <a:gd name="T9" fmla="*/ 66 h 67"/>
              </a:gdLst>
              <a:ahLst/>
              <a:cxnLst>
                <a:cxn ang="0">
                  <a:pos x="T0" y="T1"/>
                </a:cxn>
                <a:cxn ang="0">
                  <a:pos x="T2" y="T3"/>
                </a:cxn>
                <a:cxn ang="0">
                  <a:pos x="T4" y="T5"/>
                </a:cxn>
                <a:cxn ang="0">
                  <a:pos x="T6" y="T7"/>
                </a:cxn>
                <a:cxn ang="0">
                  <a:pos x="T8" y="T9"/>
                </a:cxn>
              </a:cxnLst>
              <a:rect l="0" t="0" r="r" b="b"/>
              <a:pathLst>
                <a:path w="17" h="67">
                  <a:moveTo>
                    <a:pt x="0" y="66"/>
                  </a:moveTo>
                  <a:lnTo>
                    <a:pt x="11" y="52"/>
                  </a:lnTo>
                  <a:lnTo>
                    <a:pt x="16" y="0"/>
                  </a:lnTo>
                  <a:lnTo>
                    <a:pt x="2" y="14"/>
                  </a:lnTo>
                  <a:lnTo>
                    <a:pt x="0" y="6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86" name="Freeform 384"/>
            <p:cNvSpPr>
              <a:spLocks/>
            </p:cNvSpPr>
            <p:nvPr/>
          </p:nvSpPr>
          <p:spPr bwMode="auto">
            <a:xfrm>
              <a:off x="4094" y="2757"/>
              <a:ext cx="17" cy="67"/>
            </a:xfrm>
            <a:custGeom>
              <a:avLst/>
              <a:gdLst>
                <a:gd name="T0" fmla="*/ 2 w 17"/>
                <a:gd name="T1" fmla="*/ 66 h 67"/>
                <a:gd name="T2" fmla="*/ 16 w 17"/>
                <a:gd name="T3" fmla="*/ 51 h 67"/>
                <a:gd name="T4" fmla="*/ 11 w 17"/>
                <a:gd name="T5" fmla="*/ 0 h 67"/>
                <a:gd name="T6" fmla="*/ 0 w 17"/>
                <a:gd name="T7" fmla="*/ 12 h 67"/>
                <a:gd name="T8" fmla="*/ 2 w 17"/>
                <a:gd name="T9" fmla="*/ 66 h 67"/>
              </a:gdLst>
              <a:ahLst/>
              <a:cxnLst>
                <a:cxn ang="0">
                  <a:pos x="T0" y="T1"/>
                </a:cxn>
                <a:cxn ang="0">
                  <a:pos x="T2" y="T3"/>
                </a:cxn>
                <a:cxn ang="0">
                  <a:pos x="T4" y="T5"/>
                </a:cxn>
                <a:cxn ang="0">
                  <a:pos x="T6" y="T7"/>
                </a:cxn>
                <a:cxn ang="0">
                  <a:pos x="T8" y="T9"/>
                </a:cxn>
              </a:cxnLst>
              <a:rect l="0" t="0" r="r" b="b"/>
              <a:pathLst>
                <a:path w="17" h="67">
                  <a:moveTo>
                    <a:pt x="2" y="66"/>
                  </a:moveTo>
                  <a:lnTo>
                    <a:pt x="16" y="51"/>
                  </a:lnTo>
                  <a:lnTo>
                    <a:pt x="11" y="0"/>
                  </a:lnTo>
                  <a:lnTo>
                    <a:pt x="0" y="12"/>
                  </a:lnTo>
                  <a:lnTo>
                    <a:pt x="2" y="6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87" name="Freeform 385"/>
            <p:cNvSpPr>
              <a:spLocks/>
            </p:cNvSpPr>
            <p:nvPr/>
          </p:nvSpPr>
          <p:spPr bwMode="auto">
            <a:xfrm>
              <a:off x="4086" y="2705"/>
              <a:ext cx="17" cy="65"/>
            </a:xfrm>
            <a:custGeom>
              <a:avLst/>
              <a:gdLst>
                <a:gd name="T0" fmla="*/ 8 w 17"/>
                <a:gd name="T1" fmla="*/ 64 h 65"/>
                <a:gd name="T2" fmla="*/ 16 w 17"/>
                <a:gd name="T3" fmla="*/ 51 h 65"/>
                <a:gd name="T4" fmla="*/ 8 w 17"/>
                <a:gd name="T5" fmla="*/ 0 h 65"/>
                <a:gd name="T6" fmla="*/ 0 w 17"/>
                <a:gd name="T7" fmla="*/ 12 h 65"/>
                <a:gd name="T8" fmla="*/ 8 w 17"/>
                <a:gd name="T9" fmla="*/ 64 h 65"/>
              </a:gdLst>
              <a:ahLst/>
              <a:cxnLst>
                <a:cxn ang="0">
                  <a:pos x="T0" y="T1"/>
                </a:cxn>
                <a:cxn ang="0">
                  <a:pos x="T2" y="T3"/>
                </a:cxn>
                <a:cxn ang="0">
                  <a:pos x="T4" y="T5"/>
                </a:cxn>
                <a:cxn ang="0">
                  <a:pos x="T6" y="T7"/>
                </a:cxn>
                <a:cxn ang="0">
                  <a:pos x="T8" y="T9"/>
                </a:cxn>
              </a:cxnLst>
              <a:rect l="0" t="0" r="r" b="b"/>
              <a:pathLst>
                <a:path w="17" h="65">
                  <a:moveTo>
                    <a:pt x="8" y="64"/>
                  </a:moveTo>
                  <a:lnTo>
                    <a:pt x="16" y="51"/>
                  </a:lnTo>
                  <a:lnTo>
                    <a:pt x="8" y="0"/>
                  </a:lnTo>
                  <a:lnTo>
                    <a:pt x="0" y="12"/>
                  </a:lnTo>
                  <a:lnTo>
                    <a:pt x="8" y="6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88" name="Freeform 386"/>
            <p:cNvSpPr>
              <a:spLocks/>
            </p:cNvSpPr>
            <p:nvPr/>
          </p:nvSpPr>
          <p:spPr bwMode="auto">
            <a:xfrm>
              <a:off x="4075" y="2657"/>
              <a:ext cx="20" cy="61"/>
            </a:xfrm>
            <a:custGeom>
              <a:avLst/>
              <a:gdLst>
                <a:gd name="T0" fmla="*/ 11 w 20"/>
                <a:gd name="T1" fmla="*/ 60 h 61"/>
                <a:gd name="T2" fmla="*/ 19 w 20"/>
                <a:gd name="T3" fmla="*/ 47 h 61"/>
                <a:gd name="T4" fmla="*/ 6 w 20"/>
                <a:gd name="T5" fmla="*/ 0 h 61"/>
                <a:gd name="T6" fmla="*/ 0 w 20"/>
                <a:gd name="T7" fmla="*/ 11 h 61"/>
                <a:gd name="T8" fmla="*/ 11 w 20"/>
                <a:gd name="T9" fmla="*/ 60 h 61"/>
              </a:gdLst>
              <a:ahLst/>
              <a:cxnLst>
                <a:cxn ang="0">
                  <a:pos x="T0" y="T1"/>
                </a:cxn>
                <a:cxn ang="0">
                  <a:pos x="T2" y="T3"/>
                </a:cxn>
                <a:cxn ang="0">
                  <a:pos x="T4" y="T5"/>
                </a:cxn>
                <a:cxn ang="0">
                  <a:pos x="T6" y="T7"/>
                </a:cxn>
                <a:cxn ang="0">
                  <a:pos x="T8" y="T9"/>
                </a:cxn>
              </a:cxnLst>
              <a:rect l="0" t="0" r="r" b="b"/>
              <a:pathLst>
                <a:path w="20" h="61">
                  <a:moveTo>
                    <a:pt x="11" y="60"/>
                  </a:moveTo>
                  <a:lnTo>
                    <a:pt x="19" y="47"/>
                  </a:lnTo>
                  <a:lnTo>
                    <a:pt x="6" y="0"/>
                  </a:lnTo>
                  <a:lnTo>
                    <a:pt x="0" y="11"/>
                  </a:lnTo>
                  <a:lnTo>
                    <a:pt x="11" y="6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89" name="Freeform 387"/>
            <p:cNvSpPr>
              <a:spLocks/>
            </p:cNvSpPr>
            <p:nvPr/>
          </p:nvSpPr>
          <p:spPr bwMode="auto">
            <a:xfrm>
              <a:off x="4060" y="2614"/>
              <a:ext cx="22" cy="56"/>
            </a:xfrm>
            <a:custGeom>
              <a:avLst/>
              <a:gdLst>
                <a:gd name="T0" fmla="*/ 14 w 22"/>
                <a:gd name="T1" fmla="*/ 55 h 56"/>
                <a:gd name="T2" fmla="*/ 21 w 22"/>
                <a:gd name="T3" fmla="*/ 43 h 56"/>
                <a:gd name="T4" fmla="*/ 5 w 22"/>
                <a:gd name="T5" fmla="*/ 0 h 56"/>
                <a:gd name="T6" fmla="*/ 0 w 22"/>
                <a:gd name="T7" fmla="*/ 9 h 56"/>
                <a:gd name="T8" fmla="*/ 14 w 22"/>
                <a:gd name="T9" fmla="*/ 55 h 56"/>
              </a:gdLst>
              <a:ahLst/>
              <a:cxnLst>
                <a:cxn ang="0">
                  <a:pos x="T0" y="T1"/>
                </a:cxn>
                <a:cxn ang="0">
                  <a:pos x="T2" y="T3"/>
                </a:cxn>
                <a:cxn ang="0">
                  <a:pos x="T4" y="T5"/>
                </a:cxn>
                <a:cxn ang="0">
                  <a:pos x="T6" y="T7"/>
                </a:cxn>
                <a:cxn ang="0">
                  <a:pos x="T8" y="T9"/>
                </a:cxn>
              </a:cxnLst>
              <a:rect l="0" t="0" r="r" b="b"/>
              <a:pathLst>
                <a:path w="22" h="56">
                  <a:moveTo>
                    <a:pt x="14" y="55"/>
                  </a:moveTo>
                  <a:lnTo>
                    <a:pt x="21" y="43"/>
                  </a:lnTo>
                  <a:lnTo>
                    <a:pt x="5" y="0"/>
                  </a:lnTo>
                  <a:lnTo>
                    <a:pt x="0" y="9"/>
                  </a:lnTo>
                  <a:lnTo>
                    <a:pt x="14" y="5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90" name="Freeform 388"/>
            <p:cNvSpPr>
              <a:spLocks/>
            </p:cNvSpPr>
            <p:nvPr/>
          </p:nvSpPr>
          <p:spPr bwMode="auto">
            <a:xfrm>
              <a:off x="4040" y="2579"/>
              <a:ext cx="26" cy="46"/>
            </a:xfrm>
            <a:custGeom>
              <a:avLst/>
              <a:gdLst>
                <a:gd name="T0" fmla="*/ 19 w 26"/>
                <a:gd name="T1" fmla="*/ 45 h 46"/>
                <a:gd name="T2" fmla="*/ 25 w 26"/>
                <a:gd name="T3" fmla="*/ 35 h 46"/>
                <a:gd name="T4" fmla="*/ 4 w 26"/>
                <a:gd name="T5" fmla="*/ 0 h 46"/>
                <a:gd name="T6" fmla="*/ 0 w 26"/>
                <a:gd name="T7" fmla="*/ 7 h 46"/>
                <a:gd name="T8" fmla="*/ 19 w 26"/>
                <a:gd name="T9" fmla="*/ 45 h 46"/>
              </a:gdLst>
              <a:ahLst/>
              <a:cxnLst>
                <a:cxn ang="0">
                  <a:pos x="T0" y="T1"/>
                </a:cxn>
                <a:cxn ang="0">
                  <a:pos x="T2" y="T3"/>
                </a:cxn>
                <a:cxn ang="0">
                  <a:pos x="T4" y="T5"/>
                </a:cxn>
                <a:cxn ang="0">
                  <a:pos x="T6" y="T7"/>
                </a:cxn>
                <a:cxn ang="0">
                  <a:pos x="T8" y="T9"/>
                </a:cxn>
              </a:cxnLst>
              <a:rect l="0" t="0" r="r" b="b"/>
              <a:pathLst>
                <a:path w="26" h="46">
                  <a:moveTo>
                    <a:pt x="19" y="45"/>
                  </a:moveTo>
                  <a:lnTo>
                    <a:pt x="25" y="35"/>
                  </a:lnTo>
                  <a:lnTo>
                    <a:pt x="4" y="0"/>
                  </a:lnTo>
                  <a:lnTo>
                    <a:pt x="0" y="7"/>
                  </a:lnTo>
                  <a:lnTo>
                    <a:pt x="19" y="4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91" name="Freeform 389"/>
            <p:cNvSpPr>
              <a:spLocks/>
            </p:cNvSpPr>
            <p:nvPr/>
          </p:nvSpPr>
          <p:spPr bwMode="auto">
            <a:xfrm>
              <a:off x="4019" y="2551"/>
              <a:ext cx="26" cy="36"/>
            </a:xfrm>
            <a:custGeom>
              <a:avLst/>
              <a:gdLst>
                <a:gd name="T0" fmla="*/ 21 w 26"/>
                <a:gd name="T1" fmla="*/ 35 h 36"/>
                <a:gd name="T2" fmla="*/ 25 w 26"/>
                <a:gd name="T3" fmla="*/ 27 h 36"/>
                <a:gd name="T4" fmla="*/ 2 w 26"/>
                <a:gd name="T5" fmla="*/ 0 h 36"/>
                <a:gd name="T6" fmla="*/ 0 w 26"/>
                <a:gd name="T7" fmla="*/ 5 h 36"/>
                <a:gd name="T8" fmla="*/ 21 w 26"/>
                <a:gd name="T9" fmla="*/ 35 h 36"/>
              </a:gdLst>
              <a:ahLst/>
              <a:cxnLst>
                <a:cxn ang="0">
                  <a:pos x="T0" y="T1"/>
                </a:cxn>
                <a:cxn ang="0">
                  <a:pos x="T2" y="T3"/>
                </a:cxn>
                <a:cxn ang="0">
                  <a:pos x="T4" y="T5"/>
                </a:cxn>
                <a:cxn ang="0">
                  <a:pos x="T6" y="T7"/>
                </a:cxn>
                <a:cxn ang="0">
                  <a:pos x="T8" y="T9"/>
                </a:cxn>
              </a:cxnLst>
              <a:rect l="0" t="0" r="r" b="b"/>
              <a:pathLst>
                <a:path w="26" h="36">
                  <a:moveTo>
                    <a:pt x="21" y="35"/>
                  </a:moveTo>
                  <a:lnTo>
                    <a:pt x="25" y="27"/>
                  </a:lnTo>
                  <a:lnTo>
                    <a:pt x="2" y="0"/>
                  </a:lnTo>
                  <a:lnTo>
                    <a:pt x="0" y="5"/>
                  </a:lnTo>
                  <a:lnTo>
                    <a:pt x="21" y="35"/>
                  </a:lnTo>
                </a:path>
              </a:pathLst>
            </a:custGeom>
            <a:solidFill>
              <a:srgbClr val="53535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92" name="Freeform 390"/>
            <p:cNvSpPr>
              <a:spLocks/>
            </p:cNvSpPr>
            <p:nvPr/>
          </p:nvSpPr>
          <p:spPr bwMode="auto">
            <a:xfrm>
              <a:off x="3995" y="2533"/>
              <a:ext cx="27" cy="25"/>
            </a:xfrm>
            <a:custGeom>
              <a:avLst/>
              <a:gdLst>
                <a:gd name="T0" fmla="*/ 23 w 27"/>
                <a:gd name="T1" fmla="*/ 24 h 25"/>
                <a:gd name="T2" fmla="*/ 26 w 27"/>
                <a:gd name="T3" fmla="*/ 18 h 25"/>
                <a:gd name="T4" fmla="*/ 2 w 27"/>
                <a:gd name="T5" fmla="*/ 0 h 25"/>
                <a:gd name="T6" fmla="*/ 0 w 27"/>
                <a:gd name="T7" fmla="*/ 2 h 25"/>
                <a:gd name="T8" fmla="*/ 23 w 27"/>
                <a:gd name="T9" fmla="*/ 24 h 25"/>
              </a:gdLst>
              <a:ahLst/>
              <a:cxnLst>
                <a:cxn ang="0">
                  <a:pos x="T0" y="T1"/>
                </a:cxn>
                <a:cxn ang="0">
                  <a:pos x="T2" y="T3"/>
                </a:cxn>
                <a:cxn ang="0">
                  <a:pos x="T4" y="T5"/>
                </a:cxn>
                <a:cxn ang="0">
                  <a:pos x="T6" y="T7"/>
                </a:cxn>
                <a:cxn ang="0">
                  <a:pos x="T8" y="T9"/>
                </a:cxn>
              </a:cxnLst>
              <a:rect l="0" t="0" r="r" b="b"/>
              <a:pathLst>
                <a:path w="27" h="25">
                  <a:moveTo>
                    <a:pt x="23" y="24"/>
                  </a:moveTo>
                  <a:lnTo>
                    <a:pt x="26" y="18"/>
                  </a:lnTo>
                  <a:lnTo>
                    <a:pt x="2" y="0"/>
                  </a:lnTo>
                  <a:lnTo>
                    <a:pt x="0" y="2"/>
                  </a:lnTo>
                  <a:lnTo>
                    <a:pt x="23" y="24"/>
                  </a:lnTo>
                </a:path>
              </a:pathLst>
            </a:custGeom>
            <a:solidFill>
              <a:srgbClr val="81818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93" name="Freeform 391"/>
            <p:cNvSpPr>
              <a:spLocks/>
            </p:cNvSpPr>
            <p:nvPr/>
          </p:nvSpPr>
          <p:spPr bwMode="auto">
            <a:xfrm>
              <a:off x="3971" y="2525"/>
              <a:ext cx="28" cy="17"/>
            </a:xfrm>
            <a:custGeom>
              <a:avLst/>
              <a:gdLst>
                <a:gd name="T0" fmla="*/ 24 w 28"/>
                <a:gd name="T1" fmla="*/ 16 h 17"/>
                <a:gd name="T2" fmla="*/ 27 w 28"/>
                <a:gd name="T3" fmla="*/ 12 h 17"/>
                <a:gd name="T4" fmla="*/ 0 w 28"/>
                <a:gd name="T5" fmla="*/ 0 h 17"/>
                <a:gd name="T6" fmla="*/ 24 w 28"/>
                <a:gd name="T7" fmla="*/ 16 h 17"/>
              </a:gdLst>
              <a:ahLst/>
              <a:cxnLst>
                <a:cxn ang="0">
                  <a:pos x="T0" y="T1"/>
                </a:cxn>
                <a:cxn ang="0">
                  <a:pos x="T2" y="T3"/>
                </a:cxn>
                <a:cxn ang="0">
                  <a:pos x="T4" y="T5"/>
                </a:cxn>
                <a:cxn ang="0">
                  <a:pos x="T6" y="T7"/>
                </a:cxn>
              </a:cxnLst>
              <a:rect l="0" t="0" r="r" b="b"/>
              <a:pathLst>
                <a:path w="28" h="17">
                  <a:moveTo>
                    <a:pt x="24" y="16"/>
                  </a:moveTo>
                  <a:lnTo>
                    <a:pt x="27" y="12"/>
                  </a:lnTo>
                  <a:lnTo>
                    <a:pt x="0" y="0"/>
                  </a:lnTo>
                  <a:lnTo>
                    <a:pt x="24" y="16"/>
                  </a:lnTo>
                </a:path>
              </a:pathLst>
            </a:custGeom>
            <a:solidFill>
              <a:srgbClr val="BEBEB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94" name="Freeform 392"/>
            <p:cNvSpPr>
              <a:spLocks/>
            </p:cNvSpPr>
            <p:nvPr/>
          </p:nvSpPr>
          <p:spPr bwMode="auto">
            <a:xfrm>
              <a:off x="4094" y="2848"/>
              <a:ext cx="17" cy="65"/>
            </a:xfrm>
            <a:custGeom>
              <a:avLst/>
              <a:gdLst>
                <a:gd name="T0" fmla="*/ 0 w 17"/>
                <a:gd name="T1" fmla="*/ 64 h 65"/>
                <a:gd name="T2" fmla="*/ 2 w 17"/>
                <a:gd name="T3" fmla="*/ 49 h 65"/>
                <a:gd name="T4" fmla="*/ 16 w 17"/>
                <a:gd name="T5" fmla="*/ 0 h 65"/>
                <a:gd name="T6" fmla="*/ 11 w 17"/>
                <a:gd name="T7" fmla="*/ 14 h 65"/>
                <a:gd name="T8" fmla="*/ 0 w 17"/>
                <a:gd name="T9" fmla="*/ 64 h 65"/>
              </a:gdLst>
              <a:ahLst/>
              <a:cxnLst>
                <a:cxn ang="0">
                  <a:pos x="T0" y="T1"/>
                </a:cxn>
                <a:cxn ang="0">
                  <a:pos x="T2" y="T3"/>
                </a:cxn>
                <a:cxn ang="0">
                  <a:pos x="T4" y="T5"/>
                </a:cxn>
                <a:cxn ang="0">
                  <a:pos x="T6" y="T7"/>
                </a:cxn>
                <a:cxn ang="0">
                  <a:pos x="T8" y="T9"/>
                </a:cxn>
              </a:cxnLst>
              <a:rect l="0" t="0" r="r" b="b"/>
              <a:pathLst>
                <a:path w="17" h="65">
                  <a:moveTo>
                    <a:pt x="0" y="64"/>
                  </a:moveTo>
                  <a:lnTo>
                    <a:pt x="2" y="49"/>
                  </a:lnTo>
                  <a:lnTo>
                    <a:pt x="16" y="0"/>
                  </a:lnTo>
                  <a:lnTo>
                    <a:pt x="11" y="14"/>
                  </a:lnTo>
                  <a:lnTo>
                    <a:pt x="0" y="6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95" name="Freeform 393"/>
            <p:cNvSpPr>
              <a:spLocks/>
            </p:cNvSpPr>
            <p:nvPr/>
          </p:nvSpPr>
          <p:spPr bwMode="auto">
            <a:xfrm>
              <a:off x="4101" y="2796"/>
              <a:ext cx="17" cy="67"/>
            </a:xfrm>
            <a:custGeom>
              <a:avLst/>
              <a:gdLst>
                <a:gd name="T0" fmla="*/ 0 w 17"/>
                <a:gd name="T1" fmla="*/ 66 h 67"/>
                <a:gd name="T2" fmla="*/ 10 w 17"/>
                <a:gd name="T3" fmla="*/ 51 h 67"/>
                <a:gd name="T4" fmla="*/ 16 w 17"/>
                <a:gd name="T5" fmla="*/ 0 h 67"/>
                <a:gd name="T6" fmla="*/ 10 w 17"/>
                <a:gd name="T7" fmla="*/ 13 h 67"/>
                <a:gd name="T8" fmla="*/ 0 w 17"/>
                <a:gd name="T9" fmla="*/ 66 h 67"/>
              </a:gdLst>
              <a:ahLst/>
              <a:cxnLst>
                <a:cxn ang="0">
                  <a:pos x="T0" y="T1"/>
                </a:cxn>
                <a:cxn ang="0">
                  <a:pos x="T2" y="T3"/>
                </a:cxn>
                <a:cxn ang="0">
                  <a:pos x="T4" y="T5"/>
                </a:cxn>
                <a:cxn ang="0">
                  <a:pos x="T6" y="T7"/>
                </a:cxn>
                <a:cxn ang="0">
                  <a:pos x="T8" y="T9"/>
                </a:cxn>
              </a:cxnLst>
              <a:rect l="0" t="0" r="r" b="b"/>
              <a:pathLst>
                <a:path w="17" h="67">
                  <a:moveTo>
                    <a:pt x="0" y="66"/>
                  </a:moveTo>
                  <a:lnTo>
                    <a:pt x="10" y="51"/>
                  </a:lnTo>
                  <a:lnTo>
                    <a:pt x="16" y="0"/>
                  </a:lnTo>
                  <a:lnTo>
                    <a:pt x="10" y="13"/>
                  </a:lnTo>
                  <a:lnTo>
                    <a:pt x="0" y="6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96" name="Freeform 394"/>
            <p:cNvSpPr>
              <a:spLocks/>
            </p:cNvSpPr>
            <p:nvPr/>
          </p:nvSpPr>
          <p:spPr bwMode="auto">
            <a:xfrm>
              <a:off x="4101" y="2743"/>
              <a:ext cx="17" cy="67"/>
            </a:xfrm>
            <a:custGeom>
              <a:avLst/>
              <a:gdLst>
                <a:gd name="T0" fmla="*/ 10 w 17"/>
                <a:gd name="T1" fmla="*/ 66 h 67"/>
                <a:gd name="T2" fmla="*/ 16 w 17"/>
                <a:gd name="T3" fmla="*/ 52 h 67"/>
                <a:gd name="T4" fmla="*/ 10 w 17"/>
                <a:gd name="T5" fmla="*/ 0 h 67"/>
                <a:gd name="T6" fmla="*/ 0 w 17"/>
                <a:gd name="T7" fmla="*/ 14 h 67"/>
                <a:gd name="T8" fmla="*/ 10 w 17"/>
                <a:gd name="T9" fmla="*/ 66 h 67"/>
              </a:gdLst>
              <a:ahLst/>
              <a:cxnLst>
                <a:cxn ang="0">
                  <a:pos x="T0" y="T1"/>
                </a:cxn>
                <a:cxn ang="0">
                  <a:pos x="T2" y="T3"/>
                </a:cxn>
                <a:cxn ang="0">
                  <a:pos x="T4" y="T5"/>
                </a:cxn>
                <a:cxn ang="0">
                  <a:pos x="T6" y="T7"/>
                </a:cxn>
                <a:cxn ang="0">
                  <a:pos x="T8" y="T9"/>
                </a:cxn>
              </a:cxnLst>
              <a:rect l="0" t="0" r="r" b="b"/>
              <a:pathLst>
                <a:path w="17" h="67">
                  <a:moveTo>
                    <a:pt x="10" y="66"/>
                  </a:moveTo>
                  <a:lnTo>
                    <a:pt x="16" y="52"/>
                  </a:lnTo>
                  <a:lnTo>
                    <a:pt x="10" y="0"/>
                  </a:lnTo>
                  <a:lnTo>
                    <a:pt x="0" y="14"/>
                  </a:lnTo>
                  <a:lnTo>
                    <a:pt x="10" y="6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97" name="Freeform 395"/>
            <p:cNvSpPr>
              <a:spLocks/>
            </p:cNvSpPr>
            <p:nvPr/>
          </p:nvSpPr>
          <p:spPr bwMode="auto">
            <a:xfrm>
              <a:off x="4094" y="2692"/>
              <a:ext cx="17" cy="66"/>
            </a:xfrm>
            <a:custGeom>
              <a:avLst/>
              <a:gdLst>
                <a:gd name="T0" fmla="*/ 11 w 17"/>
                <a:gd name="T1" fmla="*/ 65 h 66"/>
                <a:gd name="T2" fmla="*/ 16 w 17"/>
                <a:gd name="T3" fmla="*/ 50 h 66"/>
                <a:gd name="T4" fmla="*/ 2 w 17"/>
                <a:gd name="T5" fmla="*/ 0 h 66"/>
                <a:gd name="T6" fmla="*/ 0 w 17"/>
                <a:gd name="T7" fmla="*/ 13 h 66"/>
                <a:gd name="T8" fmla="*/ 11 w 17"/>
                <a:gd name="T9" fmla="*/ 65 h 66"/>
              </a:gdLst>
              <a:ahLst/>
              <a:cxnLst>
                <a:cxn ang="0">
                  <a:pos x="T0" y="T1"/>
                </a:cxn>
                <a:cxn ang="0">
                  <a:pos x="T2" y="T3"/>
                </a:cxn>
                <a:cxn ang="0">
                  <a:pos x="T4" y="T5"/>
                </a:cxn>
                <a:cxn ang="0">
                  <a:pos x="T6" y="T7"/>
                </a:cxn>
                <a:cxn ang="0">
                  <a:pos x="T8" y="T9"/>
                </a:cxn>
              </a:cxnLst>
              <a:rect l="0" t="0" r="r" b="b"/>
              <a:pathLst>
                <a:path w="17" h="66">
                  <a:moveTo>
                    <a:pt x="11" y="65"/>
                  </a:moveTo>
                  <a:lnTo>
                    <a:pt x="16" y="50"/>
                  </a:lnTo>
                  <a:lnTo>
                    <a:pt x="2" y="0"/>
                  </a:lnTo>
                  <a:lnTo>
                    <a:pt x="0" y="13"/>
                  </a:lnTo>
                  <a:lnTo>
                    <a:pt x="11" y="6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98" name="Freeform 396"/>
            <p:cNvSpPr>
              <a:spLocks/>
            </p:cNvSpPr>
            <p:nvPr/>
          </p:nvSpPr>
          <p:spPr bwMode="auto">
            <a:xfrm>
              <a:off x="4081" y="2646"/>
              <a:ext cx="17" cy="60"/>
            </a:xfrm>
            <a:custGeom>
              <a:avLst/>
              <a:gdLst>
                <a:gd name="T0" fmla="*/ 14 w 17"/>
                <a:gd name="T1" fmla="*/ 59 h 60"/>
                <a:gd name="T2" fmla="*/ 16 w 17"/>
                <a:gd name="T3" fmla="*/ 45 h 60"/>
                <a:gd name="T4" fmla="*/ 2 w 17"/>
                <a:gd name="T5" fmla="*/ 0 h 60"/>
                <a:gd name="T6" fmla="*/ 0 w 17"/>
                <a:gd name="T7" fmla="*/ 11 h 60"/>
                <a:gd name="T8" fmla="*/ 14 w 17"/>
                <a:gd name="T9" fmla="*/ 59 h 60"/>
              </a:gdLst>
              <a:ahLst/>
              <a:cxnLst>
                <a:cxn ang="0">
                  <a:pos x="T0" y="T1"/>
                </a:cxn>
                <a:cxn ang="0">
                  <a:pos x="T2" y="T3"/>
                </a:cxn>
                <a:cxn ang="0">
                  <a:pos x="T4" y="T5"/>
                </a:cxn>
                <a:cxn ang="0">
                  <a:pos x="T6" y="T7"/>
                </a:cxn>
                <a:cxn ang="0">
                  <a:pos x="T8" y="T9"/>
                </a:cxn>
              </a:cxnLst>
              <a:rect l="0" t="0" r="r" b="b"/>
              <a:pathLst>
                <a:path w="17" h="60">
                  <a:moveTo>
                    <a:pt x="14" y="59"/>
                  </a:moveTo>
                  <a:lnTo>
                    <a:pt x="16" y="45"/>
                  </a:lnTo>
                  <a:lnTo>
                    <a:pt x="2" y="0"/>
                  </a:lnTo>
                  <a:lnTo>
                    <a:pt x="0" y="11"/>
                  </a:lnTo>
                  <a:lnTo>
                    <a:pt x="14" y="5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399" name="Freeform 397"/>
            <p:cNvSpPr>
              <a:spLocks/>
            </p:cNvSpPr>
            <p:nvPr/>
          </p:nvSpPr>
          <p:spPr bwMode="auto">
            <a:xfrm>
              <a:off x="4065" y="2604"/>
              <a:ext cx="19" cy="54"/>
            </a:xfrm>
            <a:custGeom>
              <a:avLst/>
              <a:gdLst>
                <a:gd name="T0" fmla="*/ 15 w 19"/>
                <a:gd name="T1" fmla="*/ 53 h 54"/>
                <a:gd name="T2" fmla="*/ 18 w 19"/>
                <a:gd name="T3" fmla="*/ 41 h 54"/>
                <a:gd name="T4" fmla="*/ 0 w 19"/>
                <a:gd name="T5" fmla="*/ 0 h 54"/>
                <a:gd name="T6" fmla="*/ 0 w 19"/>
                <a:gd name="T7" fmla="*/ 9 h 54"/>
                <a:gd name="T8" fmla="*/ 15 w 19"/>
                <a:gd name="T9" fmla="*/ 53 h 54"/>
              </a:gdLst>
              <a:ahLst/>
              <a:cxnLst>
                <a:cxn ang="0">
                  <a:pos x="T0" y="T1"/>
                </a:cxn>
                <a:cxn ang="0">
                  <a:pos x="T2" y="T3"/>
                </a:cxn>
                <a:cxn ang="0">
                  <a:pos x="T4" y="T5"/>
                </a:cxn>
                <a:cxn ang="0">
                  <a:pos x="T6" y="T7"/>
                </a:cxn>
                <a:cxn ang="0">
                  <a:pos x="T8" y="T9"/>
                </a:cxn>
              </a:cxnLst>
              <a:rect l="0" t="0" r="r" b="b"/>
              <a:pathLst>
                <a:path w="19" h="54">
                  <a:moveTo>
                    <a:pt x="15" y="53"/>
                  </a:moveTo>
                  <a:lnTo>
                    <a:pt x="18" y="41"/>
                  </a:lnTo>
                  <a:lnTo>
                    <a:pt x="0" y="0"/>
                  </a:lnTo>
                  <a:lnTo>
                    <a:pt x="0" y="9"/>
                  </a:lnTo>
                  <a:lnTo>
                    <a:pt x="15" y="53"/>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00" name="Freeform 398"/>
            <p:cNvSpPr>
              <a:spLocks/>
            </p:cNvSpPr>
            <p:nvPr/>
          </p:nvSpPr>
          <p:spPr bwMode="auto">
            <a:xfrm>
              <a:off x="4044" y="2571"/>
              <a:ext cx="23" cy="44"/>
            </a:xfrm>
            <a:custGeom>
              <a:avLst/>
              <a:gdLst>
                <a:gd name="T0" fmla="*/ 21 w 23"/>
                <a:gd name="T1" fmla="*/ 43 h 44"/>
                <a:gd name="T2" fmla="*/ 22 w 23"/>
                <a:gd name="T3" fmla="*/ 33 h 44"/>
                <a:gd name="T4" fmla="*/ 1 w 23"/>
                <a:gd name="T5" fmla="*/ 0 h 44"/>
                <a:gd name="T6" fmla="*/ 0 w 23"/>
                <a:gd name="T7" fmla="*/ 7 h 44"/>
                <a:gd name="T8" fmla="*/ 21 w 23"/>
                <a:gd name="T9" fmla="*/ 43 h 44"/>
              </a:gdLst>
              <a:ahLst/>
              <a:cxnLst>
                <a:cxn ang="0">
                  <a:pos x="T0" y="T1"/>
                </a:cxn>
                <a:cxn ang="0">
                  <a:pos x="T2" y="T3"/>
                </a:cxn>
                <a:cxn ang="0">
                  <a:pos x="T4" y="T5"/>
                </a:cxn>
                <a:cxn ang="0">
                  <a:pos x="T6" y="T7"/>
                </a:cxn>
                <a:cxn ang="0">
                  <a:pos x="T8" y="T9"/>
                </a:cxn>
              </a:cxnLst>
              <a:rect l="0" t="0" r="r" b="b"/>
              <a:pathLst>
                <a:path w="23" h="44">
                  <a:moveTo>
                    <a:pt x="21" y="43"/>
                  </a:moveTo>
                  <a:lnTo>
                    <a:pt x="22" y="33"/>
                  </a:lnTo>
                  <a:lnTo>
                    <a:pt x="1" y="0"/>
                  </a:lnTo>
                  <a:lnTo>
                    <a:pt x="0" y="7"/>
                  </a:lnTo>
                  <a:lnTo>
                    <a:pt x="21" y="43"/>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01" name="Freeform 399"/>
            <p:cNvSpPr>
              <a:spLocks/>
            </p:cNvSpPr>
            <p:nvPr/>
          </p:nvSpPr>
          <p:spPr bwMode="auto">
            <a:xfrm>
              <a:off x="4021" y="2546"/>
              <a:ext cx="26" cy="34"/>
            </a:xfrm>
            <a:custGeom>
              <a:avLst/>
              <a:gdLst>
                <a:gd name="T0" fmla="*/ 23 w 26"/>
                <a:gd name="T1" fmla="*/ 33 h 34"/>
                <a:gd name="T2" fmla="*/ 25 w 26"/>
                <a:gd name="T3" fmla="*/ 24 h 34"/>
                <a:gd name="T4" fmla="*/ 1 w 26"/>
                <a:gd name="T5" fmla="*/ 0 h 34"/>
                <a:gd name="T6" fmla="*/ 0 w 26"/>
                <a:gd name="T7" fmla="*/ 5 h 34"/>
                <a:gd name="T8" fmla="*/ 23 w 26"/>
                <a:gd name="T9" fmla="*/ 33 h 34"/>
              </a:gdLst>
              <a:ahLst/>
              <a:cxnLst>
                <a:cxn ang="0">
                  <a:pos x="T0" y="T1"/>
                </a:cxn>
                <a:cxn ang="0">
                  <a:pos x="T2" y="T3"/>
                </a:cxn>
                <a:cxn ang="0">
                  <a:pos x="T4" y="T5"/>
                </a:cxn>
                <a:cxn ang="0">
                  <a:pos x="T6" y="T7"/>
                </a:cxn>
                <a:cxn ang="0">
                  <a:pos x="T8" y="T9"/>
                </a:cxn>
              </a:cxnLst>
              <a:rect l="0" t="0" r="r" b="b"/>
              <a:pathLst>
                <a:path w="26" h="34">
                  <a:moveTo>
                    <a:pt x="23" y="33"/>
                  </a:moveTo>
                  <a:lnTo>
                    <a:pt x="25" y="24"/>
                  </a:lnTo>
                  <a:lnTo>
                    <a:pt x="1" y="0"/>
                  </a:lnTo>
                  <a:lnTo>
                    <a:pt x="0" y="5"/>
                  </a:lnTo>
                  <a:lnTo>
                    <a:pt x="23" y="33"/>
                  </a:lnTo>
                </a:path>
              </a:pathLst>
            </a:custGeom>
            <a:solidFill>
              <a:srgbClr val="48484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02" name="Freeform 400"/>
            <p:cNvSpPr>
              <a:spLocks/>
            </p:cNvSpPr>
            <p:nvPr/>
          </p:nvSpPr>
          <p:spPr bwMode="auto">
            <a:xfrm>
              <a:off x="3998" y="2530"/>
              <a:ext cx="26" cy="22"/>
            </a:xfrm>
            <a:custGeom>
              <a:avLst/>
              <a:gdLst>
                <a:gd name="T0" fmla="*/ 23 w 26"/>
                <a:gd name="T1" fmla="*/ 21 h 22"/>
                <a:gd name="T2" fmla="*/ 25 w 26"/>
                <a:gd name="T3" fmla="*/ 15 h 22"/>
                <a:gd name="T4" fmla="*/ 0 w 26"/>
                <a:gd name="T5" fmla="*/ 0 h 22"/>
                <a:gd name="T6" fmla="*/ 0 w 26"/>
                <a:gd name="T7" fmla="*/ 2 h 22"/>
                <a:gd name="T8" fmla="*/ 23 w 26"/>
                <a:gd name="T9" fmla="*/ 21 h 22"/>
              </a:gdLst>
              <a:ahLst/>
              <a:cxnLst>
                <a:cxn ang="0">
                  <a:pos x="T0" y="T1"/>
                </a:cxn>
                <a:cxn ang="0">
                  <a:pos x="T2" y="T3"/>
                </a:cxn>
                <a:cxn ang="0">
                  <a:pos x="T4" y="T5"/>
                </a:cxn>
                <a:cxn ang="0">
                  <a:pos x="T6" y="T7"/>
                </a:cxn>
                <a:cxn ang="0">
                  <a:pos x="T8" y="T9"/>
                </a:cxn>
              </a:cxnLst>
              <a:rect l="0" t="0" r="r" b="b"/>
              <a:pathLst>
                <a:path w="26" h="22">
                  <a:moveTo>
                    <a:pt x="23" y="21"/>
                  </a:moveTo>
                  <a:lnTo>
                    <a:pt x="25" y="15"/>
                  </a:lnTo>
                  <a:lnTo>
                    <a:pt x="0" y="0"/>
                  </a:lnTo>
                  <a:lnTo>
                    <a:pt x="0" y="2"/>
                  </a:lnTo>
                  <a:lnTo>
                    <a:pt x="23" y="21"/>
                  </a:lnTo>
                </a:path>
              </a:pathLst>
            </a:custGeom>
            <a:solidFill>
              <a:srgbClr val="79797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03" name="Freeform 401"/>
            <p:cNvSpPr>
              <a:spLocks/>
            </p:cNvSpPr>
            <p:nvPr/>
          </p:nvSpPr>
          <p:spPr bwMode="auto">
            <a:xfrm>
              <a:off x="3971" y="2525"/>
              <a:ext cx="28" cy="17"/>
            </a:xfrm>
            <a:custGeom>
              <a:avLst/>
              <a:gdLst>
                <a:gd name="T0" fmla="*/ 27 w 28"/>
                <a:gd name="T1" fmla="*/ 16 h 17"/>
                <a:gd name="T2" fmla="*/ 27 w 28"/>
                <a:gd name="T3" fmla="*/ 10 h 17"/>
                <a:gd name="T4" fmla="*/ 0 w 28"/>
                <a:gd name="T5" fmla="*/ 0 h 17"/>
                <a:gd name="T6" fmla="*/ 27 w 28"/>
                <a:gd name="T7" fmla="*/ 16 h 17"/>
              </a:gdLst>
              <a:ahLst/>
              <a:cxnLst>
                <a:cxn ang="0">
                  <a:pos x="T0" y="T1"/>
                </a:cxn>
                <a:cxn ang="0">
                  <a:pos x="T2" y="T3"/>
                </a:cxn>
                <a:cxn ang="0">
                  <a:pos x="T4" y="T5"/>
                </a:cxn>
                <a:cxn ang="0">
                  <a:pos x="T6" y="T7"/>
                </a:cxn>
              </a:cxnLst>
              <a:rect l="0" t="0" r="r" b="b"/>
              <a:pathLst>
                <a:path w="28" h="17">
                  <a:moveTo>
                    <a:pt x="27" y="16"/>
                  </a:moveTo>
                  <a:lnTo>
                    <a:pt x="27" y="10"/>
                  </a:lnTo>
                  <a:lnTo>
                    <a:pt x="0" y="0"/>
                  </a:lnTo>
                  <a:lnTo>
                    <a:pt x="27" y="16"/>
                  </a:lnTo>
                </a:path>
              </a:pathLst>
            </a:custGeom>
            <a:solidFill>
              <a:srgbClr val="B2B2B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04" name="Freeform 402"/>
            <p:cNvSpPr>
              <a:spLocks/>
            </p:cNvSpPr>
            <p:nvPr/>
          </p:nvSpPr>
          <p:spPr bwMode="auto">
            <a:xfrm>
              <a:off x="4081" y="2634"/>
              <a:ext cx="17" cy="59"/>
            </a:xfrm>
            <a:custGeom>
              <a:avLst/>
              <a:gdLst>
                <a:gd name="T0" fmla="*/ 16 w 17"/>
                <a:gd name="T1" fmla="*/ 58 h 59"/>
                <a:gd name="T2" fmla="*/ 14 w 17"/>
                <a:gd name="T3" fmla="*/ 45 h 59"/>
                <a:gd name="T4" fmla="*/ 0 w 17"/>
                <a:gd name="T5" fmla="*/ 0 h 59"/>
                <a:gd name="T6" fmla="*/ 2 w 17"/>
                <a:gd name="T7" fmla="*/ 11 h 59"/>
                <a:gd name="T8" fmla="*/ 16 w 17"/>
                <a:gd name="T9" fmla="*/ 58 h 59"/>
              </a:gdLst>
              <a:ahLst/>
              <a:cxnLst>
                <a:cxn ang="0">
                  <a:pos x="T0" y="T1"/>
                </a:cxn>
                <a:cxn ang="0">
                  <a:pos x="T2" y="T3"/>
                </a:cxn>
                <a:cxn ang="0">
                  <a:pos x="T4" y="T5"/>
                </a:cxn>
                <a:cxn ang="0">
                  <a:pos x="T6" y="T7"/>
                </a:cxn>
                <a:cxn ang="0">
                  <a:pos x="T8" y="T9"/>
                </a:cxn>
              </a:cxnLst>
              <a:rect l="0" t="0" r="r" b="b"/>
              <a:pathLst>
                <a:path w="17" h="59">
                  <a:moveTo>
                    <a:pt x="16" y="58"/>
                  </a:moveTo>
                  <a:lnTo>
                    <a:pt x="14" y="45"/>
                  </a:lnTo>
                  <a:lnTo>
                    <a:pt x="0" y="0"/>
                  </a:lnTo>
                  <a:lnTo>
                    <a:pt x="2" y="11"/>
                  </a:lnTo>
                  <a:lnTo>
                    <a:pt x="16" y="58"/>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05" name="Freeform 403"/>
            <p:cNvSpPr>
              <a:spLocks/>
            </p:cNvSpPr>
            <p:nvPr/>
          </p:nvSpPr>
          <p:spPr bwMode="auto">
            <a:xfrm>
              <a:off x="4065" y="2594"/>
              <a:ext cx="19" cy="53"/>
            </a:xfrm>
            <a:custGeom>
              <a:avLst/>
              <a:gdLst>
                <a:gd name="T0" fmla="*/ 18 w 19"/>
                <a:gd name="T1" fmla="*/ 52 h 53"/>
                <a:gd name="T2" fmla="*/ 15 w 19"/>
                <a:gd name="T3" fmla="*/ 40 h 53"/>
                <a:gd name="T4" fmla="*/ 0 w 19"/>
                <a:gd name="T5" fmla="*/ 0 h 53"/>
                <a:gd name="T6" fmla="*/ 0 w 19"/>
                <a:gd name="T7" fmla="*/ 10 h 53"/>
                <a:gd name="T8" fmla="*/ 18 w 19"/>
                <a:gd name="T9" fmla="*/ 52 h 53"/>
              </a:gdLst>
              <a:ahLst/>
              <a:cxnLst>
                <a:cxn ang="0">
                  <a:pos x="T0" y="T1"/>
                </a:cxn>
                <a:cxn ang="0">
                  <a:pos x="T2" y="T3"/>
                </a:cxn>
                <a:cxn ang="0">
                  <a:pos x="T4" y="T5"/>
                </a:cxn>
                <a:cxn ang="0">
                  <a:pos x="T6" y="T7"/>
                </a:cxn>
                <a:cxn ang="0">
                  <a:pos x="T8" y="T9"/>
                </a:cxn>
              </a:cxnLst>
              <a:rect l="0" t="0" r="r" b="b"/>
              <a:pathLst>
                <a:path w="19" h="53">
                  <a:moveTo>
                    <a:pt x="18" y="52"/>
                  </a:moveTo>
                  <a:lnTo>
                    <a:pt x="15" y="40"/>
                  </a:lnTo>
                  <a:lnTo>
                    <a:pt x="0" y="0"/>
                  </a:lnTo>
                  <a:lnTo>
                    <a:pt x="0" y="10"/>
                  </a:lnTo>
                  <a:lnTo>
                    <a:pt x="18" y="5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06" name="Freeform 404"/>
            <p:cNvSpPr>
              <a:spLocks/>
            </p:cNvSpPr>
            <p:nvPr/>
          </p:nvSpPr>
          <p:spPr bwMode="auto">
            <a:xfrm>
              <a:off x="4044" y="2563"/>
              <a:ext cx="23" cy="42"/>
            </a:xfrm>
            <a:custGeom>
              <a:avLst/>
              <a:gdLst>
                <a:gd name="T0" fmla="*/ 22 w 23"/>
                <a:gd name="T1" fmla="*/ 41 h 42"/>
                <a:gd name="T2" fmla="*/ 21 w 23"/>
                <a:gd name="T3" fmla="*/ 30 h 42"/>
                <a:gd name="T4" fmla="*/ 0 w 23"/>
                <a:gd name="T5" fmla="*/ 0 h 42"/>
                <a:gd name="T6" fmla="*/ 1 w 23"/>
                <a:gd name="T7" fmla="*/ 7 h 42"/>
                <a:gd name="T8" fmla="*/ 22 w 23"/>
                <a:gd name="T9" fmla="*/ 41 h 42"/>
              </a:gdLst>
              <a:ahLst/>
              <a:cxnLst>
                <a:cxn ang="0">
                  <a:pos x="T0" y="T1"/>
                </a:cxn>
                <a:cxn ang="0">
                  <a:pos x="T2" y="T3"/>
                </a:cxn>
                <a:cxn ang="0">
                  <a:pos x="T4" y="T5"/>
                </a:cxn>
                <a:cxn ang="0">
                  <a:pos x="T6" y="T7"/>
                </a:cxn>
                <a:cxn ang="0">
                  <a:pos x="T8" y="T9"/>
                </a:cxn>
              </a:cxnLst>
              <a:rect l="0" t="0" r="r" b="b"/>
              <a:pathLst>
                <a:path w="23" h="42">
                  <a:moveTo>
                    <a:pt x="22" y="41"/>
                  </a:moveTo>
                  <a:lnTo>
                    <a:pt x="21" y="30"/>
                  </a:lnTo>
                  <a:lnTo>
                    <a:pt x="0" y="0"/>
                  </a:lnTo>
                  <a:lnTo>
                    <a:pt x="1" y="7"/>
                  </a:lnTo>
                  <a:lnTo>
                    <a:pt x="22" y="41"/>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07" name="Freeform 405"/>
            <p:cNvSpPr>
              <a:spLocks/>
            </p:cNvSpPr>
            <p:nvPr/>
          </p:nvSpPr>
          <p:spPr bwMode="auto">
            <a:xfrm>
              <a:off x="4021" y="2541"/>
              <a:ext cx="26" cy="31"/>
            </a:xfrm>
            <a:custGeom>
              <a:avLst/>
              <a:gdLst>
                <a:gd name="T0" fmla="*/ 25 w 26"/>
                <a:gd name="T1" fmla="*/ 30 h 31"/>
                <a:gd name="T2" fmla="*/ 23 w 26"/>
                <a:gd name="T3" fmla="*/ 22 h 31"/>
                <a:gd name="T4" fmla="*/ 0 w 26"/>
                <a:gd name="T5" fmla="*/ 0 h 31"/>
                <a:gd name="T6" fmla="*/ 1 w 26"/>
                <a:gd name="T7" fmla="*/ 5 h 31"/>
                <a:gd name="T8" fmla="*/ 25 w 26"/>
                <a:gd name="T9" fmla="*/ 30 h 31"/>
              </a:gdLst>
              <a:ahLst/>
              <a:cxnLst>
                <a:cxn ang="0">
                  <a:pos x="T0" y="T1"/>
                </a:cxn>
                <a:cxn ang="0">
                  <a:pos x="T2" y="T3"/>
                </a:cxn>
                <a:cxn ang="0">
                  <a:pos x="T4" y="T5"/>
                </a:cxn>
                <a:cxn ang="0">
                  <a:pos x="T6" y="T7"/>
                </a:cxn>
                <a:cxn ang="0">
                  <a:pos x="T8" y="T9"/>
                </a:cxn>
              </a:cxnLst>
              <a:rect l="0" t="0" r="r" b="b"/>
              <a:pathLst>
                <a:path w="26" h="31">
                  <a:moveTo>
                    <a:pt x="25" y="30"/>
                  </a:moveTo>
                  <a:lnTo>
                    <a:pt x="23" y="22"/>
                  </a:lnTo>
                  <a:lnTo>
                    <a:pt x="0" y="0"/>
                  </a:lnTo>
                  <a:lnTo>
                    <a:pt x="1" y="5"/>
                  </a:lnTo>
                  <a:lnTo>
                    <a:pt x="25" y="30"/>
                  </a:lnTo>
                </a:path>
              </a:pathLst>
            </a:custGeom>
            <a:solidFill>
              <a:srgbClr val="41414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08" name="Freeform 406"/>
            <p:cNvSpPr>
              <a:spLocks/>
            </p:cNvSpPr>
            <p:nvPr/>
          </p:nvSpPr>
          <p:spPr bwMode="auto">
            <a:xfrm>
              <a:off x="3998" y="2527"/>
              <a:ext cx="26" cy="20"/>
            </a:xfrm>
            <a:custGeom>
              <a:avLst/>
              <a:gdLst>
                <a:gd name="T0" fmla="*/ 25 w 26"/>
                <a:gd name="T1" fmla="*/ 19 h 20"/>
                <a:gd name="T2" fmla="*/ 23 w 26"/>
                <a:gd name="T3" fmla="*/ 13 h 20"/>
                <a:gd name="T4" fmla="*/ 0 w 26"/>
                <a:gd name="T5" fmla="*/ 0 h 20"/>
                <a:gd name="T6" fmla="*/ 0 w 26"/>
                <a:gd name="T7" fmla="*/ 2 h 20"/>
                <a:gd name="T8" fmla="*/ 25 w 26"/>
                <a:gd name="T9" fmla="*/ 19 h 20"/>
              </a:gdLst>
              <a:ahLst/>
              <a:cxnLst>
                <a:cxn ang="0">
                  <a:pos x="T0" y="T1"/>
                </a:cxn>
                <a:cxn ang="0">
                  <a:pos x="T2" y="T3"/>
                </a:cxn>
                <a:cxn ang="0">
                  <a:pos x="T4" y="T5"/>
                </a:cxn>
                <a:cxn ang="0">
                  <a:pos x="T6" y="T7"/>
                </a:cxn>
                <a:cxn ang="0">
                  <a:pos x="T8" y="T9"/>
                </a:cxn>
              </a:cxnLst>
              <a:rect l="0" t="0" r="r" b="b"/>
              <a:pathLst>
                <a:path w="26" h="20">
                  <a:moveTo>
                    <a:pt x="25" y="19"/>
                  </a:moveTo>
                  <a:lnTo>
                    <a:pt x="23" y="13"/>
                  </a:lnTo>
                  <a:lnTo>
                    <a:pt x="0" y="0"/>
                  </a:lnTo>
                  <a:lnTo>
                    <a:pt x="0" y="2"/>
                  </a:lnTo>
                  <a:lnTo>
                    <a:pt x="25" y="19"/>
                  </a:lnTo>
                </a:path>
              </a:pathLst>
            </a:custGeom>
            <a:solidFill>
              <a:srgbClr val="74747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09" name="Freeform 407"/>
            <p:cNvSpPr>
              <a:spLocks/>
            </p:cNvSpPr>
            <p:nvPr/>
          </p:nvSpPr>
          <p:spPr bwMode="auto">
            <a:xfrm>
              <a:off x="3971" y="2525"/>
              <a:ext cx="28" cy="17"/>
            </a:xfrm>
            <a:custGeom>
              <a:avLst/>
              <a:gdLst>
                <a:gd name="T0" fmla="*/ 27 w 28"/>
                <a:gd name="T1" fmla="*/ 16 h 17"/>
                <a:gd name="T2" fmla="*/ 27 w 28"/>
                <a:gd name="T3" fmla="*/ 8 h 17"/>
                <a:gd name="T4" fmla="*/ 0 w 28"/>
                <a:gd name="T5" fmla="*/ 0 h 17"/>
                <a:gd name="T6" fmla="*/ 27 w 28"/>
                <a:gd name="T7" fmla="*/ 16 h 17"/>
              </a:gdLst>
              <a:ahLst/>
              <a:cxnLst>
                <a:cxn ang="0">
                  <a:pos x="T0" y="T1"/>
                </a:cxn>
                <a:cxn ang="0">
                  <a:pos x="T2" y="T3"/>
                </a:cxn>
                <a:cxn ang="0">
                  <a:pos x="T4" y="T5"/>
                </a:cxn>
                <a:cxn ang="0">
                  <a:pos x="T6" y="T7"/>
                </a:cxn>
              </a:cxnLst>
              <a:rect l="0" t="0" r="r" b="b"/>
              <a:pathLst>
                <a:path w="28" h="17">
                  <a:moveTo>
                    <a:pt x="27" y="16"/>
                  </a:moveTo>
                  <a:lnTo>
                    <a:pt x="27" y="8"/>
                  </a:lnTo>
                  <a:lnTo>
                    <a:pt x="0" y="0"/>
                  </a:lnTo>
                  <a:lnTo>
                    <a:pt x="27" y="16"/>
                  </a:lnTo>
                </a:path>
              </a:pathLst>
            </a:custGeom>
            <a:solidFill>
              <a:srgbClr val="B0B0B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10" name="Freeform 408"/>
            <p:cNvSpPr>
              <a:spLocks/>
            </p:cNvSpPr>
            <p:nvPr/>
          </p:nvSpPr>
          <p:spPr bwMode="auto">
            <a:xfrm>
              <a:off x="4040" y="2555"/>
              <a:ext cx="26" cy="40"/>
            </a:xfrm>
            <a:custGeom>
              <a:avLst/>
              <a:gdLst>
                <a:gd name="T0" fmla="*/ 25 w 26"/>
                <a:gd name="T1" fmla="*/ 39 h 40"/>
                <a:gd name="T2" fmla="*/ 19 w 26"/>
                <a:gd name="T3" fmla="*/ 30 h 40"/>
                <a:gd name="T4" fmla="*/ 0 w 26"/>
                <a:gd name="T5" fmla="*/ 0 h 40"/>
                <a:gd name="T6" fmla="*/ 4 w 26"/>
                <a:gd name="T7" fmla="*/ 7 h 40"/>
                <a:gd name="T8" fmla="*/ 25 w 26"/>
                <a:gd name="T9" fmla="*/ 39 h 40"/>
              </a:gdLst>
              <a:ahLst/>
              <a:cxnLst>
                <a:cxn ang="0">
                  <a:pos x="T0" y="T1"/>
                </a:cxn>
                <a:cxn ang="0">
                  <a:pos x="T2" y="T3"/>
                </a:cxn>
                <a:cxn ang="0">
                  <a:pos x="T4" y="T5"/>
                </a:cxn>
                <a:cxn ang="0">
                  <a:pos x="T6" y="T7"/>
                </a:cxn>
                <a:cxn ang="0">
                  <a:pos x="T8" y="T9"/>
                </a:cxn>
              </a:cxnLst>
              <a:rect l="0" t="0" r="r" b="b"/>
              <a:pathLst>
                <a:path w="26" h="40">
                  <a:moveTo>
                    <a:pt x="25" y="39"/>
                  </a:moveTo>
                  <a:lnTo>
                    <a:pt x="19" y="30"/>
                  </a:lnTo>
                  <a:lnTo>
                    <a:pt x="0" y="0"/>
                  </a:lnTo>
                  <a:lnTo>
                    <a:pt x="4" y="7"/>
                  </a:lnTo>
                  <a:lnTo>
                    <a:pt x="25" y="3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11" name="Freeform 409"/>
            <p:cNvSpPr>
              <a:spLocks/>
            </p:cNvSpPr>
            <p:nvPr/>
          </p:nvSpPr>
          <p:spPr bwMode="auto">
            <a:xfrm>
              <a:off x="4019" y="2535"/>
              <a:ext cx="26" cy="29"/>
            </a:xfrm>
            <a:custGeom>
              <a:avLst/>
              <a:gdLst>
                <a:gd name="T0" fmla="*/ 25 w 26"/>
                <a:gd name="T1" fmla="*/ 28 h 29"/>
                <a:gd name="T2" fmla="*/ 21 w 26"/>
                <a:gd name="T3" fmla="*/ 19 h 29"/>
                <a:gd name="T4" fmla="*/ 0 w 26"/>
                <a:gd name="T5" fmla="*/ 0 h 29"/>
                <a:gd name="T6" fmla="*/ 2 w 26"/>
                <a:gd name="T7" fmla="*/ 5 h 29"/>
                <a:gd name="T8" fmla="*/ 25 w 26"/>
                <a:gd name="T9" fmla="*/ 28 h 29"/>
              </a:gdLst>
              <a:ahLst/>
              <a:cxnLst>
                <a:cxn ang="0">
                  <a:pos x="T0" y="T1"/>
                </a:cxn>
                <a:cxn ang="0">
                  <a:pos x="T2" y="T3"/>
                </a:cxn>
                <a:cxn ang="0">
                  <a:pos x="T4" y="T5"/>
                </a:cxn>
                <a:cxn ang="0">
                  <a:pos x="T6" y="T7"/>
                </a:cxn>
                <a:cxn ang="0">
                  <a:pos x="T8" y="T9"/>
                </a:cxn>
              </a:cxnLst>
              <a:rect l="0" t="0" r="r" b="b"/>
              <a:pathLst>
                <a:path w="26" h="29">
                  <a:moveTo>
                    <a:pt x="25" y="28"/>
                  </a:moveTo>
                  <a:lnTo>
                    <a:pt x="21" y="19"/>
                  </a:lnTo>
                  <a:lnTo>
                    <a:pt x="0" y="0"/>
                  </a:lnTo>
                  <a:lnTo>
                    <a:pt x="2" y="5"/>
                  </a:lnTo>
                  <a:lnTo>
                    <a:pt x="25" y="28"/>
                  </a:lnTo>
                </a:path>
              </a:pathLst>
            </a:custGeom>
            <a:solidFill>
              <a:srgbClr val="3D3D3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12" name="Freeform 410"/>
            <p:cNvSpPr>
              <a:spLocks/>
            </p:cNvSpPr>
            <p:nvPr/>
          </p:nvSpPr>
          <p:spPr bwMode="auto">
            <a:xfrm>
              <a:off x="3995" y="2525"/>
              <a:ext cx="27" cy="17"/>
            </a:xfrm>
            <a:custGeom>
              <a:avLst/>
              <a:gdLst>
                <a:gd name="T0" fmla="*/ 26 w 27"/>
                <a:gd name="T1" fmla="*/ 16 h 17"/>
                <a:gd name="T2" fmla="*/ 23 w 27"/>
                <a:gd name="T3" fmla="*/ 10 h 17"/>
                <a:gd name="T4" fmla="*/ 0 w 27"/>
                <a:gd name="T5" fmla="*/ 0 h 17"/>
                <a:gd name="T6" fmla="*/ 2 w 27"/>
                <a:gd name="T7" fmla="*/ 2 h 17"/>
                <a:gd name="T8" fmla="*/ 26 w 27"/>
                <a:gd name="T9" fmla="*/ 16 h 17"/>
              </a:gdLst>
              <a:ahLst/>
              <a:cxnLst>
                <a:cxn ang="0">
                  <a:pos x="T0" y="T1"/>
                </a:cxn>
                <a:cxn ang="0">
                  <a:pos x="T2" y="T3"/>
                </a:cxn>
                <a:cxn ang="0">
                  <a:pos x="T4" y="T5"/>
                </a:cxn>
                <a:cxn ang="0">
                  <a:pos x="T6" y="T7"/>
                </a:cxn>
                <a:cxn ang="0">
                  <a:pos x="T8" y="T9"/>
                </a:cxn>
              </a:cxnLst>
              <a:rect l="0" t="0" r="r" b="b"/>
              <a:pathLst>
                <a:path w="27" h="17">
                  <a:moveTo>
                    <a:pt x="26" y="16"/>
                  </a:moveTo>
                  <a:lnTo>
                    <a:pt x="23" y="10"/>
                  </a:lnTo>
                  <a:lnTo>
                    <a:pt x="0" y="0"/>
                  </a:lnTo>
                  <a:lnTo>
                    <a:pt x="2" y="2"/>
                  </a:lnTo>
                  <a:lnTo>
                    <a:pt x="26" y="16"/>
                  </a:lnTo>
                </a:path>
              </a:pathLst>
            </a:custGeom>
            <a:solidFill>
              <a:srgbClr val="71717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13" name="Freeform 411"/>
            <p:cNvSpPr>
              <a:spLocks/>
            </p:cNvSpPr>
            <p:nvPr/>
          </p:nvSpPr>
          <p:spPr bwMode="auto">
            <a:xfrm>
              <a:off x="3971" y="2525"/>
              <a:ext cx="28" cy="17"/>
            </a:xfrm>
            <a:custGeom>
              <a:avLst/>
              <a:gdLst>
                <a:gd name="T0" fmla="*/ 27 w 28"/>
                <a:gd name="T1" fmla="*/ 16 h 17"/>
                <a:gd name="T2" fmla="*/ 24 w 28"/>
                <a:gd name="T3" fmla="*/ 0 h 17"/>
                <a:gd name="T4" fmla="*/ 0 w 28"/>
                <a:gd name="T5" fmla="*/ 0 h 17"/>
                <a:gd name="T6" fmla="*/ 27 w 28"/>
                <a:gd name="T7" fmla="*/ 16 h 17"/>
              </a:gdLst>
              <a:ahLst/>
              <a:cxnLst>
                <a:cxn ang="0">
                  <a:pos x="T0" y="T1"/>
                </a:cxn>
                <a:cxn ang="0">
                  <a:pos x="T2" y="T3"/>
                </a:cxn>
                <a:cxn ang="0">
                  <a:pos x="T4" y="T5"/>
                </a:cxn>
                <a:cxn ang="0">
                  <a:pos x="T6" y="T7"/>
                </a:cxn>
              </a:cxnLst>
              <a:rect l="0" t="0" r="r" b="b"/>
              <a:pathLst>
                <a:path w="28" h="17">
                  <a:moveTo>
                    <a:pt x="27" y="16"/>
                  </a:moveTo>
                  <a:lnTo>
                    <a:pt x="24" y="0"/>
                  </a:lnTo>
                  <a:lnTo>
                    <a:pt x="0" y="0"/>
                  </a:lnTo>
                  <a:lnTo>
                    <a:pt x="27" y="16"/>
                  </a:lnTo>
                </a:path>
              </a:pathLst>
            </a:custGeom>
            <a:solidFill>
              <a:srgbClr val="AFAFA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14" name="Freeform 412"/>
            <p:cNvSpPr>
              <a:spLocks/>
            </p:cNvSpPr>
            <p:nvPr/>
          </p:nvSpPr>
          <p:spPr bwMode="auto">
            <a:xfrm>
              <a:off x="4014" y="2530"/>
              <a:ext cx="27" cy="26"/>
            </a:xfrm>
            <a:custGeom>
              <a:avLst/>
              <a:gdLst>
                <a:gd name="T0" fmla="*/ 26 w 27"/>
                <a:gd name="T1" fmla="*/ 25 h 26"/>
                <a:gd name="T2" fmla="*/ 18 w 27"/>
                <a:gd name="T3" fmla="*/ 18 h 26"/>
                <a:gd name="T4" fmla="*/ 0 w 27"/>
                <a:gd name="T5" fmla="*/ 0 h 26"/>
                <a:gd name="T6" fmla="*/ 4 w 27"/>
                <a:gd name="T7" fmla="*/ 5 h 26"/>
                <a:gd name="T8" fmla="*/ 26 w 27"/>
                <a:gd name="T9" fmla="*/ 25 h 26"/>
              </a:gdLst>
              <a:ahLst/>
              <a:cxnLst>
                <a:cxn ang="0">
                  <a:pos x="T0" y="T1"/>
                </a:cxn>
                <a:cxn ang="0">
                  <a:pos x="T2" y="T3"/>
                </a:cxn>
                <a:cxn ang="0">
                  <a:pos x="T4" y="T5"/>
                </a:cxn>
                <a:cxn ang="0">
                  <a:pos x="T6" y="T7"/>
                </a:cxn>
                <a:cxn ang="0">
                  <a:pos x="T8" y="T9"/>
                </a:cxn>
              </a:cxnLst>
              <a:rect l="0" t="0" r="r" b="b"/>
              <a:pathLst>
                <a:path w="27" h="26">
                  <a:moveTo>
                    <a:pt x="26" y="25"/>
                  </a:moveTo>
                  <a:lnTo>
                    <a:pt x="18" y="18"/>
                  </a:lnTo>
                  <a:lnTo>
                    <a:pt x="0" y="0"/>
                  </a:lnTo>
                  <a:lnTo>
                    <a:pt x="4" y="5"/>
                  </a:lnTo>
                  <a:lnTo>
                    <a:pt x="26" y="25"/>
                  </a:lnTo>
                </a:path>
              </a:pathLst>
            </a:custGeom>
            <a:solidFill>
              <a:srgbClr val="3C3C3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15" name="Freeform 413"/>
            <p:cNvSpPr>
              <a:spLocks/>
            </p:cNvSpPr>
            <p:nvPr/>
          </p:nvSpPr>
          <p:spPr bwMode="auto">
            <a:xfrm>
              <a:off x="3994" y="2523"/>
              <a:ext cx="26" cy="17"/>
            </a:xfrm>
            <a:custGeom>
              <a:avLst/>
              <a:gdLst>
                <a:gd name="T0" fmla="*/ 25 w 26"/>
                <a:gd name="T1" fmla="*/ 16 h 17"/>
                <a:gd name="T2" fmla="*/ 20 w 26"/>
                <a:gd name="T3" fmla="*/ 9 h 17"/>
                <a:gd name="T4" fmla="*/ 0 w 26"/>
                <a:gd name="T5" fmla="*/ 0 h 17"/>
                <a:gd name="T6" fmla="*/ 1 w 26"/>
                <a:gd name="T7" fmla="*/ 2 h 17"/>
                <a:gd name="T8" fmla="*/ 25 w 26"/>
                <a:gd name="T9" fmla="*/ 16 h 17"/>
              </a:gdLst>
              <a:ahLst/>
              <a:cxnLst>
                <a:cxn ang="0">
                  <a:pos x="T0" y="T1"/>
                </a:cxn>
                <a:cxn ang="0">
                  <a:pos x="T2" y="T3"/>
                </a:cxn>
                <a:cxn ang="0">
                  <a:pos x="T4" y="T5"/>
                </a:cxn>
                <a:cxn ang="0">
                  <a:pos x="T6" y="T7"/>
                </a:cxn>
                <a:cxn ang="0">
                  <a:pos x="T8" y="T9"/>
                </a:cxn>
              </a:cxnLst>
              <a:rect l="0" t="0" r="r" b="b"/>
              <a:pathLst>
                <a:path w="26" h="17">
                  <a:moveTo>
                    <a:pt x="25" y="16"/>
                  </a:moveTo>
                  <a:lnTo>
                    <a:pt x="20" y="9"/>
                  </a:lnTo>
                  <a:lnTo>
                    <a:pt x="0" y="0"/>
                  </a:lnTo>
                  <a:lnTo>
                    <a:pt x="1" y="2"/>
                  </a:lnTo>
                  <a:lnTo>
                    <a:pt x="25" y="16"/>
                  </a:lnTo>
                </a:path>
              </a:pathLst>
            </a:custGeom>
            <a:solidFill>
              <a:srgbClr val="70707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16" name="Freeform 414"/>
            <p:cNvSpPr>
              <a:spLocks/>
            </p:cNvSpPr>
            <p:nvPr/>
          </p:nvSpPr>
          <p:spPr bwMode="auto">
            <a:xfrm>
              <a:off x="3971" y="2523"/>
              <a:ext cx="25" cy="17"/>
            </a:xfrm>
            <a:custGeom>
              <a:avLst/>
              <a:gdLst>
                <a:gd name="T0" fmla="*/ 24 w 25"/>
                <a:gd name="T1" fmla="*/ 16 h 17"/>
                <a:gd name="T2" fmla="*/ 22 w 25"/>
                <a:gd name="T3" fmla="*/ 0 h 17"/>
                <a:gd name="T4" fmla="*/ 0 w 25"/>
                <a:gd name="T5" fmla="*/ 16 h 17"/>
                <a:gd name="T6" fmla="*/ 24 w 25"/>
                <a:gd name="T7" fmla="*/ 16 h 17"/>
              </a:gdLst>
              <a:ahLst/>
              <a:cxnLst>
                <a:cxn ang="0">
                  <a:pos x="T0" y="T1"/>
                </a:cxn>
                <a:cxn ang="0">
                  <a:pos x="T2" y="T3"/>
                </a:cxn>
                <a:cxn ang="0">
                  <a:pos x="T4" y="T5"/>
                </a:cxn>
                <a:cxn ang="0">
                  <a:pos x="T6" y="T7"/>
                </a:cxn>
              </a:cxnLst>
              <a:rect l="0" t="0" r="r" b="b"/>
              <a:pathLst>
                <a:path w="25" h="17">
                  <a:moveTo>
                    <a:pt x="24" y="16"/>
                  </a:moveTo>
                  <a:lnTo>
                    <a:pt x="22" y="0"/>
                  </a:lnTo>
                  <a:lnTo>
                    <a:pt x="0" y="16"/>
                  </a:lnTo>
                  <a:lnTo>
                    <a:pt x="24" y="16"/>
                  </a:lnTo>
                </a:path>
              </a:pathLst>
            </a:custGeom>
            <a:solidFill>
              <a:srgbClr val="AFAFA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17" name="Freeform 415"/>
            <p:cNvSpPr>
              <a:spLocks/>
            </p:cNvSpPr>
            <p:nvPr/>
          </p:nvSpPr>
          <p:spPr bwMode="auto">
            <a:xfrm>
              <a:off x="3990" y="2520"/>
              <a:ext cx="25" cy="17"/>
            </a:xfrm>
            <a:custGeom>
              <a:avLst/>
              <a:gdLst>
                <a:gd name="T0" fmla="*/ 24 w 25"/>
                <a:gd name="T1" fmla="*/ 16 h 17"/>
                <a:gd name="T2" fmla="*/ 17 w 25"/>
                <a:gd name="T3" fmla="*/ 8 h 17"/>
                <a:gd name="T4" fmla="*/ 0 w 25"/>
                <a:gd name="T5" fmla="*/ 0 h 17"/>
                <a:gd name="T6" fmla="*/ 3 w 25"/>
                <a:gd name="T7" fmla="*/ 4 h 17"/>
                <a:gd name="T8" fmla="*/ 24 w 25"/>
                <a:gd name="T9" fmla="*/ 16 h 17"/>
              </a:gdLst>
              <a:ahLst/>
              <a:cxnLst>
                <a:cxn ang="0">
                  <a:pos x="T0" y="T1"/>
                </a:cxn>
                <a:cxn ang="0">
                  <a:pos x="T2" y="T3"/>
                </a:cxn>
                <a:cxn ang="0">
                  <a:pos x="T4" y="T5"/>
                </a:cxn>
                <a:cxn ang="0">
                  <a:pos x="T6" y="T7"/>
                </a:cxn>
                <a:cxn ang="0">
                  <a:pos x="T8" y="T9"/>
                </a:cxn>
              </a:cxnLst>
              <a:rect l="0" t="0" r="r" b="b"/>
              <a:pathLst>
                <a:path w="25" h="17">
                  <a:moveTo>
                    <a:pt x="24" y="16"/>
                  </a:moveTo>
                  <a:lnTo>
                    <a:pt x="17" y="8"/>
                  </a:lnTo>
                  <a:lnTo>
                    <a:pt x="0" y="0"/>
                  </a:lnTo>
                  <a:lnTo>
                    <a:pt x="3" y="4"/>
                  </a:lnTo>
                  <a:lnTo>
                    <a:pt x="24" y="16"/>
                  </a:lnTo>
                </a:path>
              </a:pathLst>
            </a:custGeom>
            <a:solidFill>
              <a:srgbClr val="72727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18" name="Freeform 416"/>
            <p:cNvSpPr>
              <a:spLocks/>
            </p:cNvSpPr>
            <p:nvPr/>
          </p:nvSpPr>
          <p:spPr bwMode="auto">
            <a:xfrm>
              <a:off x="3971" y="2520"/>
              <a:ext cx="24" cy="17"/>
            </a:xfrm>
            <a:custGeom>
              <a:avLst/>
              <a:gdLst>
                <a:gd name="T0" fmla="*/ 23 w 24"/>
                <a:gd name="T1" fmla="*/ 9 h 17"/>
                <a:gd name="T2" fmla="*/ 18 w 24"/>
                <a:gd name="T3" fmla="*/ 0 h 17"/>
                <a:gd name="T4" fmla="*/ 0 w 24"/>
                <a:gd name="T5" fmla="*/ 16 h 17"/>
                <a:gd name="T6" fmla="*/ 23 w 24"/>
                <a:gd name="T7" fmla="*/ 9 h 17"/>
              </a:gdLst>
              <a:ahLst/>
              <a:cxnLst>
                <a:cxn ang="0">
                  <a:pos x="T0" y="T1"/>
                </a:cxn>
                <a:cxn ang="0">
                  <a:pos x="T2" y="T3"/>
                </a:cxn>
                <a:cxn ang="0">
                  <a:pos x="T4" y="T5"/>
                </a:cxn>
                <a:cxn ang="0">
                  <a:pos x="T6" y="T7"/>
                </a:cxn>
              </a:cxnLst>
              <a:rect l="0" t="0" r="r" b="b"/>
              <a:pathLst>
                <a:path w="24" h="17">
                  <a:moveTo>
                    <a:pt x="23" y="9"/>
                  </a:moveTo>
                  <a:lnTo>
                    <a:pt x="18" y="0"/>
                  </a:lnTo>
                  <a:lnTo>
                    <a:pt x="0" y="16"/>
                  </a:lnTo>
                  <a:lnTo>
                    <a:pt x="23" y="9"/>
                  </a:lnTo>
                </a:path>
              </a:pathLst>
            </a:custGeom>
            <a:solidFill>
              <a:srgbClr val="B0B0B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19" name="Freeform 417"/>
            <p:cNvSpPr>
              <a:spLocks/>
            </p:cNvSpPr>
            <p:nvPr/>
          </p:nvSpPr>
          <p:spPr bwMode="auto">
            <a:xfrm>
              <a:off x="3986" y="2519"/>
              <a:ext cx="23" cy="17"/>
            </a:xfrm>
            <a:custGeom>
              <a:avLst/>
              <a:gdLst>
                <a:gd name="T0" fmla="*/ 22 w 23"/>
                <a:gd name="T1" fmla="*/ 16 h 17"/>
                <a:gd name="T2" fmla="*/ 14 w 23"/>
                <a:gd name="T3" fmla="*/ 10 h 17"/>
                <a:gd name="T4" fmla="*/ 0 w 23"/>
                <a:gd name="T5" fmla="*/ 0 h 17"/>
                <a:gd name="T6" fmla="*/ 3 w 23"/>
                <a:gd name="T7" fmla="*/ 4 h 17"/>
                <a:gd name="T8" fmla="*/ 22 w 23"/>
                <a:gd name="T9" fmla="*/ 16 h 17"/>
              </a:gdLst>
              <a:ahLst/>
              <a:cxnLst>
                <a:cxn ang="0">
                  <a:pos x="T0" y="T1"/>
                </a:cxn>
                <a:cxn ang="0">
                  <a:pos x="T2" y="T3"/>
                </a:cxn>
                <a:cxn ang="0">
                  <a:pos x="T4" y="T5"/>
                </a:cxn>
                <a:cxn ang="0">
                  <a:pos x="T6" y="T7"/>
                </a:cxn>
                <a:cxn ang="0">
                  <a:pos x="T8" y="T9"/>
                </a:cxn>
              </a:cxnLst>
              <a:rect l="0" t="0" r="r" b="b"/>
              <a:pathLst>
                <a:path w="23" h="17">
                  <a:moveTo>
                    <a:pt x="22" y="16"/>
                  </a:moveTo>
                  <a:lnTo>
                    <a:pt x="14" y="10"/>
                  </a:lnTo>
                  <a:lnTo>
                    <a:pt x="0" y="0"/>
                  </a:lnTo>
                  <a:lnTo>
                    <a:pt x="3" y="4"/>
                  </a:lnTo>
                  <a:lnTo>
                    <a:pt x="22" y="16"/>
                  </a:lnTo>
                </a:path>
              </a:pathLst>
            </a:custGeom>
            <a:solidFill>
              <a:srgbClr val="77777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20" name="Freeform 418"/>
            <p:cNvSpPr>
              <a:spLocks/>
            </p:cNvSpPr>
            <p:nvPr/>
          </p:nvSpPr>
          <p:spPr bwMode="auto">
            <a:xfrm>
              <a:off x="3971" y="2519"/>
              <a:ext cx="20" cy="17"/>
            </a:xfrm>
            <a:custGeom>
              <a:avLst/>
              <a:gdLst>
                <a:gd name="T0" fmla="*/ 19 w 20"/>
                <a:gd name="T1" fmla="*/ 4 h 17"/>
                <a:gd name="T2" fmla="*/ 14 w 20"/>
                <a:gd name="T3" fmla="*/ 0 h 17"/>
                <a:gd name="T4" fmla="*/ 0 w 20"/>
                <a:gd name="T5" fmla="*/ 16 h 17"/>
                <a:gd name="T6" fmla="*/ 19 w 20"/>
                <a:gd name="T7" fmla="*/ 4 h 17"/>
              </a:gdLst>
              <a:ahLst/>
              <a:cxnLst>
                <a:cxn ang="0">
                  <a:pos x="T0" y="T1"/>
                </a:cxn>
                <a:cxn ang="0">
                  <a:pos x="T2" y="T3"/>
                </a:cxn>
                <a:cxn ang="0">
                  <a:pos x="T4" y="T5"/>
                </a:cxn>
                <a:cxn ang="0">
                  <a:pos x="T6" y="T7"/>
                </a:cxn>
              </a:cxnLst>
              <a:rect l="0" t="0" r="r" b="b"/>
              <a:pathLst>
                <a:path w="20" h="17">
                  <a:moveTo>
                    <a:pt x="19" y="4"/>
                  </a:moveTo>
                  <a:lnTo>
                    <a:pt x="14" y="0"/>
                  </a:lnTo>
                  <a:lnTo>
                    <a:pt x="0" y="16"/>
                  </a:lnTo>
                  <a:lnTo>
                    <a:pt x="19" y="4"/>
                  </a:lnTo>
                </a:path>
              </a:pathLst>
            </a:custGeom>
            <a:solidFill>
              <a:srgbClr val="B1B1B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21" name="Freeform 419"/>
            <p:cNvSpPr>
              <a:spLocks/>
            </p:cNvSpPr>
            <p:nvPr/>
          </p:nvSpPr>
          <p:spPr bwMode="auto">
            <a:xfrm>
              <a:off x="3971" y="2518"/>
              <a:ext cx="17" cy="17"/>
            </a:xfrm>
            <a:custGeom>
              <a:avLst/>
              <a:gdLst>
                <a:gd name="T0" fmla="*/ 16 w 17"/>
                <a:gd name="T1" fmla="*/ 2 h 17"/>
                <a:gd name="T2" fmla="*/ 10 w 17"/>
                <a:gd name="T3" fmla="*/ 0 h 17"/>
                <a:gd name="T4" fmla="*/ 0 w 17"/>
                <a:gd name="T5" fmla="*/ 16 h 17"/>
                <a:gd name="T6" fmla="*/ 16 w 17"/>
                <a:gd name="T7" fmla="*/ 2 h 17"/>
              </a:gdLst>
              <a:ahLst/>
              <a:cxnLst>
                <a:cxn ang="0">
                  <a:pos x="T0" y="T1"/>
                </a:cxn>
                <a:cxn ang="0">
                  <a:pos x="T2" y="T3"/>
                </a:cxn>
                <a:cxn ang="0">
                  <a:pos x="T4" y="T5"/>
                </a:cxn>
                <a:cxn ang="0">
                  <a:pos x="T6" y="T7"/>
                </a:cxn>
              </a:cxnLst>
              <a:rect l="0" t="0" r="r" b="b"/>
              <a:pathLst>
                <a:path w="17" h="17">
                  <a:moveTo>
                    <a:pt x="16" y="2"/>
                  </a:moveTo>
                  <a:lnTo>
                    <a:pt x="10" y="0"/>
                  </a:lnTo>
                  <a:lnTo>
                    <a:pt x="0" y="16"/>
                  </a:lnTo>
                  <a:lnTo>
                    <a:pt x="16" y="2"/>
                  </a:lnTo>
                </a:path>
              </a:pathLst>
            </a:custGeom>
            <a:solidFill>
              <a:srgbClr val="B4B4B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22" name="Freeform 420"/>
            <p:cNvSpPr>
              <a:spLocks/>
            </p:cNvSpPr>
            <p:nvPr/>
          </p:nvSpPr>
          <p:spPr bwMode="auto">
            <a:xfrm>
              <a:off x="3971" y="2516"/>
              <a:ext cx="17" cy="17"/>
            </a:xfrm>
            <a:custGeom>
              <a:avLst/>
              <a:gdLst>
                <a:gd name="T0" fmla="*/ 16 w 17"/>
                <a:gd name="T1" fmla="*/ 3 h 17"/>
                <a:gd name="T2" fmla="*/ 8 w 17"/>
                <a:gd name="T3" fmla="*/ 0 h 17"/>
                <a:gd name="T4" fmla="*/ 0 w 17"/>
                <a:gd name="T5" fmla="*/ 16 h 17"/>
                <a:gd name="T6" fmla="*/ 16 w 17"/>
                <a:gd name="T7" fmla="*/ 3 h 17"/>
              </a:gdLst>
              <a:ahLst/>
              <a:cxnLst>
                <a:cxn ang="0">
                  <a:pos x="T0" y="T1"/>
                </a:cxn>
                <a:cxn ang="0">
                  <a:pos x="T2" y="T3"/>
                </a:cxn>
                <a:cxn ang="0">
                  <a:pos x="T4" y="T5"/>
                </a:cxn>
                <a:cxn ang="0">
                  <a:pos x="T6" y="T7"/>
                </a:cxn>
              </a:cxnLst>
              <a:rect l="0" t="0" r="r" b="b"/>
              <a:pathLst>
                <a:path w="17" h="17">
                  <a:moveTo>
                    <a:pt x="16" y="3"/>
                  </a:moveTo>
                  <a:lnTo>
                    <a:pt x="8" y="0"/>
                  </a:lnTo>
                  <a:lnTo>
                    <a:pt x="0" y="16"/>
                  </a:lnTo>
                  <a:lnTo>
                    <a:pt x="16" y="3"/>
                  </a:lnTo>
                </a:path>
              </a:pathLst>
            </a:custGeom>
            <a:solidFill>
              <a:srgbClr val="B7B7B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23" name="Freeform 421"/>
            <p:cNvSpPr>
              <a:spLocks/>
            </p:cNvSpPr>
            <p:nvPr/>
          </p:nvSpPr>
          <p:spPr bwMode="auto">
            <a:xfrm>
              <a:off x="3971" y="2516"/>
              <a:ext cx="17" cy="17"/>
            </a:xfrm>
            <a:custGeom>
              <a:avLst/>
              <a:gdLst>
                <a:gd name="T0" fmla="*/ 16 w 17"/>
                <a:gd name="T1" fmla="*/ 0 h 17"/>
                <a:gd name="T2" fmla="*/ 0 w 17"/>
                <a:gd name="T3" fmla="*/ 0 h 17"/>
                <a:gd name="T4" fmla="*/ 0 w 17"/>
                <a:gd name="T5" fmla="*/ 16 h 17"/>
                <a:gd name="T6" fmla="*/ 16 w 17"/>
                <a:gd name="T7" fmla="*/ 0 h 17"/>
              </a:gdLst>
              <a:ahLst/>
              <a:cxnLst>
                <a:cxn ang="0">
                  <a:pos x="T0" y="T1"/>
                </a:cxn>
                <a:cxn ang="0">
                  <a:pos x="T2" y="T3"/>
                </a:cxn>
                <a:cxn ang="0">
                  <a:pos x="T4" y="T5"/>
                </a:cxn>
                <a:cxn ang="0">
                  <a:pos x="T6" y="T7"/>
                </a:cxn>
              </a:cxnLst>
              <a:rect l="0" t="0" r="r" b="b"/>
              <a:pathLst>
                <a:path w="17" h="17">
                  <a:moveTo>
                    <a:pt x="16" y="0"/>
                  </a:moveTo>
                  <a:lnTo>
                    <a:pt x="0" y="0"/>
                  </a:lnTo>
                  <a:lnTo>
                    <a:pt x="0" y="16"/>
                  </a:lnTo>
                  <a:lnTo>
                    <a:pt x="16" y="0"/>
                  </a:lnTo>
                </a:path>
              </a:pathLst>
            </a:custGeom>
            <a:solidFill>
              <a:srgbClr val="BBBBB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24" name="Freeform 422"/>
            <p:cNvSpPr>
              <a:spLocks/>
            </p:cNvSpPr>
            <p:nvPr/>
          </p:nvSpPr>
          <p:spPr bwMode="auto">
            <a:xfrm>
              <a:off x="3966" y="2516"/>
              <a:ext cx="17" cy="17"/>
            </a:xfrm>
            <a:custGeom>
              <a:avLst/>
              <a:gdLst>
                <a:gd name="T0" fmla="*/ 16 w 17"/>
                <a:gd name="T1" fmla="*/ 0 h 17"/>
                <a:gd name="T2" fmla="*/ 0 w 17"/>
                <a:gd name="T3" fmla="*/ 0 h 17"/>
                <a:gd name="T4" fmla="*/ 16 w 17"/>
                <a:gd name="T5" fmla="*/ 16 h 17"/>
                <a:gd name="T6" fmla="*/ 16 w 17"/>
                <a:gd name="T7" fmla="*/ 0 h 17"/>
              </a:gdLst>
              <a:ahLst/>
              <a:cxnLst>
                <a:cxn ang="0">
                  <a:pos x="T0" y="T1"/>
                </a:cxn>
                <a:cxn ang="0">
                  <a:pos x="T2" y="T3"/>
                </a:cxn>
                <a:cxn ang="0">
                  <a:pos x="T4" y="T5"/>
                </a:cxn>
                <a:cxn ang="0">
                  <a:pos x="T6" y="T7"/>
                </a:cxn>
              </a:cxnLst>
              <a:rect l="0" t="0" r="r" b="b"/>
              <a:pathLst>
                <a:path w="17" h="17">
                  <a:moveTo>
                    <a:pt x="16" y="0"/>
                  </a:moveTo>
                  <a:lnTo>
                    <a:pt x="0" y="0"/>
                  </a:lnTo>
                  <a:lnTo>
                    <a:pt x="16" y="16"/>
                  </a:lnTo>
                  <a:lnTo>
                    <a:pt x="16" y="0"/>
                  </a:lnTo>
                </a:path>
              </a:pathLst>
            </a:custGeom>
            <a:solidFill>
              <a:srgbClr val="C0C0C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25" name="Freeform 423"/>
            <p:cNvSpPr>
              <a:spLocks/>
            </p:cNvSpPr>
            <p:nvPr/>
          </p:nvSpPr>
          <p:spPr bwMode="auto">
            <a:xfrm>
              <a:off x="3961" y="2516"/>
              <a:ext cx="17" cy="17"/>
            </a:xfrm>
            <a:custGeom>
              <a:avLst/>
              <a:gdLst>
                <a:gd name="T0" fmla="*/ 7 w 17"/>
                <a:gd name="T1" fmla="*/ 0 h 17"/>
                <a:gd name="T2" fmla="*/ 0 w 17"/>
                <a:gd name="T3" fmla="*/ 3 h 17"/>
                <a:gd name="T4" fmla="*/ 16 w 17"/>
                <a:gd name="T5" fmla="*/ 16 h 17"/>
                <a:gd name="T6" fmla="*/ 7 w 17"/>
                <a:gd name="T7" fmla="*/ 0 h 17"/>
              </a:gdLst>
              <a:ahLst/>
              <a:cxnLst>
                <a:cxn ang="0">
                  <a:pos x="T0" y="T1"/>
                </a:cxn>
                <a:cxn ang="0">
                  <a:pos x="T2" y="T3"/>
                </a:cxn>
                <a:cxn ang="0">
                  <a:pos x="T4" y="T5"/>
                </a:cxn>
                <a:cxn ang="0">
                  <a:pos x="T6" y="T7"/>
                </a:cxn>
              </a:cxnLst>
              <a:rect l="0" t="0" r="r" b="b"/>
              <a:pathLst>
                <a:path w="17" h="17">
                  <a:moveTo>
                    <a:pt x="7" y="0"/>
                  </a:moveTo>
                  <a:lnTo>
                    <a:pt x="0" y="3"/>
                  </a:lnTo>
                  <a:lnTo>
                    <a:pt x="16" y="16"/>
                  </a:lnTo>
                  <a:lnTo>
                    <a:pt x="7" y="0"/>
                  </a:lnTo>
                </a:path>
              </a:pathLst>
            </a:custGeom>
            <a:solidFill>
              <a:srgbClr val="C5C5C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26" name="Freeform 424"/>
            <p:cNvSpPr>
              <a:spLocks/>
            </p:cNvSpPr>
            <p:nvPr/>
          </p:nvSpPr>
          <p:spPr bwMode="auto">
            <a:xfrm>
              <a:off x="3956" y="2518"/>
              <a:ext cx="17" cy="17"/>
            </a:xfrm>
            <a:custGeom>
              <a:avLst/>
              <a:gdLst>
                <a:gd name="T0" fmla="*/ 5 w 17"/>
                <a:gd name="T1" fmla="*/ 0 h 17"/>
                <a:gd name="T2" fmla="*/ 0 w 17"/>
                <a:gd name="T3" fmla="*/ 2 h 17"/>
                <a:gd name="T4" fmla="*/ 16 w 17"/>
                <a:gd name="T5" fmla="*/ 16 h 17"/>
                <a:gd name="T6" fmla="*/ 5 w 17"/>
                <a:gd name="T7" fmla="*/ 0 h 17"/>
              </a:gdLst>
              <a:ahLst/>
              <a:cxnLst>
                <a:cxn ang="0">
                  <a:pos x="T0" y="T1"/>
                </a:cxn>
                <a:cxn ang="0">
                  <a:pos x="T2" y="T3"/>
                </a:cxn>
                <a:cxn ang="0">
                  <a:pos x="T4" y="T5"/>
                </a:cxn>
                <a:cxn ang="0">
                  <a:pos x="T6" y="T7"/>
                </a:cxn>
              </a:cxnLst>
              <a:rect l="0" t="0" r="r" b="b"/>
              <a:pathLst>
                <a:path w="17" h="17">
                  <a:moveTo>
                    <a:pt x="5" y="0"/>
                  </a:moveTo>
                  <a:lnTo>
                    <a:pt x="0" y="2"/>
                  </a:lnTo>
                  <a:lnTo>
                    <a:pt x="16" y="16"/>
                  </a:lnTo>
                  <a:lnTo>
                    <a:pt x="5" y="0"/>
                  </a:lnTo>
                </a:path>
              </a:pathLst>
            </a:custGeom>
            <a:solidFill>
              <a:srgbClr val="CACAC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27" name="Freeform 425"/>
            <p:cNvSpPr>
              <a:spLocks/>
            </p:cNvSpPr>
            <p:nvPr/>
          </p:nvSpPr>
          <p:spPr bwMode="auto">
            <a:xfrm>
              <a:off x="3935" y="2519"/>
              <a:ext cx="22" cy="17"/>
            </a:xfrm>
            <a:custGeom>
              <a:avLst/>
              <a:gdLst>
                <a:gd name="T0" fmla="*/ 7 w 22"/>
                <a:gd name="T1" fmla="*/ 10 h 17"/>
                <a:gd name="T2" fmla="*/ 0 w 22"/>
                <a:gd name="T3" fmla="*/ 16 h 17"/>
                <a:gd name="T4" fmla="*/ 17 w 22"/>
                <a:gd name="T5" fmla="*/ 4 h 17"/>
                <a:gd name="T6" fmla="*/ 21 w 22"/>
                <a:gd name="T7" fmla="*/ 0 h 17"/>
                <a:gd name="T8" fmla="*/ 7 w 22"/>
                <a:gd name="T9" fmla="*/ 10 h 17"/>
              </a:gdLst>
              <a:ahLst/>
              <a:cxnLst>
                <a:cxn ang="0">
                  <a:pos x="T0" y="T1"/>
                </a:cxn>
                <a:cxn ang="0">
                  <a:pos x="T2" y="T3"/>
                </a:cxn>
                <a:cxn ang="0">
                  <a:pos x="T4" y="T5"/>
                </a:cxn>
                <a:cxn ang="0">
                  <a:pos x="T6" y="T7"/>
                </a:cxn>
                <a:cxn ang="0">
                  <a:pos x="T8" y="T9"/>
                </a:cxn>
              </a:cxnLst>
              <a:rect l="0" t="0" r="r" b="b"/>
              <a:pathLst>
                <a:path w="22" h="17">
                  <a:moveTo>
                    <a:pt x="7" y="10"/>
                  </a:moveTo>
                  <a:lnTo>
                    <a:pt x="0" y="16"/>
                  </a:lnTo>
                  <a:lnTo>
                    <a:pt x="17" y="4"/>
                  </a:lnTo>
                  <a:lnTo>
                    <a:pt x="21" y="0"/>
                  </a:lnTo>
                  <a:lnTo>
                    <a:pt x="7" y="10"/>
                  </a:lnTo>
                </a:path>
              </a:pathLst>
            </a:custGeom>
            <a:solidFill>
              <a:srgbClr val="C3C3C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28" name="Freeform 426"/>
            <p:cNvSpPr>
              <a:spLocks/>
            </p:cNvSpPr>
            <p:nvPr/>
          </p:nvSpPr>
          <p:spPr bwMode="auto">
            <a:xfrm>
              <a:off x="3953" y="2519"/>
              <a:ext cx="19" cy="17"/>
            </a:xfrm>
            <a:custGeom>
              <a:avLst/>
              <a:gdLst>
                <a:gd name="T0" fmla="*/ 3 w 19"/>
                <a:gd name="T1" fmla="*/ 0 h 17"/>
                <a:gd name="T2" fmla="*/ 0 w 19"/>
                <a:gd name="T3" fmla="*/ 4 h 17"/>
                <a:gd name="T4" fmla="*/ 18 w 19"/>
                <a:gd name="T5" fmla="*/ 16 h 17"/>
                <a:gd name="T6" fmla="*/ 3 w 19"/>
                <a:gd name="T7" fmla="*/ 0 h 17"/>
              </a:gdLst>
              <a:ahLst/>
              <a:cxnLst>
                <a:cxn ang="0">
                  <a:pos x="T0" y="T1"/>
                </a:cxn>
                <a:cxn ang="0">
                  <a:pos x="T2" y="T3"/>
                </a:cxn>
                <a:cxn ang="0">
                  <a:pos x="T4" y="T5"/>
                </a:cxn>
                <a:cxn ang="0">
                  <a:pos x="T6" y="T7"/>
                </a:cxn>
              </a:cxnLst>
              <a:rect l="0" t="0" r="r" b="b"/>
              <a:pathLst>
                <a:path w="19" h="17">
                  <a:moveTo>
                    <a:pt x="3" y="0"/>
                  </a:moveTo>
                  <a:lnTo>
                    <a:pt x="0" y="4"/>
                  </a:lnTo>
                  <a:lnTo>
                    <a:pt x="18" y="16"/>
                  </a:lnTo>
                  <a:lnTo>
                    <a:pt x="3" y="0"/>
                  </a:lnTo>
                </a:path>
              </a:pathLst>
            </a:custGeom>
            <a:solidFill>
              <a:srgbClr val="CFCFC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29" name="Freeform 427"/>
            <p:cNvSpPr>
              <a:spLocks/>
            </p:cNvSpPr>
            <p:nvPr/>
          </p:nvSpPr>
          <p:spPr bwMode="auto">
            <a:xfrm>
              <a:off x="3929" y="2520"/>
              <a:ext cx="25" cy="17"/>
            </a:xfrm>
            <a:custGeom>
              <a:avLst/>
              <a:gdLst>
                <a:gd name="T0" fmla="*/ 6 w 25"/>
                <a:gd name="T1" fmla="*/ 8 h 17"/>
                <a:gd name="T2" fmla="*/ 0 w 25"/>
                <a:gd name="T3" fmla="*/ 16 h 17"/>
                <a:gd name="T4" fmla="*/ 20 w 25"/>
                <a:gd name="T5" fmla="*/ 4 h 17"/>
                <a:gd name="T6" fmla="*/ 24 w 25"/>
                <a:gd name="T7" fmla="*/ 0 h 17"/>
                <a:gd name="T8" fmla="*/ 6 w 25"/>
                <a:gd name="T9" fmla="*/ 8 h 17"/>
              </a:gdLst>
              <a:ahLst/>
              <a:cxnLst>
                <a:cxn ang="0">
                  <a:pos x="T0" y="T1"/>
                </a:cxn>
                <a:cxn ang="0">
                  <a:pos x="T2" y="T3"/>
                </a:cxn>
                <a:cxn ang="0">
                  <a:pos x="T4" y="T5"/>
                </a:cxn>
                <a:cxn ang="0">
                  <a:pos x="T6" y="T7"/>
                </a:cxn>
                <a:cxn ang="0">
                  <a:pos x="T8" y="T9"/>
                </a:cxn>
              </a:cxnLst>
              <a:rect l="0" t="0" r="r" b="b"/>
              <a:pathLst>
                <a:path w="25" h="17">
                  <a:moveTo>
                    <a:pt x="6" y="8"/>
                  </a:moveTo>
                  <a:lnTo>
                    <a:pt x="0" y="16"/>
                  </a:lnTo>
                  <a:lnTo>
                    <a:pt x="20" y="4"/>
                  </a:lnTo>
                  <a:lnTo>
                    <a:pt x="24" y="0"/>
                  </a:lnTo>
                  <a:lnTo>
                    <a:pt x="6" y="8"/>
                  </a:lnTo>
                </a:path>
              </a:pathLst>
            </a:custGeom>
            <a:solidFill>
              <a:srgbClr val="D0D0D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30" name="Freeform 428"/>
            <p:cNvSpPr>
              <a:spLocks/>
            </p:cNvSpPr>
            <p:nvPr/>
          </p:nvSpPr>
          <p:spPr bwMode="auto">
            <a:xfrm>
              <a:off x="3949" y="2520"/>
              <a:ext cx="23" cy="17"/>
            </a:xfrm>
            <a:custGeom>
              <a:avLst/>
              <a:gdLst>
                <a:gd name="T0" fmla="*/ 3 w 23"/>
                <a:gd name="T1" fmla="*/ 0 h 17"/>
                <a:gd name="T2" fmla="*/ 0 w 23"/>
                <a:gd name="T3" fmla="*/ 9 h 17"/>
                <a:gd name="T4" fmla="*/ 22 w 23"/>
                <a:gd name="T5" fmla="*/ 16 h 17"/>
                <a:gd name="T6" fmla="*/ 3 w 23"/>
                <a:gd name="T7" fmla="*/ 0 h 17"/>
              </a:gdLst>
              <a:ahLst/>
              <a:cxnLst>
                <a:cxn ang="0">
                  <a:pos x="T0" y="T1"/>
                </a:cxn>
                <a:cxn ang="0">
                  <a:pos x="T2" y="T3"/>
                </a:cxn>
                <a:cxn ang="0">
                  <a:pos x="T4" y="T5"/>
                </a:cxn>
                <a:cxn ang="0">
                  <a:pos x="T6" y="T7"/>
                </a:cxn>
              </a:cxnLst>
              <a:rect l="0" t="0" r="r" b="b"/>
              <a:pathLst>
                <a:path w="23" h="17">
                  <a:moveTo>
                    <a:pt x="3" y="0"/>
                  </a:moveTo>
                  <a:lnTo>
                    <a:pt x="0" y="9"/>
                  </a:lnTo>
                  <a:lnTo>
                    <a:pt x="22" y="16"/>
                  </a:lnTo>
                  <a:lnTo>
                    <a:pt x="3" y="0"/>
                  </a:lnTo>
                </a:path>
              </a:pathLst>
            </a:custGeom>
            <a:solidFill>
              <a:srgbClr val="D4D4D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31" name="Freeform 429"/>
            <p:cNvSpPr>
              <a:spLocks/>
            </p:cNvSpPr>
            <p:nvPr/>
          </p:nvSpPr>
          <p:spPr bwMode="auto">
            <a:xfrm>
              <a:off x="3902" y="2530"/>
              <a:ext cx="28" cy="26"/>
            </a:xfrm>
            <a:custGeom>
              <a:avLst/>
              <a:gdLst>
                <a:gd name="T0" fmla="*/ 7 w 28"/>
                <a:gd name="T1" fmla="*/ 18 h 26"/>
                <a:gd name="T2" fmla="*/ 0 w 28"/>
                <a:gd name="T3" fmla="*/ 25 h 26"/>
                <a:gd name="T4" fmla="*/ 22 w 28"/>
                <a:gd name="T5" fmla="*/ 5 h 26"/>
                <a:gd name="T6" fmla="*/ 27 w 28"/>
                <a:gd name="T7" fmla="*/ 0 h 26"/>
                <a:gd name="T8" fmla="*/ 7 w 28"/>
                <a:gd name="T9" fmla="*/ 18 h 26"/>
              </a:gdLst>
              <a:ahLst/>
              <a:cxnLst>
                <a:cxn ang="0">
                  <a:pos x="T0" y="T1"/>
                </a:cxn>
                <a:cxn ang="0">
                  <a:pos x="T2" y="T3"/>
                </a:cxn>
                <a:cxn ang="0">
                  <a:pos x="T4" y="T5"/>
                </a:cxn>
                <a:cxn ang="0">
                  <a:pos x="T6" y="T7"/>
                </a:cxn>
                <a:cxn ang="0">
                  <a:pos x="T8" y="T9"/>
                </a:cxn>
              </a:cxnLst>
              <a:rect l="0" t="0" r="r" b="b"/>
              <a:pathLst>
                <a:path w="28" h="26">
                  <a:moveTo>
                    <a:pt x="7" y="18"/>
                  </a:moveTo>
                  <a:lnTo>
                    <a:pt x="0" y="25"/>
                  </a:lnTo>
                  <a:lnTo>
                    <a:pt x="22" y="5"/>
                  </a:lnTo>
                  <a:lnTo>
                    <a:pt x="27" y="0"/>
                  </a:lnTo>
                  <a:lnTo>
                    <a:pt x="7" y="18"/>
                  </a:lnTo>
                </a:path>
              </a:pathLst>
            </a:custGeom>
            <a:solidFill>
              <a:srgbClr val="CECEC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32" name="Freeform 430"/>
            <p:cNvSpPr>
              <a:spLocks/>
            </p:cNvSpPr>
            <p:nvPr/>
          </p:nvSpPr>
          <p:spPr bwMode="auto">
            <a:xfrm>
              <a:off x="3924" y="2523"/>
              <a:ext cx="26" cy="17"/>
            </a:xfrm>
            <a:custGeom>
              <a:avLst/>
              <a:gdLst>
                <a:gd name="T0" fmla="*/ 4 w 26"/>
                <a:gd name="T1" fmla="*/ 9 h 17"/>
                <a:gd name="T2" fmla="*/ 0 w 26"/>
                <a:gd name="T3" fmla="*/ 16 h 17"/>
                <a:gd name="T4" fmla="*/ 23 w 26"/>
                <a:gd name="T5" fmla="*/ 2 h 17"/>
                <a:gd name="T6" fmla="*/ 25 w 26"/>
                <a:gd name="T7" fmla="*/ 0 h 17"/>
                <a:gd name="T8" fmla="*/ 4 w 26"/>
                <a:gd name="T9" fmla="*/ 9 h 17"/>
              </a:gdLst>
              <a:ahLst/>
              <a:cxnLst>
                <a:cxn ang="0">
                  <a:pos x="T0" y="T1"/>
                </a:cxn>
                <a:cxn ang="0">
                  <a:pos x="T2" y="T3"/>
                </a:cxn>
                <a:cxn ang="0">
                  <a:pos x="T4" y="T5"/>
                </a:cxn>
                <a:cxn ang="0">
                  <a:pos x="T6" y="T7"/>
                </a:cxn>
                <a:cxn ang="0">
                  <a:pos x="T8" y="T9"/>
                </a:cxn>
              </a:cxnLst>
              <a:rect l="0" t="0" r="r" b="b"/>
              <a:pathLst>
                <a:path w="26" h="17">
                  <a:moveTo>
                    <a:pt x="4" y="9"/>
                  </a:moveTo>
                  <a:lnTo>
                    <a:pt x="0" y="16"/>
                  </a:lnTo>
                  <a:lnTo>
                    <a:pt x="23" y="2"/>
                  </a:lnTo>
                  <a:lnTo>
                    <a:pt x="25" y="0"/>
                  </a:lnTo>
                  <a:lnTo>
                    <a:pt x="4" y="9"/>
                  </a:lnTo>
                </a:path>
              </a:pathLst>
            </a:custGeom>
            <a:solidFill>
              <a:srgbClr val="DBDBD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33" name="Freeform 431"/>
            <p:cNvSpPr>
              <a:spLocks/>
            </p:cNvSpPr>
            <p:nvPr/>
          </p:nvSpPr>
          <p:spPr bwMode="auto">
            <a:xfrm>
              <a:off x="3948" y="2523"/>
              <a:ext cx="24" cy="17"/>
            </a:xfrm>
            <a:custGeom>
              <a:avLst/>
              <a:gdLst>
                <a:gd name="T0" fmla="*/ 1 w 24"/>
                <a:gd name="T1" fmla="*/ 0 h 17"/>
                <a:gd name="T2" fmla="*/ 0 w 24"/>
                <a:gd name="T3" fmla="*/ 16 h 17"/>
                <a:gd name="T4" fmla="*/ 23 w 24"/>
                <a:gd name="T5" fmla="*/ 16 h 17"/>
                <a:gd name="T6" fmla="*/ 1 w 24"/>
                <a:gd name="T7" fmla="*/ 0 h 17"/>
              </a:gdLst>
              <a:ahLst/>
              <a:cxnLst>
                <a:cxn ang="0">
                  <a:pos x="T0" y="T1"/>
                </a:cxn>
                <a:cxn ang="0">
                  <a:pos x="T2" y="T3"/>
                </a:cxn>
                <a:cxn ang="0">
                  <a:pos x="T4" y="T5"/>
                </a:cxn>
                <a:cxn ang="0">
                  <a:pos x="T6" y="T7"/>
                </a:cxn>
              </a:cxnLst>
              <a:rect l="0" t="0" r="r" b="b"/>
              <a:pathLst>
                <a:path w="24" h="17">
                  <a:moveTo>
                    <a:pt x="1" y="0"/>
                  </a:moveTo>
                  <a:lnTo>
                    <a:pt x="0" y="16"/>
                  </a:lnTo>
                  <a:lnTo>
                    <a:pt x="23" y="16"/>
                  </a:lnTo>
                  <a:lnTo>
                    <a:pt x="1" y="0"/>
                  </a:lnTo>
                </a:path>
              </a:pathLst>
            </a:custGeom>
            <a:solidFill>
              <a:srgbClr val="D8D8D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34" name="Freeform 432"/>
            <p:cNvSpPr>
              <a:spLocks/>
            </p:cNvSpPr>
            <p:nvPr/>
          </p:nvSpPr>
          <p:spPr bwMode="auto">
            <a:xfrm>
              <a:off x="3879" y="2555"/>
              <a:ext cx="24" cy="40"/>
            </a:xfrm>
            <a:custGeom>
              <a:avLst/>
              <a:gdLst>
                <a:gd name="T0" fmla="*/ 4 w 24"/>
                <a:gd name="T1" fmla="*/ 30 h 40"/>
                <a:gd name="T2" fmla="*/ 0 w 24"/>
                <a:gd name="T3" fmla="*/ 39 h 40"/>
                <a:gd name="T4" fmla="*/ 19 w 24"/>
                <a:gd name="T5" fmla="*/ 7 h 40"/>
                <a:gd name="T6" fmla="*/ 23 w 24"/>
                <a:gd name="T7" fmla="*/ 0 h 40"/>
                <a:gd name="T8" fmla="*/ 4 w 24"/>
                <a:gd name="T9" fmla="*/ 30 h 40"/>
              </a:gdLst>
              <a:ahLst/>
              <a:cxnLst>
                <a:cxn ang="0">
                  <a:pos x="T0" y="T1"/>
                </a:cxn>
                <a:cxn ang="0">
                  <a:pos x="T2" y="T3"/>
                </a:cxn>
                <a:cxn ang="0">
                  <a:pos x="T4" y="T5"/>
                </a:cxn>
                <a:cxn ang="0">
                  <a:pos x="T6" y="T7"/>
                </a:cxn>
                <a:cxn ang="0">
                  <a:pos x="T8" y="T9"/>
                </a:cxn>
              </a:cxnLst>
              <a:rect l="0" t="0" r="r" b="b"/>
              <a:pathLst>
                <a:path w="24" h="40">
                  <a:moveTo>
                    <a:pt x="4" y="30"/>
                  </a:moveTo>
                  <a:lnTo>
                    <a:pt x="0" y="39"/>
                  </a:lnTo>
                  <a:lnTo>
                    <a:pt x="19" y="7"/>
                  </a:lnTo>
                  <a:lnTo>
                    <a:pt x="23" y="0"/>
                  </a:lnTo>
                  <a:lnTo>
                    <a:pt x="4" y="30"/>
                  </a:lnTo>
                </a:path>
              </a:pathLst>
            </a:custGeom>
            <a:solidFill>
              <a:srgbClr val="CDCDC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35" name="Freeform 433"/>
            <p:cNvSpPr>
              <a:spLocks/>
            </p:cNvSpPr>
            <p:nvPr/>
          </p:nvSpPr>
          <p:spPr bwMode="auto">
            <a:xfrm>
              <a:off x="3898" y="2535"/>
              <a:ext cx="27" cy="29"/>
            </a:xfrm>
            <a:custGeom>
              <a:avLst/>
              <a:gdLst>
                <a:gd name="T0" fmla="*/ 4 w 27"/>
                <a:gd name="T1" fmla="*/ 19 h 29"/>
                <a:gd name="T2" fmla="*/ 0 w 27"/>
                <a:gd name="T3" fmla="*/ 28 h 29"/>
                <a:gd name="T4" fmla="*/ 22 w 27"/>
                <a:gd name="T5" fmla="*/ 5 h 29"/>
                <a:gd name="T6" fmla="*/ 26 w 27"/>
                <a:gd name="T7" fmla="*/ 0 h 29"/>
                <a:gd name="T8" fmla="*/ 4 w 27"/>
                <a:gd name="T9" fmla="*/ 19 h 29"/>
              </a:gdLst>
              <a:ahLst/>
              <a:cxnLst>
                <a:cxn ang="0">
                  <a:pos x="T0" y="T1"/>
                </a:cxn>
                <a:cxn ang="0">
                  <a:pos x="T2" y="T3"/>
                </a:cxn>
                <a:cxn ang="0">
                  <a:pos x="T4" y="T5"/>
                </a:cxn>
                <a:cxn ang="0">
                  <a:pos x="T6" y="T7"/>
                </a:cxn>
                <a:cxn ang="0">
                  <a:pos x="T8" y="T9"/>
                </a:cxn>
              </a:cxnLst>
              <a:rect l="0" t="0" r="r" b="b"/>
              <a:pathLst>
                <a:path w="27" h="29">
                  <a:moveTo>
                    <a:pt x="4" y="19"/>
                  </a:moveTo>
                  <a:lnTo>
                    <a:pt x="0" y="28"/>
                  </a:lnTo>
                  <a:lnTo>
                    <a:pt x="22" y="5"/>
                  </a:lnTo>
                  <a:lnTo>
                    <a:pt x="26" y="0"/>
                  </a:lnTo>
                  <a:lnTo>
                    <a:pt x="4" y="19"/>
                  </a:lnTo>
                </a:path>
              </a:pathLst>
            </a:custGeom>
            <a:solidFill>
              <a:srgbClr val="DCDCD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36" name="Freeform 434"/>
            <p:cNvSpPr>
              <a:spLocks/>
            </p:cNvSpPr>
            <p:nvPr/>
          </p:nvSpPr>
          <p:spPr bwMode="auto">
            <a:xfrm>
              <a:off x="3921" y="2525"/>
              <a:ext cx="28" cy="17"/>
            </a:xfrm>
            <a:custGeom>
              <a:avLst/>
              <a:gdLst>
                <a:gd name="T0" fmla="*/ 3 w 28"/>
                <a:gd name="T1" fmla="*/ 10 h 17"/>
                <a:gd name="T2" fmla="*/ 0 w 28"/>
                <a:gd name="T3" fmla="*/ 16 h 17"/>
                <a:gd name="T4" fmla="*/ 24 w 28"/>
                <a:gd name="T5" fmla="*/ 2 h 17"/>
                <a:gd name="T6" fmla="*/ 27 w 28"/>
                <a:gd name="T7" fmla="*/ 0 h 17"/>
                <a:gd name="T8" fmla="*/ 3 w 28"/>
                <a:gd name="T9" fmla="*/ 10 h 17"/>
              </a:gdLst>
              <a:ahLst/>
              <a:cxnLst>
                <a:cxn ang="0">
                  <a:pos x="T0" y="T1"/>
                </a:cxn>
                <a:cxn ang="0">
                  <a:pos x="T2" y="T3"/>
                </a:cxn>
                <a:cxn ang="0">
                  <a:pos x="T4" y="T5"/>
                </a:cxn>
                <a:cxn ang="0">
                  <a:pos x="T6" y="T7"/>
                </a:cxn>
                <a:cxn ang="0">
                  <a:pos x="T8" y="T9"/>
                </a:cxn>
              </a:cxnLst>
              <a:rect l="0" t="0" r="r" b="b"/>
              <a:pathLst>
                <a:path w="28" h="17">
                  <a:moveTo>
                    <a:pt x="3" y="10"/>
                  </a:moveTo>
                  <a:lnTo>
                    <a:pt x="0" y="16"/>
                  </a:lnTo>
                  <a:lnTo>
                    <a:pt x="24" y="2"/>
                  </a:lnTo>
                  <a:lnTo>
                    <a:pt x="27" y="0"/>
                  </a:lnTo>
                  <a:lnTo>
                    <a:pt x="3" y="10"/>
                  </a:lnTo>
                </a:path>
              </a:pathLst>
            </a:custGeom>
            <a:solidFill>
              <a:srgbClr val="E5E5E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37" name="Freeform 435"/>
            <p:cNvSpPr>
              <a:spLocks/>
            </p:cNvSpPr>
            <p:nvPr/>
          </p:nvSpPr>
          <p:spPr bwMode="auto">
            <a:xfrm>
              <a:off x="3945" y="2525"/>
              <a:ext cx="27" cy="17"/>
            </a:xfrm>
            <a:custGeom>
              <a:avLst/>
              <a:gdLst>
                <a:gd name="T0" fmla="*/ 2 w 27"/>
                <a:gd name="T1" fmla="*/ 0 h 17"/>
                <a:gd name="T2" fmla="*/ 0 w 27"/>
                <a:gd name="T3" fmla="*/ 16 h 17"/>
                <a:gd name="T4" fmla="*/ 26 w 27"/>
                <a:gd name="T5" fmla="*/ 0 h 17"/>
                <a:gd name="T6" fmla="*/ 2 w 27"/>
                <a:gd name="T7" fmla="*/ 0 h 17"/>
              </a:gdLst>
              <a:ahLst/>
              <a:cxnLst>
                <a:cxn ang="0">
                  <a:pos x="T0" y="T1"/>
                </a:cxn>
                <a:cxn ang="0">
                  <a:pos x="T2" y="T3"/>
                </a:cxn>
                <a:cxn ang="0">
                  <a:pos x="T4" y="T5"/>
                </a:cxn>
                <a:cxn ang="0">
                  <a:pos x="T6" y="T7"/>
                </a:cxn>
              </a:cxnLst>
              <a:rect l="0" t="0" r="r" b="b"/>
              <a:pathLst>
                <a:path w="27" h="17">
                  <a:moveTo>
                    <a:pt x="2" y="0"/>
                  </a:moveTo>
                  <a:lnTo>
                    <a:pt x="0" y="16"/>
                  </a:lnTo>
                  <a:lnTo>
                    <a:pt x="26" y="0"/>
                  </a:lnTo>
                  <a:lnTo>
                    <a:pt x="2" y="0"/>
                  </a:lnTo>
                </a:path>
              </a:pathLst>
            </a:custGeom>
            <a:solidFill>
              <a:srgbClr val="E4E4E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38" name="Freeform 436"/>
            <p:cNvSpPr>
              <a:spLocks/>
            </p:cNvSpPr>
            <p:nvPr/>
          </p:nvSpPr>
          <p:spPr bwMode="auto">
            <a:xfrm>
              <a:off x="3848" y="2634"/>
              <a:ext cx="17" cy="59"/>
            </a:xfrm>
            <a:custGeom>
              <a:avLst/>
              <a:gdLst>
                <a:gd name="T0" fmla="*/ 1 w 17"/>
                <a:gd name="T1" fmla="*/ 45 h 59"/>
                <a:gd name="T2" fmla="*/ 0 w 17"/>
                <a:gd name="T3" fmla="*/ 58 h 59"/>
                <a:gd name="T4" fmla="*/ 14 w 17"/>
                <a:gd name="T5" fmla="*/ 11 h 59"/>
                <a:gd name="T6" fmla="*/ 16 w 17"/>
                <a:gd name="T7" fmla="*/ 0 h 59"/>
                <a:gd name="T8" fmla="*/ 1 w 17"/>
                <a:gd name="T9" fmla="*/ 45 h 59"/>
              </a:gdLst>
              <a:ahLst/>
              <a:cxnLst>
                <a:cxn ang="0">
                  <a:pos x="T0" y="T1"/>
                </a:cxn>
                <a:cxn ang="0">
                  <a:pos x="T2" y="T3"/>
                </a:cxn>
                <a:cxn ang="0">
                  <a:pos x="T4" y="T5"/>
                </a:cxn>
                <a:cxn ang="0">
                  <a:pos x="T6" y="T7"/>
                </a:cxn>
                <a:cxn ang="0">
                  <a:pos x="T8" y="T9"/>
                </a:cxn>
              </a:cxnLst>
              <a:rect l="0" t="0" r="r" b="b"/>
              <a:pathLst>
                <a:path w="17" h="59">
                  <a:moveTo>
                    <a:pt x="1" y="45"/>
                  </a:moveTo>
                  <a:lnTo>
                    <a:pt x="0" y="58"/>
                  </a:lnTo>
                  <a:lnTo>
                    <a:pt x="14" y="11"/>
                  </a:lnTo>
                  <a:lnTo>
                    <a:pt x="16" y="0"/>
                  </a:lnTo>
                  <a:lnTo>
                    <a:pt x="1" y="45"/>
                  </a:lnTo>
                </a:path>
              </a:pathLst>
            </a:custGeom>
            <a:solidFill>
              <a:srgbClr val="BCB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39" name="Freeform 437"/>
            <p:cNvSpPr>
              <a:spLocks/>
            </p:cNvSpPr>
            <p:nvPr/>
          </p:nvSpPr>
          <p:spPr bwMode="auto">
            <a:xfrm>
              <a:off x="3860" y="2594"/>
              <a:ext cx="20" cy="53"/>
            </a:xfrm>
            <a:custGeom>
              <a:avLst/>
              <a:gdLst>
                <a:gd name="T0" fmla="*/ 1 w 20"/>
                <a:gd name="T1" fmla="*/ 40 h 53"/>
                <a:gd name="T2" fmla="*/ 0 w 20"/>
                <a:gd name="T3" fmla="*/ 52 h 53"/>
                <a:gd name="T4" fmla="*/ 16 w 20"/>
                <a:gd name="T5" fmla="*/ 10 h 53"/>
                <a:gd name="T6" fmla="*/ 19 w 20"/>
                <a:gd name="T7" fmla="*/ 0 h 53"/>
                <a:gd name="T8" fmla="*/ 1 w 20"/>
                <a:gd name="T9" fmla="*/ 40 h 53"/>
              </a:gdLst>
              <a:ahLst/>
              <a:cxnLst>
                <a:cxn ang="0">
                  <a:pos x="T0" y="T1"/>
                </a:cxn>
                <a:cxn ang="0">
                  <a:pos x="T2" y="T3"/>
                </a:cxn>
                <a:cxn ang="0">
                  <a:pos x="T4" y="T5"/>
                </a:cxn>
                <a:cxn ang="0">
                  <a:pos x="T6" y="T7"/>
                </a:cxn>
                <a:cxn ang="0">
                  <a:pos x="T8" y="T9"/>
                </a:cxn>
              </a:cxnLst>
              <a:rect l="0" t="0" r="r" b="b"/>
              <a:pathLst>
                <a:path w="20" h="53">
                  <a:moveTo>
                    <a:pt x="1" y="40"/>
                  </a:moveTo>
                  <a:lnTo>
                    <a:pt x="0" y="52"/>
                  </a:lnTo>
                  <a:lnTo>
                    <a:pt x="16" y="10"/>
                  </a:lnTo>
                  <a:lnTo>
                    <a:pt x="19" y="0"/>
                  </a:lnTo>
                  <a:lnTo>
                    <a:pt x="1" y="40"/>
                  </a:lnTo>
                </a:path>
              </a:pathLst>
            </a:custGeom>
            <a:solidFill>
              <a:srgbClr val="CACAC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40" name="Freeform 438"/>
            <p:cNvSpPr>
              <a:spLocks/>
            </p:cNvSpPr>
            <p:nvPr/>
          </p:nvSpPr>
          <p:spPr bwMode="auto">
            <a:xfrm>
              <a:off x="3876" y="2563"/>
              <a:ext cx="23" cy="42"/>
            </a:xfrm>
            <a:custGeom>
              <a:avLst/>
              <a:gdLst>
                <a:gd name="T0" fmla="*/ 2 w 23"/>
                <a:gd name="T1" fmla="*/ 30 h 42"/>
                <a:gd name="T2" fmla="*/ 0 w 23"/>
                <a:gd name="T3" fmla="*/ 41 h 42"/>
                <a:gd name="T4" fmla="*/ 19 w 23"/>
                <a:gd name="T5" fmla="*/ 7 h 42"/>
                <a:gd name="T6" fmla="*/ 22 w 23"/>
                <a:gd name="T7" fmla="*/ 0 h 42"/>
                <a:gd name="T8" fmla="*/ 2 w 23"/>
                <a:gd name="T9" fmla="*/ 30 h 42"/>
              </a:gdLst>
              <a:ahLst/>
              <a:cxnLst>
                <a:cxn ang="0">
                  <a:pos x="T0" y="T1"/>
                </a:cxn>
                <a:cxn ang="0">
                  <a:pos x="T2" y="T3"/>
                </a:cxn>
                <a:cxn ang="0">
                  <a:pos x="T4" y="T5"/>
                </a:cxn>
                <a:cxn ang="0">
                  <a:pos x="T6" y="T7"/>
                </a:cxn>
                <a:cxn ang="0">
                  <a:pos x="T8" y="T9"/>
                </a:cxn>
              </a:cxnLst>
              <a:rect l="0" t="0" r="r" b="b"/>
              <a:pathLst>
                <a:path w="23" h="42">
                  <a:moveTo>
                    <a:pt x="2" y="30"/>
                  </a:moveTo>
                  <a:lnTo>
                    <a:pt x="0" y="41"/>
                  </a:lnTo>
                  <a:lnTo>
                    <a:pt x="19" y="7"/>
                  </a:lnTo>
                  <a:lnTo>
                    <a:pt x="22" y="0"/>
                  </a:lnTo>
                  <a:lnTo>
                    <a:pt x="2" y="30"/>
                  </a:lnTo>
                </a:path>
              </a:pathLst>
            </a:custGeom>
            <a:solidFill>
              <a:srgbClr val="D9D9D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41" name="Freeform 439"/>
            <p:cNvSpPr>
              <a:spLocks/>
            </p:cNvSpPr>
            <p:nvPr/>
          </p:nvSpPr>
          <p:spPr bwMode="auto">
            <a:xfrm>
              <a:off x="3896" y="2541"/>
              <a:ext cx="26" cy="31"/>
            </a:xfrm>
            <a:custGeom>
              <a:avLst/>
              <a:gdLst>
                <a:gd name="T0" fmla="*/ 2 w 26"/>
                <a:gd name="T1" fmla="*/ 22 h 31"/>
                <a:gd name="T2" fmla="*/ 0 w 26"/>
                <a:gd name="T3" fmla="*/ 30 h 31"/>
                <a:gd name="T4" fmla="*/ 24 w 26"/>
                <a:gd name="T5" fmla="*/ 5 h 31"/>
                <a:gd name="T6" fmla="*/ 25 w 26"/>
                <a:gd name="T7" fmla="*/ 0 h 31"/>
                <a:gd name="T8" fmla="*/ 2 w 26"/>
                <a:gd name="T9" fmla="*/ 22 h 31"/>
              </a:gdLst>
              <a:ahLst/>
              <a:cxnLst>
                <a:cxn ang="0">
                  <a:pos x="T0" y="T1"/>
                </a:cxn>
                <a:cxn ang="0">
                  <a:pos x="T2" y="T3"/>
                </a:cxn>
                <a:cxn ang="0">
                  <a:pos x="T4" y="T5"/>
                </a:cxn>
                <a:cxn ang="0">
                  <a:pos x="T6" y="T7"/>
                </a:cxn>
                <a:cxn ang="0">
                  <a:pos x="T8" y="T9"/>
                </a:cxn>
              </a:cxnLst>
              <a:rect l="0" t="0" r="r" b="b"/>
              <a:pathLst>
                <a:path w="26" h="31">
                  <a:moveTo>
                    <a:pt x="2" y="22"/>
                  </a:moveTo>
                  <a:lnTo>
                    <a:pt x="0" y="30"/>
                  </a:lnTo>
                  <a:lnTo>
                    <a:pt x="24" y="5"/>
                  </a:lnTo>
                  <a:lnTo>
                    <a:pt x="25" y="0"/>
                  </a:lnTo>
                  <a:lnTo>
                    <a:pt x="2" y="22"/>
                  </a:lnTo>
                </a:path>
              </a:pathLst>
            </a:custGeom>
            <a:solidFill>
              <a:srgbClr val="E6E6E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42" name="Freeform 440"/>
            <p:cNvSpPr>
              <a:spLocks/>
            </p:cNvSpPr>
            <p:nvPr/>
          </p:nvSpPr>
          <p:spPr bwMode="auto">
            <a:xfrm>
              <a:off x="3920" y="2527"/>
              <a:ext cx="26" cy="20"/>
            </a:xfrm>
            <a:custGeom>
              <a:avLst/>
              <a:gdLst>
                <a:gd name="T0" fmla="*/ 0 w 26"/>
                <a:gd name="T1" fmla="*/ 13 h 20"/>
                <a:gd name="T2" fmla="*/ 0 w 26"/>
                <a:gd name="T3" fmla="*/ 19 h 20"/>
                <a:gd name="T4" fmla="*/ 25 w 26"/>
                <a:gd name="T5" fmla="*/ 2 h 20"/>
                <a:gd name="T6" fmla="*/ 25 w 26"/>
                <a:gd name="T7" fmla="*/ 0 h 20"/>
                <a:gd name="T8" fmla="*/ 0 w 26"/>
                <a:gd name="T9" fmla="*/ 13 h 20"/>
              </a:gdLst>
              <a:ahLst/>
              <a:cxnLst>
                <a:cxn ang="0">
                  <a:pos x="T0" y="T1"/>
                </a:cxn>
                <a:cxn ang="0">
                  <a:pos x="T2" y="T3"/>
                </a:cxn>
                <a:cxn ang="0">
                  <a:pos x="T4" y="T5"/>
                </a:cxn>
                <a:cxn ang="0">
                  <a:pos x="T6" y="T7"/>
                </a:cxn>
                <a:cxn ang="0">
                  <a:pos x="T8" y="T9"/>
                </a:cxn>
              </a:cxnLst>
              <a:rect l="0" t="0" r="r" b="b"/>
              <a:pathLst>
                <a:path w="26" h="20">
                  <a:moveTo>
                    <a:pt x="0" y="13"/>
                  </a:moveTo>
                  <a:lnTo>
                    <a:pt x="0" y="19"/>
                  </a:lnTo>
                  <a:lnTo>
                    <a:pt x="25" y="2"/>
                  </a:lnTo>
                  <a:lnTo>
                    <a:pt x="25" y="0"/>
                  </a:lnTo>
                  <a:lnTo>
                    <a:pt x="0" y="13"/>
                  </a:lnTo>
                </a:path>
              </a:pathLst>
            </a:custGeom>
            <a:solidFill>
              <a:srgbClr val="ECECE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43" name="Freeform 441"/>
            <p:cNvSpPr>
              <a:spLocks/>
            </p:cNvSpPr>
            <p:nvPr/>
          </p:nvSpPr>
          <p:spPr bwMode="auto">
            <a:xfrm>
              <a:off x="3945" y="2525"/>
              <a:ext cx="27" cy="17"/>
            </a:xfrm>
            <a:custGeom>
              <a:avLst/>
              <a:gdLst>
                <a:gd name="T0" fmla="*/ 0 w 27"/>
                <a:gd name="T1" fmla="*/ 8 h 17"/>
                <a:gd name="T2" fmla="*/ 0 w 27"/>
                <a:gd name="T3" fmla="*/ 16 h 17"/>
                <a:gd name="T4" fmla="*/ 26 w 27"/>
                <a:gd name="T5" fmla="*/ 0 h 17"/>
                <a:gd name="T6" fmla="*/ 0 w 27"/>
                <a:gd name="T7" fmla="*/ 8 h 17"/>
              </a:gdLst>
              <a:ahLst/>
              <a:cxnLst>
                <a:cxn ang="0">
                  <a:pos x="T0" y="T1"/>
                </a:cxn>
                <a:cxn ang="0">
                  <a:pos x="T2" y="T3"/>
                </a:cxn>
                <a:cxn ang="0">
                  <a:pos x="T4" y="T5"/>
                </a:cxn>
                <a:cxn ang="0">
                  <a:pos x="T6" y="T7"/>
                </a:cxn>
              </a:cxnLst>
              <a:rect l="0" t="0" r="r" b="b"/>
              <a:pathLst>
                <a:path w="27" h="17">
                  <a:moveTo>
                    <a:pt x="0" y="8"/>
                  </a:moveTo>
                  <a:lnTo>
                    <a:pt x="0" y="16"/>
                  </a:lnTo>
                  <a:lnTo>
                    <a:pt x="26" y="0"/>
                  </a:lnTo>
                  <a:lnTo>
                    <a:pt x="0" y="8"/>
                  </a:lnTo>
                </a:path>
              </a:pathLst>
            </a:custGeom>
            <a:solidFill>
              <a:srgbClr val="F6F6F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44" name="Freeform 442"/>
            <p:cNvSpPr>
              <a:spLocks/>
            </p:cNvSpPr>
            <p:nvPr/>
          </p:nvSpPr>
          <p:spPr bwMode="auto">
            <a:xfrm>
              <a:off x="3840" y="2848"/>
              <a:ext cx="17" cy="65"/>
            </a:xfrm>
            <a:custGeom>
              <a:avLst/>
              <a:gdLst>
                <a:gd name="T0" fmla="*/ 13 w 17"/>
                <a:gd name="T1" fmla="*/ 49 h 65"/>
                <a:gd name="T2" fmla="*/ 16 w 17"/>
                <a:gd name="T3" fmla="*/ 64 h 65"/>
                <a:gd name="T4" fmla="*/ 4 w 17"/>
                <a:gd name="T5" fmla="*/ 14 h 65"/>
                <a:gd name="T6" fmla="*/ 0 w 17"/>
                <a:gd name="T7" fmla="*/ 0 h 65"/>
                <a:gd name="T8" fmla="*/ 13 w 17"/>
                <a:gd name="T9" fmla="*/ 49 h 65"/>
              </a:gdLst>
              <a:ahLst/>
              <a:cxnLst>
                <a:cxn ang="0">
                  <a:pos x="T0" y="T1"/>
                </a:cxn>
                <a:cxn ang="0">
                  <a:pos x="T2" y="T3"/>
                </a:cxn>
                <a:cxn ang="0">
                  <a:pos x="T4" y="T5"/>
                </a:cxn>
                <a:cxn ang="0">
                  <a:pos x="T6" y="T7"/>
                </a:cxn>
                <a:cxn ang="0">
                  <a:pos x="T8" y="T9"/>
                </a:cxn>
              </a:cxnLst>
              <a:rect l="0" t="0" r="r" b="b"/>
              <a:pathLst>
                <a:path w="17" h="65">
                  <a:moveTo>
                    <a:pt x="13" y="49"/>
                  </a:moveTo>
                  <a:lnTo>
                    <a:pt x="16" y="64"/>
                  </a:lnTo>
                  <a:lnTo>
                    <a:pt x="4" y="14"/>
                  </a:lnTo>
                  <a:lnTo>
                    <a:pt x="0" y="0"/>
                  </a:lnTo>
                  <a:lnTo>
                    <a:pt x="13" y="49"/>
                  </a:lnTo>
                </a:path>
              </a:pathLst>
            </a:custGeom>
            <a:solidFill>
              <a:srgbClr val="8C8C8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45" name="Freeform 443"/>
            <p:cNvSpPr>
              <a:spLocks/>
            </p:cNvSpPr>
            <p:nvPr/>
          </p:nvSpPr>
          <p:spPr bwMode="auto">
            <a:xfrm>
              <a:off x="3837" y="2796"/>
              <a:ext cx="17" cy="67"/>
            </a:xfrm>
            <a:custGeom>
              <a:avLst/>
              <a:gdLst>
                <a:gd name="T0" fmla="*/ 8 w 17"/>
                <a:gd name="T1" fmla="*/ 51 h 67"/>
                <a:gd name="T2" fmla="*/ 16 w 17"/>
                <a:gd name="T3" fmla="*/ 66 h 67"/>
                <a:gd name="T4" fmla="*/ 8 w 17"/>
                <a:gd name="T5" fmla="*/ 13 h 67"/>
                <a:gd name="T6" fmla="*/ 0 w 17"/>
                <a:gd name="T7" fmla="*/ 0 h 67"/>
                <a:gd name="T8" fmla="*/ 8 w 17"/>
                <a:gd name="T9" fmla="*/ 51 h 67"/>
              </a:gdLst>
              <a:ahLst/>
              <a:cxnLst>
                <a:cxn ang="0">
                  <a:pos x="T0" y="T1"/>
                </a:cxn>
                <a:cxn ang="0">
                  <a:pos x="T2" y="T3"/>
                </a:cxn>
                <a:cxn ang="0">
                  <a:pos x="T4" y="T5"/>
                </a:cxn>
                <a:cxn ang="0">
                  <a:pos x="T6" y="T7"/>
                </a:cxn>
                <a:cxn ang="0">
                  <a:pos x="T8" y="T9"/>
                </a:cxn>
              </a:cxnLst>
              <a:rect l="0" t="0" r="r" b="b"/>
              <a:pathLst>
                <a:path w="17" h="67">
                  <a:moveTo>
                    <a:pt x="8" y="51"/>
                  </a:moveTo>
                  <a:lnTo>
                    <a:pt x="16" y="66"/>
                  </a:lnTo>
                  <a:lnTo>
                    <a:pt x="8" y="13"/>
                  </a:lnTo>
                  <a:lnTo>
                    <a:pt x="0" y="0"/>
                  </a:lnTo>
                  <a:lnTo>
                    <a:pt x="8" y="51"/>
                  </a:lnTo>
                </a:path>
              </a:pathLst>
            </a:custGeom>
            <a:solidFill>
              <a:srgbClr val="9C9C9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46" name="Freeform 444"/>
            <p:cNvSpPr>
              <a:spLocks/>
            </p:cNvSpPr>
            <p:nvPr/>
          </p:nvSpPr>
          <p:spPr bwMode="auto">
            <a:xfrm>
              <a:off x="3837" y="2743"/>
              <a:ext cx="17" cy="67"/>
            </a:xfrm>
            <a:custGeom>
              <a:avLst/>
              <a:gdLst>
                <a:gd name="T0" fmla="*/ 0 w 17"/>
                <a:gd name="T1" fmla="*/ 52 h 67"/>
                <a:gd name="T2" fmla="*/ 8 w 17"/>
                <a:gd name="T3" fmla="*/ 66 h 67"/>
                <a:gd name="T4" fmla="*/ 16 w 17"/>
                <a:gd name="T5" fmla="*/ 14 h 67"/>
                <a:gd name="T6" fmla="*/ 8 w 17"/>
                <a:gd name="T7" fmla="*/ 0 h 67"/>
                <a:gd name="T8" fmla="*/ 0 w 17"/>
                <a:gd name="T9" fmla="*/ 52 h 67"/>
              </a:gdLst>
              <a:ahLst/>
              <a:cxnLst>
                <a:cxn ang="0">
                  <a:pos x="T0" y="T1"/>
                </a:cxn>
                <a:cxn ang="0">
                  <a:pos x="T2" y="T3"/>
                </a:cxn>
                <a:cxn ang="0">
                  <a:pos x="T4" y="T5"/>
                </a:cxn>
                <a:cxn ang="0">
                  <a:pos x="T6" y="T7"/>
                </a:cxn>
                <a:cxn ang="0">
                  <a:pos x="T8" y="T9"/>
                </a:cxn>
              </a:cxnLst>
              <a:rect l="0" t="0" r="r" b="b"/>
              <a:pathLst>
                <a:path w="17" h="67">
                  <a:moveTo>
                    <a:pt x="0" y="52"/>
                  </a:moveTo>
                  <a:lnTo>
                    <a:pt x="8" y="66"/>
                  </a:lnTo>
                  <a:lnTo>
                    <a:pt x="16" y="14"/>
                  </a:lnTo>
                  <a:lnTo>
                    <a:pt x="8" y="0"/>
                  </a:lnTo>
                  <a:lnTo>
                    <a:pt x="0" y="52"/>
                  </a:lnTo>
                </a:path>
              </a:pathLst>
            </a:custGeom>
            <a:solidFill>
              <a:srgbClr val="AAAAA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47" name="Freeform 445"/>
            <p:cNvSpPr>
              <a:spLocks/>
            </p:cNvSpPr>
            <p:nvPr/>
          </p:nvSpPr>
          <p:spPr bwMode="auto">
            <a:xfrm>
              <a:off x="3840" y="2692"/>
              <a:ext cx="17" cy="66"/>
            </a:xfrm>
            <a:custGeom>
              <a:avLst/>
              <a:gdLst>
                <a:gd name="T0" fmla="*/ 0 w 17"/>
                <a:gd name="T1" fmla="*/ 50 h 66"/>
                <a:gd name="T2" fmla="*/ 4 w 17"/>
                <a:gd name="T3" fmla="*/ 65 h 66"/>
                <a:gd name="T4" fmla="*/ 16 w 17"/>
                <a:gd name="T5" fmla="*/ 13 h 66"/>
                <a:gd name="T6" fmla="*/ 13 w 17"/>
                <a:gd name="T7" fmla="*/ 0 h 66"/>
                <a:gd name="T8" fmla="*/ 0 w 17"/>
                <a:gd name="T9" fmla="*/ 50 h 66"/>
              </a:gdLst>
              <a:ahLst/>
              <a:cxnLst>
                <a:cxn ang="0">
                  <a:pos x="T0" y="T1"/>
                </a:cxn>
                <a:cxn ang="0">
                  <a:pos x="T2" y="T3"/>
                </a:cxn>
                <a:cxn ang="0">
                  <a:pos x="T4" y="T5"/>
                </a:cxn>
                <a:cxn ang="0">
                  <a:pos x="T6" y="T7"/>
                </a:cxn>
                <a:cxn ang="0">
                  <a:pos x="T8" y="T9"/>
                </a:cxn>
              </a:cxnLst>
              <a:rect l="0" t="0" r="r" b="b"/>
              <a:pathLst>
                <a:path w="17" h="66">
                  <a:moveTo>
                    <a:pt x="0" y="50"/>
                  </a:moveTo>
                  <a:lnTo>
                    <a:pt x="4" y="65"/>
                  </a:lnTo>
                  <a:lnTo>
                    <a:pt x="16" y="13"/>
                  </a:lnTo>
                  <a:lnTo>
                    <a:pt x="13" y="0"/>
                  </a:lnTo>
                  <a:lnTo>
                    <a:pt x="0" y="50"/>
                  </a:lnTo>
                </a:path>
              </a:pathLst>
            </a:custGeom>
            <a:solidFill>
              <a:srgbClr val="B8B8B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48" name="Freeform 446"/>
            <p:cNvSpPr>
              <a:spLocks/>
            </p:cNvSpPr>
            <p:nvPr/>
          </p:nvSpPr>
          <p:spPr bwMode="auto">
            <a:xfrm>
              <a:off x="3848" y="2646"/>
              <a:ext cx="17" cy="60"/>
            </a:xfrm>
            <a:custGeom>
              <a:avLst/>
              <a:gdLst>
                <a:gd name="T0" fmla="*/ 0 w 17"/>
                <a:gd name="T1" fmla="*/ 45 h 60"/>
                <a:gd name="T2" fmla="*/ 1 w 17"/>
                <a:gd name="T3" fmla="*/ 59 h 60"/>
                <a:gd name="T4" fmla="*/ 16 w 17"/>
                <a:gd name="T5" fmla="*/ 11 h 60"/>
                <a:gd name="T6" fmla="*/ 14 w 17"/>
                <a:gd name="T7" fmla="*/ 0 h 60"/>
                <a:gd name="T8" fmla="*/ 0 w 17"/>
                <a:gd name="T9" fmla="*/ 45 h 60"/>
              </a:gdLst>
              <a:ahLst/>
              <a:cxnLst>
                <a:cxn ang="0">
                  <a:pos x="T0" y="T1"/>
                </a:cxn>
                <a:cxn ang="0">
                  <a:pos x="T2" y="T3"/>
                </a:cxn>
                <a:cxn ang="0">
                  <a:pos x="T4" y="T5"/>
                </a:cxn>
                <a:cxn ang="0">
                  <a:pos x="T6" y="T7"/>
                </a:cxn>
                <a:cxn ang="0">
                  <a:pos x="T8" y="T9"/>
                </a:cxn>
              </a:cxnLst>
              <a:rect l="0" t="0" r="r" b="b"/>
              <a:pathLst>
                <a:path w="17" h="60">
                  <a:moveTo>
                    <a:pt x="0" y="45"/>
                  </a:moveTo>
                  <a:lnTo>
                    <a:pt x="1" y="59"/>
                  </a:lnTo>
                  <a:lnTo>
                    <a:pt x="16" y="11"/>
                  </a:lnTo>
                  <a:lnTo>
                    <a:pt x="14" y="0"/>
                  </a:lnTo>
                  <a:lnTo>
                    <a:pt x="0" y="45"/>
                  </a:lnTo>
                </a:path>
              </a:pathLst>
            </a:custGeom>
            <a:solidFill>
              <a:srgbClr val="C6C6C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49" name="Freeform 447"/>
            <p:cNvSpPr>
              <a:spLocks/>
            </p:cNvSpPr>
            <p:nvPr/>
          </p:nvSpPr>
          <p:spPr bwMode="auto">
            <a:xfrm>
              <a:off x="3860" y="2604"/>
              <a:ext cx="20" cy="54"/>
            </a:xfrm>
            <a:custGeom>
              <a:avLst/>
              <a:gdLst>
                <a:gd name="T0" fmla="*/ 0 w 20"/>
                <a:gd name="T1" fmla="*/ 41 h 54"/>
                <a:gd name="T2" fmla="*/ 1 w 20"/>
                <a:gd name="T3" fmla="*/ 53 h 54"/>
                <a:gd name="T4" fmla="*/ 19 w 20"/>
                <a:gd name="T5" fmla="*/ 9 h 54"/>
                <a:gd name="T6" fmla="*/ 16 w 20"/>
                <a:gd name="T7" fmla="*/ 0 h 54"/>
                <a:gd name="T8" fmla="*/ 0 w 20"/>
                <a:gd name="T9" fmla="*/ 41 h 54"/>
              </a:gdLst>
              <a:ahLst/>
              <a:cxnLst>
                <a:cxn ang="0">
                  <a:pos x="T0" y="T1"/>
                </a:cxn>
                <a:cxn ang="0">
                  <a:pos x="T2" y="T3"/>
                </a:cxn>
                <a:cxn ang="0">
                  <a:pos x="T4" y="T5"/>
                </a:cxn>
                <a:cxn ang="0">
                  <a:pos x="T6" y="T7"/>
                </a:cxn>
                <a:cxn ang="0">
                  <a:pos x="T8" y="T9"/>
                </a:cxn>
              </a:cxnLst>
              <a:rect l="0" t="0" r="r" b="b"/>
              <a:pathLst>
                <a:path w="20" h="54">
                  <a:moveTo>
                    <a:pt x="0" y="41"/>
                  </a:moveTo>
                  <a:lnTo>
                    <a:pt x="1" y="53"/>
                  </a:lnTo>
                  <a:lnTo>
                    <a:pt x="19" y="9"/>
                  </a:lnTo>
                  <a:lnTo>
                    <a:pt x="16" y="0"/>
                  </a:lnTo>
                  <a:lnTo>
                    <a:pt x="0" y="41"/>
                  </a:lnTo>
                </a:path>
              </a:pathLst>
            </a:custGeom>
            <a:solidFill>
              <a:srgbClr val="D4D4D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50" name="Freeform 448"/>
            <p:cNvSpPr>
              <a:spLocks/>
            </p:cNvSpPr>
            <p:nvPr/>
          </p:nvSpPr>
          <p:spPr bwMode="auto">
            <a:xfrm>
              <a:off x="3876" y="2571"/>
              <a:ext cx="23" cy="44"/>
            </a:xfrm>
            <a:custGeom>
              <a:avLst/>
              <a:gdLst>
                <a:gd name="T0" fmla="*/ 0 w 23"/>
                <a:gd name="T1" fmla="*/ 33 h 44"/>
                <a:gd name="T2" fmla="*/ 2 w 23"/>
                <a:gd name="T3" fmla="*/ 43 h 44"/>
                <a:gd name="T4" fmla="*/ 22 w 23"/>
                <a:gd name="T5" fmla="*/ 7 h 44"/>
                <a:gd name="T6" fmla="*/ 19 w 23"/>
                <a:gd name="T7" fmla="*/ 0 h 44"/>
                <a:gd name="T8" fmla="*/ 0 w 23"/>
                <a:gd name="T9" fmla="*/ 33 h 44"/>
              </a:gdLst>
              <a:ahLst/>
              <a:cxnLst>
                <a:cxn ang="0">
                  <a:pos x="T0" y="T1"/>
                </a:cxn>
                <a:cxn ang="0">
                  <a:pos x="T2" y="T3"/>
                </a:cxn>
                <a:cxn ang="0">
                  <a:pos x="T4" y="T5"/>
                </a:cxn>
                <a:cxn ang="0">
                  <a:pos x="T6" y="T7"/>
                </a:cxn>
                <a:cxn ang="0">
                  <a:pos x="T8" y="T9"/>
                </a:cxn>
              </a:cxnLst>
              <a:rect l="0" t="0" r="r" b="b"/>
              <a:pathLst>
                <a:path w="23" h="44">
                  <a:moveTo>
                    <a:pt x="0" y="33"/>
                  </a:moveTo>
                  <a:lnTo>
                    <a:pt x="2" y="43"/>
                  </a:lnTo>
                  <a:lnTo>
                    <a:pt x="22" y="7"/>
                  </a:lnTo>
                  <a:lnTo>
                    <a:pt x="19" y="0"/>
                  </a:lnTo>
                  <a:lnTo>
                    <a:pt x="0" y="33"/>
                  </a:lnTo>
                </a:path>
              </a:pathLst>
            </a:custGeom>
            <a:solidFill>
              <a:srgbClr val="E2E2E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51" name="Freeform 449"/>
            <p:cNvSpPr>
              <a:spLocks/>
            </p:cNvSpPr>
            <p:nvPr/>
          </p:nvSpPr>
          <p:spPr bwMode="auto">
            <a:xfrm>
              <a:off x="3896" y="2546"/>
              <a:ext cx="26" cy="34"/>
            </a:xfrm>
            <a:custGeom>
              <a:avLst/>
              <a:gdLst>
                <a:gd name="T0" fmla="*/ 0 w 26"/>
                <a:gd name="T1" fmla="*/ 24 h 34"/>
                <a:gd name="T2" fmla="*/ 2 w 26"/>
                <a:gd name="T3" fmla="*/ 33 h 34"/>
                <a:gd name="T4" fmla="*/ 25 w 26"/>
                <a:gd name="T5" fmla="*/ 5 h 34"/>
                <a:gd name="T6" fmla="*/ 24 w 26"/>
                <a:gd name="T7" fmla="*/ 0 h 34"/>
                <a:gd name="T8" fmla="*/ 0 w 26"/>
                <a:gd name="T9" fmla="*/ 24 h 34"/>
              </a:gdLst>
              <a:ahLst/>
              <a:cxnLst>
                <a:cxn ang="0">
                  <a:pos x="T0" y="T1"/>
                </a:cxn>
                <a:cxn ang="0">
                  <a:pos x="T2" y="T3"/>
                </a:cxn>
                <a:cxn ang="0">
                  <a:pos x="T4" y="T5"/>
                </a:cxn>
                <a:cxn ang="0">
                  <a:pos x="T6" y="T7"/>
                </a:cxn>
                <a:cxn ang="0">
                  <a:pos x="T8" y="T9"/>
                </a:cxn>
              </a:cxnLst>
              <a:rect l="0" t="0" r="r" b="b"/>
              <a:pathLst>
                <a:path w="26" h="34">
                  <a:moveTo>
                    <a:pt x="0" y="24"/>
                  </a:moveTo>
                  <a:lnTo>
                    <a:pt x="2" y="33"/>
                  </a:lnTo>
                  <a:lnTo>
                    <a:pt x="25" y="5"/>
                  </a:lnTo>
                  <a:lnTo>
                    <a:pt x="24" y="0"/>
                  </a:lnTo>
                  <a:lnTo>
                    <a:pt x="0" y="24"/>
                  </a:lnTo>
                </a:path>
              </a:pathLst>
            </a:custGeom>
            <a:solidFill>
              <a:srgbClr val="FAFAF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52" name="Freeform 450"/>
            <p:cNvSpPr>
              <a:spLocks/>
            </p:cNvSpPr>
            <p:nvPr/>
          </p:nvSpPr>
          <p:spPr bwMode="auto">
            <a:xfrm>
              <a:off x="3920" y="2530"/>
              <a:ext cx="26" cy="22"/>
            </a:xfrm>
            <a:custGeom>
              <a:avLst/>
              <a:gdLst>
                <a:gd name="T0" fmla="*/ 0 w 26"/>
                <a:gd name="T1" fmla="*/ 15 h 22"/>
                <a:gd name="T2" fmla="*/ 0 w 26"/>
                <a:gd name="T3" fmla="*/ 21 h 22"/>
                <a:gd name="T4" fmla="*/ 25 w 26"/>
                <a:gd name="T5" fmla="*/ 2 h 22"/>
                <a:gd name="T6" fmla="*/ 25 w 26"/>
                <a:gd name="T7" fmla="*/ 0 h 22"/>
                <a:gd name="T8" fmla="*/ 0 w 26"/>
                <a:gd name="T9" fmla="*/ 15 h 22"/>
              </a:gdLst>
              <a:ahLst/>
              <a:cxnLst>
                <a:cxn ang="0">
                  <a:pos x="T0" y="T1"/>
                </a:cxn>
                <a:cxn ang="0">
                  <a:pos x="T2" y="T3"/>
                </a:cxn>
                <a:cxn ang="0">
                  <a:pos x="T4" y="T5"/>
                </a:cxn>
                <a:cxn ang="0">
                  <a:pos x="T6" y="T7"/>
                </a:cxn>
                <a:cxn ang="0">
                  <a:pos x="T8" y="T9"/>
                </a:cxn>
              </a:cxnLst>
              <a:rect l="0" t="0" r="r" b="b"/>
              <a:pathLst>
                <a:path w="26" h="22">
                  <a:moveTo>
                    <a:pt x="0" y="15"/>
                  </a:moveTo>
                  <a:lnTo>
                    <a:pt x="0" y="21"/>
                  </a:lnTo>
                  <a:lnTo>
                    <a:pt x="25" y="2"/>
                  </a:lnTo>
                  <a:lnTo>
                    <a:pt x="25" y="0"/>
                  </a:lnTo>
                  <a:lnTo>
                    <a:pt x="0" y="15"/>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53" name="Freeform 451"/>
            <p:cNvSpPr>
              <a:spLocks/>
            </p:cNvSpPr>
            <p:nvPr/>
          </p:nvSpPr>
          <p:spPr bwMode="auto">
            <a:xfrm>
              <a:off x="3945" y="2525"/>
              <a:ext cx="27" cy="17"/>
            </a:xfrm>
            <a:custGeom>
              <a:avLst/>
              <a:gdLst>
                <a:gd name="T0" fmla="*/ 0 w 27"/>
                <a:gd name="T1" fmla="*/ 10 h 17"/>
                <a:gd name="T2" fmla="*/ 0 w 27"/>
                <a:gd name="T3" fmla="*/ 16 h 17"/>
                <a:gd name="T4" fmla="*/ 26 w 27"/>
                <a:gd name="T5" fmla="*/ 0 h 17"/>
                <a:gd name="T6" fmla="*/ 0 w 27"/>
                <a:gd name="T7" fmla="*/ 10 h 17"/>
              </a:gdLst>
              <a:ahLst/>
              <a:cxnLst>
                <a:cxn ang="0">
                  <a:pos x="T0" y="T1"/>
                </a:cxn>
                <a:cxn ang="0">
                  <a:pos x="T2" y="T3"/>
                </a:cxn>
                <a:cxn ang="0">
                  <a:pos x="T4" y="T5"/>
                </a:cxn>
                <a:cxn ang="0">
                  <a:pos x="T6" y="T7"/>
                </a:cxn>
              </a:cxnLst>
              <a:rect l="0" t="0" r="r" b="b"/>
              <a:pathLst>
                <a:path w="27" h="17">
                  <a:moveTo>
                    <a:pt x="0" y="10"/>
                  </a:moveTo>
                  <a:lnTo>
                    <a:pt x="0" y="16"/>
                  </a:lnTo>
                  <a:lnTo>
                    <a:pt x="26" y="0"/>
                  </a:lnTo>
                  <a:lnTo>
                    <a:pt x="0" y="1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54" name="Freeform 452"/>
            <p:cNvSpPr>
              <a:spLocks/>
            </p:cNvSpPr>
            <p:nvPr/>
          </p:nvSpPr>
          <p:spPr bwMode="auto">
            <a:xfrm>
              <a:off x="3861" y="2957"/>
              <a:ext cx="23" cy="50"/>
            </a:xfrm>
            <a:custGeom>
              <a:avLst/>
              <a:gdLst>
                <a:gd name="T0" fmla="*/ 17 w 23"/>
                <a:gd name="T1" fmla="*/ 39 h 50"/>
                <a:gd name="T2" fmla="*/ 22 w 23"/>
                <a:gd name="T3" fmla="*/ 49 h 50"/>
                <a:gd name="T4" fmla="*/ 7 w 23"/>
                <a:gd name="T5" fmla="*/ 11 h 50"/>
                <a:gd name="T6" fmla="*/ 0 w 23"/>
                <a:gd name="T7" fmla="*/ 0 h 50"/>
                <a:gd name="T8" fmla="*/ 17 w 23"/>
                <a:gd name="T9" fmla="*/ 39 h 50"/>
              </a:gdLst>
              <a:ahLst/>
              <a:cxnLst>
                <a:cxn ang="0">
                  <a:pos x="T0" y="T1"/>
                </a:cxn>
                <a:cxn ang="0">
                  <a:pos x="T2" y="T3"/>
                </a:cxn>
                <a:cxn ang="0">
                  <a:pos x="T4" y="T5"/>
                </a:cxn>
                <a:cxn ang="0">
                  <a:pos x="T6" y="T7"/>
                </a:cxn>
                <a:cxn ang="0">
                  <a:pos x="T8" y="T9"/>
                </a:cxn>
              </a:cxnLst>
              <a:rect l="0" t="0" r="r" b="b"/>
              <a:pathLst>
                <a:path w="23" h="50">
                  <a:moveTo>
                    <a:pt x="17" y="39"/>
                  </a:moveTo>
                  <a:lnTo>
                    <a:pt x="22" y="49"/>
                  </a:lnTo>
                  <a:lnTo>
                    <a:pt x="7" y="11"/>
                  </a:lnTo>
                  <a:lnTo>
                    <a:pt x="0" y="0"/>
                  </a:lnTo>
                  <a:lnTo>
                    <a:pt x="17" y="39"/>
                  </a:lnTo>
                </a:path>
              </a:pathLst>
            </a:custGeom>
            <a:solidFill>
              <a:srgbClr val="6A6A6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55" name="Freeform 453"/>
            <p:cNvSpPr>
              <a:spLocks/>
            </p:cNvSpPr>
            <p:nvPr/>
          </p:nvSpPr>
          <p:spPr bwMode="auto">
            <a:xfrm>
              <a:off x="3849" y="2912"/>
              <a:ext cx="20" cy="58"/>
            </a:xfrm>
            <a:custGeom>
              <a:avLst/>
              <a:gdLst>
                <a:gd name="T0" fmla="*/ 11 w 20"/>
                <a:gd name="T1" fmla="*/ 45 h 58"/>
                <a:gd name="T2" fmla="*/ 19 w 20"/>
                <a:gd name="T3" fmla="*/ 57 h 58"/>
                <a:gd name="T4" fmla="*/ 7 w 20"/>
                <a:gd name="T5" fmla="*/ 11 h 58"/>
                <a:gd name="T6" fmla="*/ 0 w 20"/>
                <a:gd name="T7" fmla="*/ 0 h 58"/>
                <a:gd name="T8" fmla="*/ 11 w 20"/>
                <a:gd name="T9" fmla="*/ 45 h 58"/>
              </a:gdLst>
              <a:ahLst/>
              <a:cxnLst>
                <a:cxn ang="0">
                  <a:pos x="T0" y="T1"/>
                </a:cxn>
                <a:cxn ang="0">
                  <a:pos x="T2" y="T3"/>
                </a:cxn>
                <a:cxn ang="0">
                  <a:pos x="T4" y="T5"/>
                </a:cxn>
                <a:cxn ang="0">
                  <a:pos x="T6" y="T7"/>
                </a:cxn>
                <a:cxn ang="0">
                  <a:pos x="T8" y="T9"/>
                </a:cxn>
              </a:cxnLst>
              <a:rect l="0" t="0" r="r" b="b"/>
              <a:pathLst>
                <a:path w="20" h="58">
                  <a:moveTo>
                    <a:pt x="11" y="45"/>
                  </a:moveTo>
                  <a:lnTo>
                    <a:pt x="19" y="57"/>
                  </a:lnTo>
                  <a:lnTo>
                    <a:pt x="7" y="11"/>
                  </a:lnTo>
                  <a:lnTo>
                    <a:pt x="0" y="0"/>
                  </a:lnTo>
                  <a:lnTo>
                    <a:pt x="11" y="45"/>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56" name="Freeform 454"/>
            <p:cNvSpPr>
              <a:spLocks/>
            </p:cNvSpPr>
            <p:nvPr/>
          </p:nvSpPr>
          <p:spPr bwMode="auto">
            <a:xfrm>
              <a:off x="3842" y="2862"/>
              <a:ext cx="17" cy="63"/>
            </a:xfrm>
            <a:custGeom>
              <a:avLst/>
              <a:gdLst>
                <a:gd name="T0" fmla="*/ 7 w 17"/>
                <a:gd name="T1" fmla="*/ 50 h 63"/>
                <a:gd name="T2" fmla="*/ 16 w 17"/>
                <a:gd name="T3" fmla="*/ 62 h 63"/>
                <a:gd name="T4" fmla="*/ 7 w 17"/>
                <a:gd name="T5" fmla="*/ 13 h 63"/>
                <a:gd name="T6" fmla="*/ 0 w 17"/>
                <a:gd name="T7" fmla="*/ 0 h 63"/>
                <a:gd name="T8" fmla="*/ 7 w 17"/>
                <a:gd name="T9" fmla="*/ 50 h 63"/>
              </a:gdLst>
              <a:ahLst/>
              <a:cxnLst>
                <a:cxn ang="0">
                  <a:pos x="T0" y="T1"/>
                </a:cxn>
                <a:cxn ang="0">
                  <a:pos x="T2" y="T3"/>
                </a:cxn>
                <a:cxn ang="0">
                  <a:pos x="T4" y="T5"/>
                </a:cxn>
                <a:cxn ang="0">
                  <a:pos x="T6" y="T7"/>
                </a:cxn>
                <a:cxn ang="0">
                  <a:pos x="T8" y="T9"/>
                </a:cxn>
              </a:cxnLst>
              <a:rect l="0" t="0" r="r" b="b"/>
              <a:pathLst>
                <a:path w="17" h="63">
                  <a:moveTo>
                    <a:pt x="7" y="50"/>
                  </a:moveTo>
                  <a:lnTo>
                    <a:pt x="16" y="62"/>
                  </a:lnTo>
                  <a:lnTo>
                    <a:pt x="7" y="13"/>
                  </a:lnTo>
                  <a:lnTo>
                    <a:pt x="0" y="0"/>
                  </a:lnTo>
                  <a:lnTo>
                    <a:pt x="7" y="50"/>
                  </a:lnTo>
                </a:path>
              </a:pathLst>
            </a:custGeom>
            <a:solidFill>
              <a:srgbClr val="92929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57" name="Freeform 455"/>
            <p:cNvSpPr>
              <a:spLocks/>
            </p:cNvSpPr>
            <p:nvPr/>
          </p:nvSpPr>
          <p:spPr bwMode="auto">
            <a:xfrm>
              <a:off x="3840" y="2809"/>
              <a:ext cx="17" cy="67"/>
            </a:xfrm>
            <a:custGeom>
              <a:avLst/>
              <a:gdLst>
                <a:gd name="T0" fmla="*/ 4 w 17"/>
                <a:gd name="T1" fmla="*/ 52 h 67"/>
                <a:gd name="T2" fmla="*/ 16 w 17"/>
                <a:gd name="T3" fmla="*/ 66 h 67"/>
                <a:gd name="T4" fmla="*/ 13 w 17"/>
                <a:gd name="T5" fmla="*/ 14 h 67"/>
                <a:gd name="T6" fmla="*/ 0 w 17"/>
                <a:gd name="T7" fmla="*/ 0 h 67"/>
                <a:gd name="T8" fmla="*/ 4 w 17"/>
                <a:gd name="T9" fmla="*/ 52 h 67"/>
              </a:gdLst>
              <a:ahLst/>
              <a:cxnLst>
                <a:cxn ang="0">
                  <a:pos x="T0" y="T1"/>
                </a:cxn>
                <a:cxn ang="0">
                  <a:pos x="T2" y="T3"/>
                </a:cxn>
                <a:cxn ang="0">
                  <a:pos x="T4" y="T5"/>
                </a:cxn>
                <a:cxn ang="0">
                  <a:pos x="T6" y="T7"/>
                </a:cxn>
                <a:cxn ang="0">
                  <a:pos x="T8" y="T9"/>
                </a:cxn>
              </a:cxnLst>
              <a:rect l="0" t="0" r="r" b="b"/>
              <a:pathLst>
                <a:path w="17" h="67">
                  <a:moveTo>
                    <a:pt x="4" y="52"/>
                  </a:moveTo>
                  <a:lnTo>
                    <a:pt x="16" y="66"/>
                  </a:lnTo>
                  <a:lnTo>
                    <a:pt x="13" y="14"/>
                  </a:lnTo>
                  <a:lnTo>
                    <a:pt x="0" y="0"/>
                  </a:lnTo>
                  <a:lnTo>
                    <a:pt x="4" y="52"/>
                  </a:lnTo>
                </a:path>
              </a:pathLst>
            </a:custGeom>
            <a:solidFill>
              <a:srgbClr val="A2A2A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58" name="Freeform 456"/>
            <p:cNvSpPr>
              <a:spLocks/>
            </p:cNvSpPr>
            <p:nvPr/>
          </p:nvSpPr>
          <p:spPr bwMode="auto">
            <a:xfrm>
              <a:off x="3840" y="2757"/>
              <a:ext cx="17" cy="67"/>
            </a:xfrm>
            <a:custGeom>
              <a:avLst/>
              <a:gdLst>
                <a:gd name="T0" fmla="*/ 0 w 17"/>
                <a:gd name="T1" fmla="*/ 51 h 67"/>
                <a:gd name="T2" fmla="*/ 13 w 17"/>
                <a:gd name="T3" fmla="*/ 66 h 67"/>
                <a:gd name="T4" fmla="*/ 16 w 17"/>
                <a:gd name="T5" fmla="*/ 12 h 67"/>
                <a:gd name="T6" fmla="*/ 4 w 17"/>
                <a:gd name="T7" fmla="*/ 0 h 67"/>
                <a:gd name="T8" fmla="*/ 0 w 17"/>
                <a:gd name="T9" fmla="*/ 51 h 67"/>
              </a:gdLst>
              <a:ahLst/>
              <a:cxnLst>
                <a:cxn ang="0">
                  <a:pos x="T0" y="T1"/>
                </a:cxn>
                <a:cxn ang="0">
                  <a:pos x="T2" y="T3"/>
                </a:cxn>
                <a:cxn ang="0">
                  <a:pos x="T4" y="T5"/>
                </a:cxn>
                <a:cxn ang="0">
                  <a:pos x="T6" y="T7"/>
                </a:cxn>
                <a:cxn ang="0">
                  <a:pos x="T8" y="T9"/>
                </a:cxn>
              </a:cxnLst>
              <a:rect l="0" t="0" r="r" b="b"/>
              <a:pathLst>
                <a:path w="17" h="67">
                  <a:moveTo>
                    <a:pt x="0" y="51"/>
                  </a:moveTo>
                  <a:lnTo>
                    <a:pt x="13" y="66"/>
                  </a:lnTo>
                  <a:lnTo>
                    <a:pt x="16" y="12"/>
                  </a:lnTo>
                  <a:lnTo>
                    <a:pt x="4" y="0"/>
                  </a:lnTo>
                  <a:lnTo>
                    <a:pt x="0" y="51"/>
                  </a:lnTo>
                </a:path>
              </a:pathLst>
            </a:custGeom>
            <a:solidFill>
              <a:srgbClr val="B0B0B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59" name="Freeform 457"/>
            <p:cNvSpPr>
              <a:spLocks/>
            </p:cNvSpPr>
            <p:nvPr/>
          </p:nvSpPr>
          <p:spPr bwMode="auto">
            <a:xfrm>
              <a:off x="3842" y="2705"/>
              <a:ext cx="17" cy="65"/>
            </a:xfrm>
            <a:custGeom>
              <a:avLst/>
              <a:gdLst>
                <a:gd name="T0" fmla="*/ 0 w 17"/>
                <a:gd name="T1" fmla="*/ 51 h 65"/>
                <a:gd name="T2" fmla="*/ 7 w 17"/>
                <a:gd name="T3" fmla="*/ 64 h 65"/>
                <a:gd name="T4" fmla="*/ 16 w 17"/>
                <a:gd name="T5" fmla="*/ 12 h 65"/>
                <a:gd name="T6" fmla="*/ 7 w 17"/>
                <a:gd name="T7" fmla="*/ 0 h 65"/>
                <a:gd name="T8" fmla="*/ 0 w 17"/>
                <a:gd name="T9" fmla="*/ 51 h 65"/>
              </a:gdLst>
              <a:ahLst/>
              <a:cxnLst>
                <a:cxn ang="0">
                  <a:pos x="T0" y="T1"/>
                </a:cxn>
                <a:cxn ang="0">
                  <a:pos x="T2" y="T3"/>
                </a:cxn>
                <a:cxn ang="0">
                  <a:pos x="T4" y="T5"/>
                </a:cxn>
                <a:cxn ang="0">
                  <a:pos x="T6" y="T7"/>
                </a:cxn>
                <a:cxn ang="0">
                  <a:pos x="T8" y="T9"/>
                </a:cxn>
              </a:cxnLst>
              <a:rect l="0" t="0" r="r" b="b"/>
              <a:pathLst>
                <a:path w="17" h="65">
                  <a:moveTo>
                    <a:pt x="0" y="51"/>
                  </a:moveTo>
                  <a:lnTo>
                    <a:pt x="7" y="64"/>
                  </a:lnTo>
                  <a:lnTo>
                    <a:pt x="16" y="12"/>
                  </a:lnTo>
                  <a:lnTo>
                    <a:pt x="7" y="0"/>
                  </a:lnTo>
                  <a:lnTo>
                    <a:pt x="0" y="51"/>
                  </a:lnTo>
                </a:path>
              </a:pathLst>
            </a:custGeom>
            <a:solidFill>
              <a:srgbClr val="BEBEB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60" name="Freeform 458"/>
            <p:cNvSpPr>
              <a:spLocks/>
            </p:cNvSpPr>
            <p:nvPr/>
          </p:nvSpPr>
          <p:spPr bwMode="auto">
            <a:xfrm>
              <a:off x="3849" y="2657"/>
              <a:ext cx="20" cy="61"/>
            </a:xfrm>
            <a:custGeom>
              <a:avLst/>
              <a:gdLst>
                <a:gd name="T0" fmla="*/ 0 w 20"/>
                <a:gd name="T1" fmla="*/ 47 h 61"/>
                <a:gd name="T2" fmla="*/ 7 w 20"/>
                <a:gd name="T3" fmla="*/ 60 h 61"/>
                <a:gd name="T4" fmla="*/ 19 w 20"/>
                <a:gd name="T5" fmla="*/ 11 h 61"/>
                <a:gd name="T6" fmla="*/ 11 w 20"/>
                <a:gd name="T7" fmla="*/ 0 h 61"/>
                <a:gd name="T8" fmla="*/ 0 w 20"/>
                <a:gd name="T9" fmla="*/ 47 h 61"/>
              </a:gdLst>
              <a:ahLst/>
              <a:cxnLst>
                <a:cxn ang="0">
                  <a:pos x="T0" y="T1"/>
                </a:cxn>
                <a:cxn ang="0">
                  <a:pos x="T2" y="T3"/>
                </a:cxn>
                <a:cxn ang="0">
                  <a:pos x="T4" y="T5"/>
                </a:cxn>
                <a:cxn ang="0">
                  <a:pos x="T6" y="T7"/>
                </a:cxn>
                <a:cxn ang="0">
                  <a:pos x="T8" y="T9"/>
                </a:cxn>
              </a:cxnLst>
              <a:rect l="0" t="0" r="r" b="b"/>
              <a:pathLst>
                <a:path w="20" h="61">
                  <a:moveTo>
                    <a:pt x="0" y="47"/>
                  </a:moveTo>
                  <a:lnTo>
                    <a:pt x="7" y="60"/>
                  </a:lnTo>
                  <a:lnTo>
                    <a:pt x="19" y="11"/>
                  </a:lnTo>
                  <a:lnTo>
                    <a:pt x="11" y="0"/>
                  </a:lnTo>
                  <a:lnTo>
                    <a:pt x="0" y="47"/>
                  </a:lnTo>
                </a:path>
              </a:pathLst>
            </a:custGeom>
            <a:solidFill>
              <a:srgbClr val="CBCBC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61" name="Freeform 459"/>
            <p:cNvSpPr>
              <a:spLocks/>
            </p:cNvSpPr>
            <p:nvPr/>
          </p:nvSpPr>
          <p:spPr bwMode="auto">
            <a:xfrm>
              <a:off x="3861" y="2614"/>
              <a:ext cx="23" cy="56"/>
            </a:xfrm>
            <a:custGeom>
              <a:avLst/>
              <a:gdLst>
                <a:gd name="T0" fmla="*/ 0 w 23"/>
                <a:gd name="T1" fmla="*/ 43 h 56"/>
                <a:gd name="T2" fmla="*/ 7 w 23"/>
                <a:gd name="T3" fmla="*/ 55 h 56"/>
                <a:gd name="T4" fmla="*/ 22 w 23"/>
                <a:gd name="T5" fmla="*/ 9 h 56"/>
                <a:gd name="T6" fmla="*/ 17 w 23"/>
                <a:gd name="T7" fmla="*/ 0 h 56"/>
                <a:gd name="T8" fmla="*/ 0 w 23"/>
                <a:gd name="T9" fmla="*/ 43 h 56"/>
              </a:gdLst>
              <a:ahLst/>
              <a:cxnLst>
                <a:cxn ang="0">
                  <a:pos x="T0" y="T1"/>
                </a:cxn>
                <a:cxn ang="0">
                  <a:pos x="T2" y="T3"/>
                </a:cxn>
                <a:cxn ang="0">
                  <a:pos x="T4" y="T5"/>
                </a:cxn>
                <a:cxn ang="0">
                  <a:pos x="T6" y="T7"/>
                </a:cxn>
                <a:cxn ang="0">
                  <a:pos x="T8" y="T9"/>
                </a:cxn>
              </a:cxnLst>
              <a:rect l="0" t="0" r="r" b="b"/>
              <a:pathLst>
                <a:path w="23" h="56">
                  <a:moveTo>
                    <a:pt x="0" y="43"/>
                  </a:moveTo>
                  <a:lnTo>
                    <a:pt x="7" y="55"/>
                  </a:lnTo>
                  <a:lnTo>
                    <a:pt x="22" y="9"/>
                  </a:lnTo>
                  <a:lnTo>
                    <a:pt x="17" y="0"/>
                  </a:lnTo>
                  <a:lnTo>
                    <a:pt x="0" y="43"/>
                  </a:lnTo>
                </a:path>
              </a:pathLst>
            </a:custGeom>
            <a:solidFill>
              <a:srgbClr val="E3E3E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62" name="Freeform 460"/>
            <p:cNvSpPr>
              <a:spLocks/>
            </p:cNvSpPr>
            <p:nvPr/>
          </p:nvSpPr>
          <p:spPr bwMode="auto">
            <a:xfrm>
              <a:off x="3879" y="2579"/>
              <a:ext cx="24" cy="46"/>
            </a:xfrm>
            <a:custGeom>
              <a:avLst/>
              <a:gdLst>
                <a:gd name="T0" fmla="*/ 0 w 24"/>
                <a:gd name="T1" fmla="*/ 35 h 46"/>
                <a:gd name="T2" fmla="*/ 4 w 24"/>
                <a:gd name="T3" fmla="*/ 45 h 46"/>
                <a:gd name="T4" fmla="*/ 23 w 24"/>
                <a:gd name="T5" fmla="*/ 7 h 46"/>
                <a:gd name="T6" fmla="*/ 19 w 24"/>
                <a:gd name="T7" fmla="*/ 0 h 46"/>
                <a:gd name="T8" fmla="*/ 0 w 24"/>
                <a:gd name="T9" fmla="*/ 35 h 46"/>
              </a:gdLst>
              <a:ahLst/>
              <a:cxnLst>
                <a:cxn ang="0">
                  <a:pos x="T0" y="T1"/>
                </a:cxn>
                <a:cxn ang="0">
                  <a:pos x="T2" y="T3"/>
                </a:cxn>
                <a:cxn ang="0">
                  <a:pos x="T4" y="T5"/>
                </a:cxn>
                <a:cxn ang="0">
                  <a:pos x="T6" y="T7"/>
                </a:cxn>
                <a:cxn ang="0">
                  <a:pos x="T8" y="T9"/>
                </a:cxn>
              </a:cxnLst>
              <a:rect l="0" t="0" r="r" b="b"/>
              <a:pathLst>
                <a:path w="24" h="46">
                  <a:moveTo>
                    <a:pt x="0" y="35"/>
                  </a:moveTo>
                  <a:lnTo>
                    <a:pt x="4" y="45"/>
                  </a:lnTo>
                  <a:lnTo>
                    <a:pt x="23" y="7"/>
                  </a:lnTo>
                  <a:lnTo>
                    <a:pt x="19" y="0"/>
                  </a:lnTo>
                  <a:lnTo>
                    <a:pt x="0" y="35"/>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63" name="Freeform 461"/>
            <p:cNvSpPr>
              <a:spLocks/>
            </p:cNvSpPr>
            <p:nvPr/>
          </p:nvSpPr>
          <p:spPr bwMode="auto">
            <a:xfrm>
              <a:off x="3898" y="2551"/>
              <a:ext cx="27" cy="36"/>
            </a:xfrm>
            <a:custGeom>
              <a:avLst/>
              <a:gdLst>
                <a:gd name="T0" fmla="*/ 0 w 27"/>
                <a:gd name="T1" fmla="*/ 27 h 36"/>
                <a:gd name="T2" fmla="*/ 4 w 27"/>
                <a:gd name="T3" fmla="*/ 35 h 36"/>
                <a:gd name="T4" fmla="*/ 26 w 27"/>
                <a:gd name="T5" fmla="*/ 5 h 36"/>
                <a:gd name="T6" fmla="*/ 22 w 27"/>
                <a:gd name="T7" fmla="*/ 0 h 36"/>
                <a:gd name="T8" fmla="*/ 0 w 27"/>
                <a:gd name="T9" fmla="*/ 27 h 36"/>
              </a:gdLst>
              <a:ahLst/>
              <a:cxnLst>
                <a:cxn ang="0">
                  <a:pos x="T0" y="T1"/>
                </a:cxn>
                <a:cxn ang="0">
                  <a:pos x="T2" y="T3"/>
                </a:cxn>
                <a:cxn ang="0">
                  <a:pos x="T4" y="T5"/>
                </a:cxn>
                <a:cxn ang="0">
                  <a:pos x="T6" y="T7"/>
                </a:cxn>
                <a:cxn ang="0">
                  <a:pos x="T8" y="T9"/>
                </a:cxn>
              </a:cxnLst>
              <a:rect l="0" t="0" r="r" b="b"/>
              <a:pathLst>
                <a:path w="27" h="36">
                  <a:moveTo>
                    <a:pt x="0" y="27"/>
                  </a:moveTo>
                  <a:lnTo>
                    <a:pt x="4" y="35"/>
                  </a:lnTo>
                  <a:lnTo>
                    <a:pt x="26" y="5"/>
                  </a:lnTo>
                  <a:lnTo>
                    <a:pt x="22" y="0"/>
                  </a:lnTo>
                  <a:lnTo>
                    <a:pt x="0" y="2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64" name="Freeform 462"/>
            <p:cNvSpPr>
              <a:spLocks/>
            </p:cNvSpPr>
            <p:nvPr/>
          </p:nvSpPr>
          <p:spPr bwMode="auto">
            <a:xfrm>
              <a:off x="3921" y="2533"/>
              <a:ext cx="28" cy="25"/>
            </a:xfrm>
            <a:custGeom>
              <a:avLst/>
              <a:gdLst>
                <a:gd name="T0" fmla="*/ 0 w 28"/>
                <a:gd name="T1" fmla="*/ 18 h 25"/>
                <a:gd name="T2" fmla="*/ 3 w 28"/>
                <a:gd name="T3" fmla="*/ 24 h 25"/>
                <a:gd name="T4" fmla="*/ 27 w 28"/>
                <a:gd name="T5" fmla="*/ 2 h 25"/>
                <a:gd name="T6" fmla="*/ 24 w 28"/>
                <a:gd name="T7" fmla="*/ 0 h 25"/>
                <a:gd name="T8" fmla="*/ 0 w 28"/>
                <a:gd name="T9" fmla="*/ 18 h 25"/>
              </a:gdLst>
              <a:ahLst/>
              <a:cxnLst>
                <a:cxn ang="0">
                  <a:pos x="T0" y="T1"/>
                </a:cxn>
                <a:cxn ang="0">
                  <a:pos x="T2" y="T3"/>
                </a:cxn>
                <a:cxn ang="0">
                  <a:pos x="T4" y="T5"/>
                </a:cxn>
                <a:cxn ang="0">
                  <a:pos x="T6" y="T7"/>
                </a:cxn>
                <a:cxn ang="0">
                  <a:pos x="T8" y="T9"/>
                </a:cxn>
              </a:cxnLst>
              <a:rect l="0" t="0" r="r" b="b"/>
              <a:pathLst>
                <a:path w="28" h="25">
                  <a:moveTo>
                    <a:pt x="0" y="18"/>
                  </a:moveTo>
                  <a:lnTo>
                    <a:pt x="3" y="24"/>
                  </a:lnTo>
                  <a:lnTo>
                    <a:pt x="27" y="2"/>
                  </a:lnTo>
                  <a:lnTo>
                    <a:pt x="24" y="0"/>
                  </a:lnTo>
                  <a:lnTo>
                    <a:pt x="0" y="1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65" name="Freeform 463"/>
            <p:cNvSpPr>
              <a:spLocks/>
            </p:cNvSpPr>
            <p:nvPr/>
          </p:nvSpPr>
          <p:spPr bwMode="auto">
            <a:xfrm>
              <a:off x="3945" y="2525"/>
              <a:ext cx="27" cy="17"/>
            </a:xfrm>
            <a:custGeom>
              <a:avLst/>
              <a:gdLst>
                <a:gd name="T0" fmla="*/ 0 w 27"/>
                <a:gd name="T1" fmla="*/ 12 h 17"/>
                <a:gd name="T2" fmla="*/ 2 w 27"/>
                <a:gd name="T3" fmla="*/ 16 h 17"/>
                <a:gd name="T4" fmla="*/ 26 w 27"/>
                <a:gd name="T5" fmla="*/ 0 h 17"/>
                <a:gd name="T6" fmla="*/ 0 w 27"/>
                <a:gd name="T7" fmla="*/ 12 h 17"/>
              </a:gdLst>
              <a:ahLst/>
              <a:cxnLst>
                <a:cxn ang="0">
                  <a:pos x="T0" y="T1"/>
                </a:cxn>
                <a:cxn ang="0">
                  <a:pos x="T2" y="T3"/>
                </a:cxn>
                <a:cxn ang="0">
                  <a:pos x="T4" y="T5"/>
                </a:cxn>
                <a:cxn ang="0">
                  <a:pos x="T6" y="T7"/>
                </a:cxn>
              </a:cxnLst>
              <a:rect l="0" t="0" r="r" b="b"/>
              <a:pathLst>
                <a:path w="27" h="17">
                  <a:moveTo>
                    <a:pt x="0" y="12"/>
                  </a:moveTo>
                  <a:lnTo>
                    <a:pt x="2" y="16"/>
                  </a:lnTo>
                  <a:lnTo>
                    <a:pt x="26" y="0"/>
                  </a:lnTo>
                  <a:lnTo>
                    <a:pt x="0" y="12"/>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66" name="Freeform 464"/>
            <p:cNvSpPr>
              <a:spLocks/>
            </p:cNvSpPr>
            <p:nvPr/>
          </p:nvSpPr>
          <p:spPr bwMode="auto">
            <a:xfrm>
              <a:off x="3883" y="3006"/>
              <a:ext cx="28" cy="37"/>
            </a:xfrm>
            <a:custGeom>
              <a:avLst/>
              <a:gdLst>
                <a:gd name="T0" fmla="*/ 19 w 28"/>
                <a:gd name="T1" fmla="*/ 28 h 37"/>
                <a:gd name="T2" fmla="*/ 27 w 28"/>
                <a:gd name="T3" fmla="*/ 36 h 37"/>
                <a:gd name="T4" fmla="*/ 9 w 28"/>
                <a:gd name="T5" fmla="*/ 8 h 37"/>
                <a:gd name="T6" fmla="*/ 0 w 28"/>
                <a:gd name="T7" fmla="*/ 0 h 37"/>
                <a:gd name="T8" fmla="*/ 19 w 28"/>
                <a:gd name="T9" fmla="*/ 28 h 37"/>
              </a:gdLst>
              <a:ahLst/>
              <a:cxnLst>
                <a:cxn ang="0">
                  <a:pos x="T0" y="T1"/>
                </a:cxn>
                <a:cxn ang="0">
                  <a:pos x="T2" y="T3"/>
                </a:cxn>
                <a:cxn ang="0">
                  <a:pos x="T4" y="T5"/>
                </a:cxn>
                <a:cxn ang="0">
                  <a:pos x="T6" y="T7"/>
                </a:cxn>
                <a:cxn ang="0">
                  <a:pos x="T8" y="T9"/>
                </a:cxn>
              </a:cxnLst>
              <a:rect l="0" t="0" r="r" b="b"/>
              <a:pathLst>
                <a:path w="28" h="37">
                  <a:moveTo>
                    <a:pt x="19" y="28"/>
                  </a:moveTo>
                  <a:lnTo>
                    <a:pt x="27" y="36"/>
                  </a:lnTo>
                  <a:lnTo>
                    <a:pt x="9" y="8"/>
                  </a:lnTo>
                  <a:lnTo>
                    <a:pt x="0" y="0"/>
                  </a:lnTo>
                  <a:lnTo>
                    <a:pt x="19" y="28"/>
                  </a:lnTo>
                </a:path>
              </a:pathLst>
            </a:custGeom>
            <a:solidFill>
              <a:srgbClr val="4F4F4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67" name="Freeform 465"/>
            <p:cNvSpPr>
              <a:spLocks/>
            </p:cNvSpPr>
            <p:nvPr/>
          </p:nvSpPr>
          <p:spPr bwMode="auto">
            <a:xfrm>
              <a:off x="3868" y="2969"/>
              <a:ext cx="26" cy="47"/>
            </a:xfrm>
            <a:custGeom>
              <a:avLst/>
              <a:gdLst>
                <a:gd name="T0" fmla="*/ 15 w 26"/>
                <a:gd name="T1" fmla="*/ 37 h 47"/>
                <a:gd name="T2" fmla="*/ 25 w 26"/>
                <a:gd name="T3" fmla="*/ 46 h 47"/>
                <a:gd name="T4" fmla="*/ 10 w 26"/>
                <a:gd name="T5" fmla="*/ 9 h 47"/>
                <a:gd name="T6" fmla="*/ 0 w 26"/>
                <a:gd name="T7" fmla="*/ 0 h 47"/>
                <a:gd name="T8" fmla="*/ 15 w 26"/>
                <a:gd name="T9" fmla="*/ 37 h 47"/>
              </a:gdLst>
              <a:ahLst/>
              <a:cxnLst>
                <a:cxn ang="0">
                  <a:pos x="T0" y="T1"/>
                </a:cxn>
                <a:cxn ang="0">
                  <a:pos x="T2" y="T3"/>
                </a:cxn>
                <a:cxn ang="0">
                  <a:pos x="T4" y="T5"/>
                </a:cxn>
                <a:cxn ang="0">
                  <a:pos x="T6" y="T7"/>
                </a:cxn>
                <a:cxn ang="0">
                  <a:pos x="T8" y="T9"/>
                </a:cxn>
              </a:cxnLst>
              <a:rect l="0" t="0" r="r" b="b"/>
              <a:pathLst>
                <a:path w="26" h="47">
                  <a:moveTo>
                    <a:pt x="15" y="37"/>
                  </a:moveTo>
                  <a:lnTo>
                    <a:pt x="25" y="46"/>
                  </a:lnTo>
                  <a:lnTo>
                    <a:pt x="10" y="9"/>
                  </a:lnTo>
                  <a:lnTo>
                    <a:pt x="0" y="0"/>
                  </a:lnTo>
                  <a:lnTo>
                    <a:pt x="15" y="37"/>
                  </a:lnTo>
                </a:path>
              </a:pathLst>
            </a:custGeom>
            <a:solidFill>
              <a:srgbClr val="6B6B6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68" name="Freeform 466"/>
            <p:cNvSpPr>
              <a:spLocks/>
            </p:cNvSpPr>
            <p:nvPr/>
          </p:nvSpPr>
          <p:spPr bwMode="auto">
            <a:xfrm>
              <a:off x="3857" y="2924"/>
              <a:ext cx="23" cy="56"/>
            </a:xfrm>
            <a:custGeom>
              <a:avLst/>
              <a:gdLst>
                <a:gd name="T0" fmla="*/ 11 w 23"/>
                <a:gd name="T1" fmla="*/ 45 h 56"/>
                <a:gd name="T2" fmla="*/ 22 w 23"/>
                <a:gd name="T3" fmla="*/ 55 h 56"/>
                <a:gd name="T4" fmla="*/ 11 w 23"/>
                <a:gd name="T5" fmla="*/ 11 h 56"/>
                <a:gd name="T6" fmla="*/ 0 w 23"/>
                <a:gd name="T7" fmla="*/ 0 h 56"/>
                <a:gd name="T8" fmla="*/ 11 w 23"/>
                <a:gd name="T9" fmla="*/ 45 h 56"/>
              </a:gdLst>
              <a:ahLst/>
              <a:cxnLst>
                <a:cxn ang="0">
                  <a:pos x="T0" y="T1"/>
                </a:cxn>
                <a:cxn ang="0">
                  <a:pos x="T2" y="T3"/>
                </a:cxn>
                <a:cxn ang="0">
                  <a:pos x="T4" y="T5"/>
                </a:cxn>
                <a:cxn ang="0">
                  <a:pos x="T6" y="T7"/>
                </a:cxn>
                <a:cxn ang="0">
                  <a:pos x="T8" y="T9"/>
                </a:cxn>
              </a:cxnLst>
              <a:rect l="0" t="0" r="r" b="b"/>
              <a:pathLst>
                <a:path w="23" h="56">
                  <a:moveTo>
                    <a:pt x="11" y="45"/>
                  </a:moveTo>
                  <a:lnTo>
                    <a:pt x="22" y="55"/>
                  </a:lnTo>
                  <a:lnTo>
                    <a:pt x="11" y="11"/>
                  </a:lnTo>
                  <a:lnTo>
                    <a:pt x="0" y="0"/>
                  </a:lnTo>
                  <a:lnTo>
                    <a:pt x="11" y="45"/>
                  </a:lnTo>
                </a:path>
              </a:pathLst>
            </a:custGeom>
            <a:solidFill>
              <a:srgbClr val="81818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69" name="Freeform 467"/>
            <p:cNvSpPr>
              <a:spLocks/>
            </p:cNvSpPr>
            <p:nvPr/>
          </p:nvSpPr>
          <p:spPr bwMode="auto">
            <a:xfrm>
              <a:off x="3849" y="2875"/>
              <a:ext cx="20" cy="61"/>
            </a:xfrm>
            <a:custGeom>
              <a:avLst/>
              <a:gdLst>
                <a:gd name="T0" fmla="*/ 7 w 20"/>
                <a:gd name="T1" fmla="*/ 48 h 61"/>
                <a:gd name="T2" fmla="*/ 19 w 20"/>
                <a:gd name="T3" fmla="*/ 60 h 61"/>
                <a:gd name="T4" fmla="*/ 11 w 20"/>
                <a:gd name="T5" fmla="*/ 11 h 61"/>
                <a:gd name="T6" fmla="*/ 0 w 20"/>
                <a:gd name="T7" fmla="*/ 0 h 61"/>
                <a:gd name="T8" fmla="*/ 7 w 20"/>
                <a:gd name="T9" fmla="*/ 48 h 61"/>
              </a:gdLst>
              <a:ahLst/>
              <a:cxnLst>
                <a:cxn ang="0">
                  <a:pos x="T0" y="T1"/>
                </a:cxn>
                <a:cxn ang="0">
                  <a:pos x="T2" y="T3"/>
                </a:cxn>
                <a:cxn ang="0">
                  <a:pos x="T4" y="T5"/>
                </a:cxn>
                <a:cxn ang="0">
                  <a:pos x="T6" y="T7"/>
                </a:cxn>
                <a:cxn ang="0">
                  <a:pos x="T8" y="T9"/>
                </a:cxn>
              </a:cxnLst>
              <a:rect l="0" t="0" r="r" b="b"/>
              <a:pathLst>
                <a:path w="20" h="61">
                  <a:moveTo>
                    <a:pt x="7" y="48"/>
                  </a:moveTo>
                  <a:lnTo>
                    <a:pt x="19" y="60"/>
                  </a:lnTo>
                  <a:lnTo>
                    <a:pt x="11" y="11"/>
                  </a:lnTo>
                  <a:lnTo>
                    <a:pt x="0" y="0"/>
                  </a:lnTo>
                  <a:lnTo>
                    <a:pt x="7" y="48"/>
                  </a:lnTo>
                </a:path>
              </a:pathLst>
            </a:custGeom>
            <a:solidFill>
              <a:srgbClr val="93939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70" name="Freeform 468"/>
            <p:cNvSpPr>
              <a:spLocks/>
            </p:cNvSpPr>
            <p:nvPr/>
          </p:nvSpPr>
          <p:spPr bwMode="auto">
            <a:xfrm>
              <a:off x="3848" y="2823"/>
              <a:ext cx="17" cy="65"/>
            </a:xfrm>
            <a:custGeom>
              <a:avLst/>
              <a:gdLst>
                <a:gd name="T0" fmla="*/ 1 w 17"/>
                <a:gd name="T1" fmla="*/ 52 h 65"/>
                <a:gd name="T2" fmla="*/ 16 w 17"/>
                <a:gd name="T3" fmla="*/ 64 h 65"/>
                <a:gd name="T4" fmla="*/ 14 w 17"/>
                <a:gd name="T5" fmla="*/ 12 h 65"/>
                <a:gd name="T6" fmla="*/ 0 w 17"/>
                <a:gd name="T7" fmla="*/ 0 h 65"/>
                <a:gd name="T8" fmla="*/ 1 w 17"/>
                <a:gd name="T9" fmla="*/ 52 h 65"/>
              </a:gdLst>
              <a:ahLst/>
              <a:cxnLst>
                <a:cxn ang="0">
                  <a:pos x="T0" y="T1"/>
                </a:cxn>
                <a:cxn ang="0">
                  <a:pos x="T2" y="T3"/>
                </a:cxn>
                <a:cxn ang="0">
                  <a:pos x="T4" y="T5"/>
                </a:cxn>
                <a:cxn ang="0">
                  <a:pos x="T6" y="T7"/>
                </a:cxn>
                <a:cxn ang="0">
                  <a:pos x="T8" y="T9"/>
                </a:cxn>
              </a:cxnLst>
              <a:rect l="0" t="0" r="r" b="b"/>
              <a:pathLst>
                <a:path w="17" h="65">
                  <a:moveTo>
                    <a:pt x="1" y="52"/>
                  </a:moveTo>
                  <a:lnTo>
                    <a:pt x="16" y="64"/>
                  </a:lnTo>
                  <a:lnTo>
                    <a:pt x="14" y="12"/>
                  </a:lnTo>
                  <a:lnTo>
                    <a:pt x="0" y="0"/>
                  </a:lnTo>
                  <a:lnTo>
                    <a:pt x="1" y="52"/>
                  </a:lnTo>
                </a:path>
              </a:pathLst>
            </a:custGeom>
            <a:solidFill>
              <a:srgbClr val="A2A2A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71" name="Freeform 469"/>
            <p:cNvSpPr>
              <a:spLocks/>
            </p:cNvSpPr>
            <p:nvPr/>
          </p:nvSpPr>
          <p:spPr bwMode="auto">
            <a:xfrm>
              <a:off x="3848" y="2769"/>
              <a:ext cx="17" cy="68"/>
            </a:xfrm>
            <a:custGeom>
              <a:avLst/>
              <a:gdLst>
                <a:gd name="T0" fmla="*/ 0 w 17"/>
                <a:gd name="T1" fmla="*/ 54 h 68"/>
                <a:gd name="T2" fmla="*/ 14 w 17"/>
                <a:gd name="T3" fmla="*/ 67 h 68"/>
                <a:gd name="T4" fmla="*/ 16 w 17"/>
                <a:gd name="T5" fmla="*/ 12 h 68"/>
                <a:gd name="T6" fmla="*/ 1 w 17"/>
                <a:gd name="T7" fmla="*/ 0 h 68"/>
                <a:gd name="T8" fmla="*/ 0 w 17"/>
                <a:gd name="T9" fmla="*/ 54 h 68"/>
              </a:gdLst>
              <a:ahLst/>
              <a:cxnLst>
                <a:cxn ang="0">
                  <a:pos x="T0" y="T1"/>
                </a:cxn>
                <a:cxn ang="0">
                  <a:pos x="T2" y="T3"/>
                </a:cxn>
                <a:cxn ang="0">
                  <a:pos x="T4" y="T5"/>
                </a:cxn>
                <a:cxn ang="0">
                  <a:pos x="T6" y="T7"/>
                </a:cxn>
                <a:cxn ang="0">
                  <a:pos x="T8" y="T9"/>
                </a:cxn>
              </a:cxnLst>
              <a:rect l="0" t="0" r="r" b="b"/>
              <a:pathLst>
                <a:path w="17" h="68">
                  <a:moveTo>
                    <a:pt x="0" y="54"/>
                  </a:moveTo>
                  <a:lnTo>
                    <a:pt x="14" y="67"/>
                  </a:lnTo>
                  <a:lnTo>
                    <a:pt x="16" y="12"/>
                  </a:lnTo>
                  <a:lnTo>
                    <a:pt x="1" y="0"/>
                  </a:lnTo>
                  <a:lnTo>
                    <a:pt x="0" y="54"/>
                  </a:lnTo>
                </a:path>
              </a:pathLst>
            </a:custGeom>
            <a:solidFill>
              <a:srgbClr val="B1B1B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72" name="Freeform 470"/>
            <p:cNvSpPr>
              <a:spLocks/>
            </p:cNvSpPr>
            <p:nvPr/>
          </p:nvSpPr>
          <p:spPr bwMode="auto">
            <a:xfrm>
              <a:off x="3849" y="2717"/>
              <a:ext cx="20" cy="66"/>
            </a:xfrm>
            <a:custGeom>
              <a:avLst/>
              <a:gdLst>
                <a:gd name="T0" fmla="*/ 0 w 20"/>
                <a:gd name="T1" fmla="*/ 52 h 66"/>
                <a:gd name="T2" fmla="*/ 11 w 20"/>
                <a:gd name="T3" fmla="*/ 65 h 66"/>
                <a:gd name="T4" fmla="*/ 19 w 20"/>
                <a:gd name="T5" fmla="*/ 11 h 66"/>
                <a:gd name="T6" fmla="*/ 7 w 20"/>
                <a:gd name="T7" fmla="*/ 0 h 66"/>
                <a:gd name="T8" fmla="*/ 0 w 20"/>
                <a:gd name="T9" fmla="*/ 52 h 66"/>
              </a:gdLst>
              <a:ahLst/>
              <a:cxnLst>
                <a:cxn ang="0">
                  <a:pos x="T0" y="T1"/>
                </a:cxn>
                <a:cxn ang="0">
                  <a:pos x="T2" y="T3"/>
                </a:cxn>
                <a:cxn ang="0">
                  <a:pos x="T4" y="T5"/>
                </a:cxn>
                <a:cxn ang="0">
                  <a:pos x="T6" y="T7"/>
                </a:cxn>
                <a:cxn ang="0">
                  <a:pos x="T8" y="T9"/>
                </a:cxn>
              </a:cxnLst>
              <a:rect l="0" t="0" r="r" b="b"/>
              <a:pathLst>
                <a:path w="20" h="66">
                  <a:moveTo>
                    <a:pt x="0" y="52"/>
                  </a:moveTo>
                  <a:lnTo>
                    <a:pt x="11" y="65"/>
                  </a:lnTo>
                  <a:lnTo>
                    <a:pt x="19" y="11"/>
                  </a:lnTo>
                  <a:lnTo>
                    <a:pt x="7" y="0"/>
                  </a:lnTo>
                  <a:lnTo>
                    <a:pt x="0" y="52"/>
                  </a:lnTo>
                </a:path>
              </a:pathLst>
            </a:custGeom>
            <a:solidFill>
              <a:srgbClr val="C4C4C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73" name="Freeform 471"/>
            <p:cNvSpPr>
              <a:spLocks/>
            </p:cNvSpPr>
            <p:nvPr/>
          </p:nvSpPr>
          <p:spPr bwMode="auto">
            <a:xfrm>
              <a:off x="3857" y="2669"/>
              <a:ext cx="23" cy="61"/>
            </a:xfrm>
            <a:custGeom>
              <a:avLst/>
              <a:gdLst>
                <a:gd name="T0" fmla="*/ 0 w 23"/>
                <a:gd name="T1" fmla="*/ 48 h 61"/>
                <a:gd name="T2" fmla="*/ 11 w 23"/>
                <a:gd name="T3" fmla="*/ 60 h 61"/>
                <a:gd name="T4" fmla="*/ 22 w 23"/>
                <a:gd name="T5" fmla="*/ 9 h 61"/>
                <a:gd name="T6" fmla="*/ 11 w 23"/>
                <a:gd name="T7" fmla="*/ 0 h 61"/>
                <a:gd name="T8" fmla="*/ 0 w 23"/>
                <a:gd name="T9" fmla="*/ 48 h 61"/>
              </a:gdLst>
              <a:ahLst/>
              <a:cxnLst>
                <a:cxn ang="0">
                  <a:pos x="T0" y="T1"/>
                </a:cxn>
                <a:cxn ang="0">
                  <a:pos x="T2" y="T3"/>
                </a:cxn>
                <a:cxn ang="0">
                  <a:pos x="T4" y="T5"/>
                </a:cxn>
                <a:cxn ang="0">
                  <a:pos x="T6" y="T7"/>
                </a:cxn>
                <a:cxn ang="0">
                  <a:pos x="T8" y="T9"/>
                </a:cxn>
              </a:cxnLst>
              <a:rect l="0" t="0" r="r" b="b"/>
              <a:pathLst>
                <a:path w="23" h="61">
                  <a:moveTo>
                    <a:pt x="0" y="48"/>
                  </a:moveTo>
                  <a:lnTo>
                    <a:pt x="11" y="60"/>
                  </a:lnTo>
                  <a:lnTo>
                    <a:pt x="22" y="9"/>
                  </a:lnTo>
                  <a:lnTo>
                    <a:pt x="11" y="0"/>
                  </a:lnTo>
                  <a:lnTo>
                    <a:pt x="0" y="48"/>
                  </a:lnTo>
                </a:path>
              </a:pathLst>
            </a:custGeom>
            <a:solidFill>
              <a:srgbClr val="EEEEE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74" name="Freeform 472"/>
            <p:cNvSpPr>
              <a:spLocks/>
            </p:cNvSpPr>
            <p:nvPr/>
          </p:nvSpPr>
          <p:spPr bwMode="auto">
            <a:xfrm>
              <a:off x="3868" y="2624"/>
              <a:ext cx="26" cy="55"/>
            </a:xfrm>
            <a:custGeom>
              <a:avLst/>
              <a:gdLst>
                <a:gd name="T0" fmla="*/ 0 w 26"/>
                <a:gd name="T1" fmla="*/ 44 h 55"/>
                <a:gd name="T2" fmla="*/ 10 w 26"/>
                <a:gd name="T3" fmla="*/ 54 h 55"/>
                <a:gd name="T4" fmla="*/ 25 w 26"/>
                <a:gd name="T5" fmla="*/ 8 h 55"/>
                <a:gd name="T6" fmla="*/ 15 w 26"/>
                <a:gd name="T7" fmla="*/ 0 h 55"/>
                <a:gd name="T8" fmla="*/ 0 w 26"/>
                <a:gd name="T9" fmla="*/ 44 h 55"/>
              </a:gdLst>
              <a:ahLst/>
              <a:cxnLst>
                <a:cxn ang="0">
                  <a:pos x="T0" y="T1"/>
                </a:cxn>
                <a:cxn ang="0">
                  <a:pos x="T2" y="T3"/>
                </a:cxn>
                <a:cxn ang="0">
                  <a:pos x="T4" y="T5"/>
                </a:cxn>
                <a:cxn ang="0">
                  <a:pos x="T6" y="T7"/>
                </a:cxn>
                <a:cxn ang="0">
                  <a:pos x="T8" y="T9"/>
                </a:cxn>
              </a:cxnLst>
              <a:rect l="0" t="0" r="r" b="b"/>
              <a:pathLst>
                <a:path w="26" h="55">
                  <a:moveTo>
                    <a:pt x="0" y="44"/>
                  </a:moveTo>
                  <a:lnTo>
                    <a:pt x="10" y="54"/>
                  </a:lnTo>
                  <a:lnTo>
                    <a:pt x="25" y="8"/>
                  </a:lnTo>
                  <a:lnTo>
                    <a:pt x="15" y="0"/>
                  </a:lnTo>
                  <a:lnTo>
                    <a:pt x="0" y="44"/>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75" name="Freeform 473"/>
            <p:cNvSpPr>
              <a:spLocks/>
            </p:cNvSpPr>
            <p:nvPr/>
          </p:nvSpPr>
          <p:spPr bwMode="auto">
            <a:xfrm>
              <a:off x="3883" y="2586"/>
              <a:ext cx="28" cy="47"/>
            </a:xfrm>
            <a:custGeom>
              <a:avLst/>
              <a:gdLst>
                <a:gd name="T0" fmla="*/ 0 w 28"/>
                <a:gd name="T1" fmla="*/ 37 h 47"/>
                <a:gd name="T2" fmla="*/ 9 w 28"/>
                <a:gd name="T3" fmla="*/ 46 h 47"/>
                <a:gd name="T4" fmla="*/ 27 w 28"/>
                <a:gd name="T5" fmla="*/ 6 h 47"/>
                <a:gd name="T6" fmla="*/ 19 w 28"/>
                <a:gd name="T7" fmla="*/ 0 h 47"/>
                <a:gd name="T8" fmla="*/ 0 w 28"/>
                <a:gd name="T9" fmla="*/ 37 h 47"/>
              </a:gdLst>
              <a:ahLst/>
              <a:cxnLst>
                <a:cxn ang="0">
                  <a:pos x="T0" y="T1"/>
                </a:cxn>
                <a:cxn ang="0">
                  <a:pos x="T2" y="T3"/>
                </a:cxn>
                <a:cxn ang="0">
                  <a:pos x="T4" y="T5"/>
                </a:cxn>
                <a:cxn ang="0">
                  <a:pos x="T6" y="T7"/>
                </a:cxn>
                <a:cxn ang="0">
                  <a:pos x="T8" y="T9"/>
                </a:cxn>
              </a:cxnLst>
              <a:rect l="0" t="0" r="r" b="b"/>
              <a:pathLst>
                <a:path w="28" h="47">
                  <a:moveTo>
                    <a:pt x="0" y="37"/>
                  </a:moveTo>
                  <a:lnTo>
                    <a:pt x="9" y="46"/>
                  </a:lnTo>
                  <a:lnTo>
                    <a:pt x="27" y="6"/>
                  </a:lnTo>
                  <a:lnTo>
                    <a:pt x="19" y="0"/>
                  </a:lnTo>
                  <a:lnTo>
                    <a:pt x="0" y="3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76" name="Freeform 474"/>
            <p:cNvSpPr>
              <a:spLocks/>
            </p:cNvSpPr>
            <p:nvPr/>
          </p:nvSpPr>
          <p:spPr bwMode="auto">
            <a:xfrm>
              <a:off x="3902" y="2557"/>
              <a:ext cx="28" cy="37"/>
            </a:xfrm>
            <a:custGeom>
              <a:avLst/>
              <a:gdLst>
                <a:gd name="T0" fmla="*/ 0 w 28"/>
                <a:gd name="T1" fmla="*/ 28 h 37"/>
                <a:gd name="T2" fmla="*/ 7 w 28"/>
                <a:gd name="T3" fmla="*/ 36 h 37"/>
                <a:gd name="T4" fmla="*/ 27 w 28"/>
                <a:gd name="T5" fmla="*/ 5 h 37"/>
                <a:gd name="T6" fmla="*/ 22 w 28"/>
                <a:gd name="T7" fmla="*/ 0 h 37"/>
                <a:gd name="T8" fmla="*/ 0 w 28"/>
                <a:gd name="T9" fmla="*/ 28 h 37"/>
              </a:gdLst>
              <a:ahLst/>
              <a:cxnLst>
                <a:cxn ang="0">
                  <a:pos x="T0" y="T1"/>
                </a:cxn>
                <a:cxn ang="0">
                  <a:pos x="T2" y="T3"/>
                </a:cxn>
                <a:cxn ang="0">
                  <a:pos x="T4" y="T5"/>
                </a:cxn>
                <a:cxn ang="0">
                  <a:pos x="T6" y="T7"/>
                </a:cxn>
                <a:cxn ang="0">
                  <a:pos x="T8" y="T9"/>
                </a:cxn>
              </a:cxnLst>
              <a:rect l="0" t="0" r="r" b="b"/>
              <a:pathLst>
                <a:path w="28" h="37">
                  <a:moveTo>
                    <a:pt x="0" y="28"/>
                  </a:moveTo>
                  <a:lnTo>
                    <a:pt x="7" y="36"/>
                  </a:lnTo>
                  <a:lnTo>
                    <a:pt x="27" y="5"/>
                  </a:lnTo>
                  <a:lnTo>
                    <a:pt x="22" y="0"/>
                  </a:lnTo>
                  <a:lnTo>
                    <a:pt x="0" y="2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77" name="Freeform 475"/>
            <p:cNvSpPr>
              <a:spLocks/>
            </p:cNvSpPr>
            <p:nvPr/>
          </p:nvSpPr>
          <p:spPr bwMode="auto">
            <a:xfrm>
              <a:off x="3924" y="2535"/>
              <a:ext cx="26" cy="28"/>
            </a:xfrm>
            <a:custGeom>
              <a:avLst/>
              <a:gdLst>
                <a:gd name="T0" fmla="*/ 0 w 26"/>
                <a:gd name="T1" fmla="*/ 21 h 28"/>
                <a:gd name="T2" fmla="*/ 4 w 26"/>
                <a:gd name="T3" fmla="*/ 27 h 28"/>
                <a:gd name="T4" fmla="*/ 25 w 26"/>
                <a:gd name="T5" fmla="*/ 2 h 28"/>
                <a:gd name="T6" fmla="*/ 23 w 26"/>
                <a:gd name="T7" fmla="*/ 0 h 28"/>
                <a:gd name="T8" fmla="*/ 0 w 26"/>
                <a:gd name="T9" fmla="*/ 21 h 28"/>
              </a:gdLst>
              <a:ahLst/>
              <a:cxnLst>
                <a:cxn ang="0">
                  <a:pos x="T0" y="T1"/>
                </a:cxn>
                <a:cxn ang="0">
                  <a:pos x="T2" y="T3"/>
                </a:cxn>
                <a:cxn ang="0">
                  <a:pos x="T4" y="T5"/>
                </a:cxn>
                <a:cxn ang="0">
                  <a:pos x="T6" y="T7"/>
                </a:cxn>
                <a:cxn ang="0">
                  <a:pos x="T8" y="T9"/>
                </a:cxn>
              </a:cxnLst>
              <a:rect l="0" t="0" r="r" b="b"/>
              <a:pathLst>
                <a:path w="26" h="28">
                  <a:moveTo>
                    <a:pt x="0" y="21"/>
                  </a:moveTo>
                  <a:lnTo>
                    <a:pt x="4" y="27"/>
                  </a:lnTo>
                  <a:lnTo>
                    <a:pt x="25" y="2"/>
                  </a:lnTo>
                  <a:lnTo>
                    <a:pt x="23" y="0"/>
                  </a:lnTo>
                  <a:lnTo>
                    <a:pt x="0" y="21"/>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78" name="Freeform 476"/>
            <p:cNvSpPr>
              <a:spLocks/>
            </p:cNvSpPr>
            <p:nvPr/>
          </p:nvSpPr>
          <p:spPr bwMode="auto">
            <a:xfrm>
              <a:off x="3948" y="2525"/>
              <a:ext cx="24" cy="17"/>
            </a:xfrm>
            <a:custGeom>
              <a:avLst/>
              <a:gdLst>
                <a:gd name="T0" fmla="*/ 0 w 24"/>
                <a:gd name="T1" fmla="*/ 12 h 17"/>
                <a:gd name="T2" fmla="*/ 1 w 24"/>
                <a:gd name="T3" fmla="*/ 16 h 17"/>
                <a:gd name="T4" fmla="*/ 23 w 24"/>
                <a:gd name="T5" fmla="*/ 0 h 17"/>
                <a:gd name="T6" fmla="*/ 0 w 24"/>
                <a:gd name="T7" fmla="*/ 12 h 17"/>
              </a:gdLst>
              <a:ahLst/>
              <a:cxnLst>
                <a:cxn ang="0">
                  <a:pos x="T0" y="T1"/>
                </a:cxn>
                <a:cxn ang="0">
                  <a:pos x="T2" y="T3"/>
                </a:cxn>
                <a:cxn ang="0">
                  <a:pos x="T4" y="T5"/>
                </a:cxn>
                <a:cxn ang="0">
                  <a:pos x="T6" y="T7"/>
                </a:cxn>
              </a:cxnLst>
              <a:rect l="0" t="0" r="r" b="b"/>
              <a:pathLst>
                <a:path w="24" h="17">
                  <a:moveTo>
                    <a:pt x="0" y="12"/>
                  </a:moveTo>
                  <a:lnTo>
                    <a:pt x="1" y="16"/>
                  </a:lnTo>
                  <a:lnTo>
                    <a:pt x="23" y="0"/>
                  </a:lnTo>
                  <a:lnTo>
                    <a:pt x="0" y="12"/>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79" name="Freeform 477"/>
            <p:cNvSpPr>
              <a:spLocks/>
            </p:cNvSpPr>
            <p:nvPr/>
          </p:nvSpPr>
          <p:spPr bwMode="auto">
            <a:xfrm>
              <a:off x="3910" y="3042"/>
              <a:ext cx="26" cy="23"/>
            </a:xfrm>
            <a:custGeom>
              <a:avLst/>
              <a:gdLst>
                <a:gd name="T0" fmla="*/ 18 w 26"/>
                <a:gd name="T1" fmla="*/ 17 h 23"/>
                <a:gd name="T2" fmla="*/ 25 w 26"/>
                <a:gd name="T3" fmla="*/ 22 h 23"/>
                <a:gd name="T4" fmla="*/ 8 w 26"/>
                <a:gd name="T5" fmla="*/ 6 h 23"/>
                <a:gd name="T6" fmla="*/ 0 w 26"/>
                <a:gd name="T7" fmla="*/ 0 h 23"/>
                <a:gd name="T8" fmla="*/ 18 w 26"/>
                <a:gd name="T9" fmla="*/ 17 h 23"/>
              </a:gdLst>
              <a:ahLst/>
              <a:cxnLst>
                <a:cxn ang="0">
                  <a:pos x="T0" y="T1"/>
                </a:cxn>
                <a:cxn ang="0">
                  <a:pos x="T2" y="T3"/>
                </a:cxn>
                <a:cxn ang="0">
                  <a:pos x="T4" y="T5"/>
                </a:cxn>
                <a:cxn ang="0">
                  <a:pos x="T6" y="T7"/>
                </a:cxn>
                <a:cxn ang="0">
                  <a:pos x="T8" y="T9"/>
                </a:cxn>
              </a:cxnLst>
              <a:rect l="0" t="0" r="r" b="b"/>
              <a:pathLst>
                <a:path w="26" h="23">
                  <a:moveTo>
                    <a:pt x="18" y="17"/>
                  </a:moveTo>
                  <a:lnTo>
                    <a:pt x="25" y="22"/>
                  </a:lnTo>
                  <a:lnTo>
                    <a:pt x="8" y="6"/>
                  </a:lnTo>
                  <a:lnTo>
                    <a:pt x="0" y="0"/>
                  </a:lnTo>
                  <a:lnTo>
                    <a:pt x="18" y="17"/>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80" name="Freeform 478"/>
            <p:cNvSpPr>
              <a:spLocks/>
            </p:cNvSpPr>
            <p:nvPr/>
          </p:nvSpPr>
          <p:spPr bwMode="auto">
            <a:xfrm>
              <a:off x="3893" y="3015"/>
              <a:ext cx="26" cy="34"/>
            </a:xfrm>
            <a:custGeom>
              <a:avLst/>
              <a:gdLst>
                <a:gd name="T0" fmla="*/ 16 w 26"/>
                <a:gd name="T1" fmla="*/ 26 h 34"/>
                <a:gd name="T2" fmla="*/ 25 w 26"/>
                <a:gd name="T3" fmla="*/ 33 h 34"/>
                <a:gd name="T4" fmla="*/ 10 w 26"/>
                <a:gd name="T5" fmla="*/ 7 h 34"/>
                <a:gd name="T6" fmla="*/ 0 w 26"/>
                <a:gd name="T7" fmla="*/ 0 h 34"/>
                <a:gd name="T8" fmla="*/ 16 w 26"/>
                <a:gd name="T9" fmla="*/ 26 h 34"/>
              </a:gdLst>
              <a:ahLst/>
              <a:cxnLst>
                <a:cxn ang="0">
                  <a:pos x="T0" y="T1"/>
                </a:cxn>
                <a:cxn ang="0">
                  <a:pos x="T2" y="T3"/>
                </a:cxn>
                <a:cxn ang="0">
                  <a:pos x="T4" y="T5"/>
                </a:cxn>
                <a:cxn ang="0">
                  <a:pos x="T6" y="T7"/>
                </a:cxn>
                <a:cxn ang="0">
                  <a:pos x="T8" y="T9"/>
                </a:cxn>
              </a:cxnLst>
              <a:rect l="0" t="0" r="r" b="b"/>
              <a:pathLst>
                <a:path w="26" h="34">
                  <a:moveTo>
                    <a:pt x="16" y="26"/>
                  </a:moveTo>
                  <a:lnTo>
                    <a:pt x="25" y="33"/>
                  </a:lnTo>
                  <a:lnTo>
                    <a:pt x="10" y="7"/>
                  </a:lnTo>
                  <a:lnTo>
                    <a:pt x="0" y="0"/>
                  </a:lnTo>
                  <a:lnTo>
                    <a:pt x="16" y="26"/>
                  </a:lnTo>
                </a:path>
              </a:pathLst>
            </a:custGeom>
            <a:solidFill>
              <a:srgbClr val="4B4B4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81" name="Freeform 479"/>
            <p:cNvSpPr>
              <a:spLocks/>
            </p:cNvSpPr>
            <p:nvPr/>
          </p:nvSpPr>
          <p:spPr bwMode="auto">
            <a:xfrm>
              <a:off x="3879" y="2979"/>
              <a:ext cx="26" cy="45"/>
            </a:xfrm>
            <a:custGeom>
              <a:avLst/>
              <a:gdLst>
                <a:gd name="T0" fmla="*/ 14 w 26"/>
                <a:gd name="T1" fmla="*/ 36 h 45"/>
                <a:gd name="T2" fmla="*/ 25 w 26"/>
                <a:gd name="T3" fmla="*/ 44 h 45"/>
                <a:gd name="T4" fmla="*/ 14 w 26"/>
                <a:gd name="T5" fmla="*/ 8 h 45"/>
                <a:gd name="T6" fmla="*/ 0 w 26"/>
                <a:gd name="T7" fmla="*/ 0 h 45"/>
                <a:gd name="T8" fmla="*/ 14 w 26"/>
                <a:gd name="T9" fmla="*/ 36 h 45"/>
              </a:gdLst>
              <a:ahLst/>
              <a:cxnLst>
                <a:cxn ang="0">
                  <a:pos x="T0" y="T1"/>
                </a:cxn>
                <a:cxn ang="0">
                  <a:pos x="T2" y="T3"/>
                </a:cxn>
                <a:cxn ang="0">
                  <a:pos x="T4" y="T5"/>
                </a:cxn>
                <a:cxn ang="0">
                  <a:pos x="T6" y="T7"/>
                </a:cxn>
                <a:cxn ang="0">
                  <a:pos x="T8" y="T9"/>
                </a:cxn>
              </a:cxnLst>
              <a:rect l="0" t="0" r="r" b="b"/>
              <a:pathLst>
                <a:path w="26" h="45">
                  <a:moveTo>
                    <a:pt x="14" y="36"/>
                  </a:moveTo>
                  <a:lnTo>
                    <a:pt x="25" y="44"/>
                  </a:lnTo>
                  <a:lnTo>
                    <a:pt x="14" y="8"/>
                  </a:lnTo>
                  <a:lnTo>
                    <a:pt x="0" y="0"/>
                  </a:lnTo>
                  <a:lnTo>
                    <a:pt x="14" y="36"/>
                  </a:lnTo>
                </a:path>
              </a:pathLst>
            </a:custGeom>
            <a:solidFill>
              <a:srgbClr val="67676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82" name="Freeform 480"/>
            <p:cNvSpPr>
              <a:spLocks/>
            </p:cNvSpPr>
            <p:nvPr/>
          </p:nvSpPr>
          <p:spPr bwMode="auto">
            <a:xfrm>
              <a:off x="3868" y="2935"/>
              <a:ext cx="26" cy="53"/>
            </a:xfrm>
            <a:custGeom>
              <a:avLst/>
              <a:gdLst>
                <a:gd name="T0" fmla="*/ 10 w 26"/>
                <a:gd name="T1" fmla="*/ 43 h 53"/>
                <a:gd name="T2" fmla="*/ 25 w 26"/>
                <a:gd name="T3" fmla="*/ 52 h 53"/>
                <a:gd name="T4" fmla="*/ 15 w 26"/>
                <a:gd name="T5" fmla="*/ 10 h 53"/>
                <a:gd name="T6" fmla="*/ 0 w 26"/>
                <a:gd name="T7" fmla="*/ 0 h 53"/>
                <a:gd name="T8" fmla="*/ 10 w 26"/>
                <a:gd name="T9" fmla="*/ 43 h 53"/>
              </a:gdLst>
              <a:ahLst/>
              <a:cxnLst>
                <a:cxn ang="0">
                  <a:pos x="T0" y="T1"/>
                </a:cxn>
                <a:cxn ang="0">
                  <a:pos x="T2" y="T3"/>
                </a:cxn>
                <a:cxn ang="0">
                  <a:pos x="T4" y="T5"/>
                </a:cxn>
                <a:cxn ang="0">
                  <a:pos x="T6" y="T7"/>
                </a:cxn>
                <a:cxn ang="0">
                  <a:pos x="T8" y="T9"/>
                </a:cxn>
              </a:cxnLst>
              <a:rect l="0" t="0" r="r" b="b"/>
              <a:pathLst>
                <a:path w="26" h="53">
                  <a:moveTo>
                    <a:pt x="10" y="43"/>
                  </a:moveTo>
                  <a:lnTo>
                    <a:pt x="25" y="52"/>
                  </a:lnTo>
                  <a:lnTo>
                    <a:pt x="15" y="10"/>
                  </a:lnTo>
                  <a:lnTo>
                    <a:pt x="0" y="0"/>
                  </a:lnTo>
                  <a:lnTo>
                    <a:pt x="10" y="43"/>
                  </a:lnTo>
                </a:path>
              </a:pathLst>
            </a:custGeom>
            <a:solidFill>
              <a:srgbClr val="7D7D7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83" name="Freeform 481"/>
            <p:cNvSpPr>
              <a:spLocks/>
            </p:cNvSpPr>
            <p:nvPr/>
          </p:nvSpPr>
          <p:spPr bwMode="auto">
            <a:xfrm>
              <a:off x="3861" y="2887"/>
              <a:ext cx="23" cy="60"/>
            </a:xfrm>
            <a:custGeom>
              <a:avLst/>
              <a:gdLst>
                <a:gd name="T0" fmla="*/ 7 w 23"/>
                <a:gd name="T1" fmla="*/ 48 h 60"/>
                <a:gd name="T2" fmla="*/ 22 w 23"/>
                <a:gd name="T3" fmla="*/ 59 h 60"/>
                <a:gd name="T4" fmla="*/ 17 w 23"/>
                <a:gd name="T5" fmla="*/ 11 h 60"/>
                <a:gd name="T6" fmla="*/ 0 w 23"/>
                <a:gd name="T7" fmla="*/ 0 h 60"/>
                <a:gd name="T8" fmla="*/ 7 w 23"/>
                <a:gd name="T9" fmla="*/ 48 h 60"/>
              </a:gdLst>
              <a:ahLst/>
              <a:cxnLst>
                <a:cxn ang="0">
                  <a:pos x="T0" y="T1"/>
                </a:cxn>
                <a:cxn ang="0">
                  <a:pos x="T2" y="T3"/>
                </a:cxn>
                <a:cxn ang="0">
                  <a:pos x="T4" y="T5"/>
                </a:cxn>
                <a:cxn ang="0">
                  <a:pos x="T6" y="T7"/>
                </a:cxn>
                <a:cxn ang="0">
                  <a:pos x="T8" y="T9"/>
                </a:cxn>
              </a:cxnLst>
              <a:rect l="0" t="0" r="r" b="b"/>
              <a:pathLst>
                <a:path w="23" h="60">
                  <a:moveTo>
                    <a:pt x="7" y="48"/>
                  </a:moveTo>
                  <a:lnTo>
                    <a:pt x="22" y="59"/>
                  </a:lnTo>
                  <a:lnTo>
                    <a:pt x="17" y="11"/>
                  </a:lnTo>
                  <a:lnTo>
                    <a:pt x="0" y="0"/>
                  </a:lnTo>
                  <a:lnTo>
                    <a:pt x="7" y="48"/>
                  </a:lnTo>
                </a:path>
              </a:pathLst>
            </a:custGeom>
            <a:solidFill>
              <a:srgbClr val="8F8F8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84" name="Freeform 482"/>
            <p:cNvSpPr>
              <a:spLocks/>
            </p:cNvSpPr>
            <p:nvPr/>
          </p:nvSpPr>
          <p:spPr bwMode="auto">
            <a:xfrm>
              <a:off x="3860" y="2836"/>
              <a:ext cx="20" cy="63"/>
            </a:xfrm>
            <a:custGeom>
              <a:avLst/>
              <a:gdLst>
                <a:gd name="T0" fmla="*/ 1 w 20"/>
                <a:gd name="T1" fmla="*/ 50 h 63"/>
                <a:gd name="T2" fmla="*/ 19 w 20"/>
                <a:gd name="T3" fmla="*/ 62 h 63"/>
                <a:gd name="T4" fmla="*/ 16 w 20"/>
                <a:gd name="T5" fmla="*/ 10 h 63"/>
                <a:gd name="T6" fmla="*/ 0 w 20"/>
                <a:gd name="T7" fmla="*/ 0 h 63"/>
                <a:gd name="T8" fmla="*/ 1 w 20"/>
                <a:gd name="T9" fmla="*/ 50 h 63"/>
              </a:gdLst>
              <a:ahLst/>
              <a:cxnLst>
                <a:cxn ang="0">
                  <a:pos x="T0" y="T1"/>
                </a:cxn>
                <a:cxn ang="0">
                  <a:pos x="T2" y="T3"/>
                </a:cxn>
                <a:cxn ang="0">
                  <a:pos x="T4" y="T5"/>
                </a:cxn>
                <a:cxn ang="0">
                  <a:pos x="T6" y="T7"/>
                </a:cxn>
                <a:cxn ang="0">
                  <a:pos x="T8" y="T9"/>
                </a:cxn>
              </a:cxnLst>
              <a:rect l="0" t="0" r="r" b="b"/>
              <a:pathLst>
                <a:path w="20" h="63">
                  <a:moveTo>
                    <a:pt x="1" y="50"/>
                  </a:moveTo>
                  <a:lnTo>
                    <a:pt x="19" y="62"/>
                  </a:lnTo>
                  <a:lnTo>
                    <a:pt x="16" y="10"/>
                  </a:lnTo>
                  <a:lnTo>
                    <a:pt x="0" y="0"/>
                  </a:lnTo>
                  <a:lnTo>
                    <a:pt x="1" y="50"/>
                  </a:lnTo>
                </a:path>
              </a:pathLst>
            </a:custGeom>
            <a:solidFill>
              <a:srgbClr val="9F9F9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85" name="Freeform 483"/>
            <p:cNvSpPr>
              <a:spLocks/>
            </p:cNvSpPr>
            <p:nvPr/>
          </p:nvSpPr>
          <p:spPr bwMode="auto">
            <a:xfrm>
              <a:off x="3860" y="2782"/>
              <a:ext cx="20" cy="65"/>
            </a:xfrm>
            <a:custGeom>
              <a:avLst/>
              <a:gdLst>
                <a:gd name="T0" fmla="*/ 0 w 20"/>
                <a:gd name="T1" fmla="*/ 53 h 65"/>
                <a:gd name="T2" fmla="*/ 16 w 20"/>
                <a:gd name="T3" fmla="*/ 64 h 65"/>
                <a:gd name="T4" fmla="*/ 19 w 20"/>
                <a:gd name="T5" fmla="*/ 10 h 65"/>
                <a:gd name="T6" fmla="*/ 1 w 20"/>
                <a:gd name="T7" fmla="*/ 0 h 65"/>
                <a:gd name="T8" fmla="*/ 0 w 20"/>
                <a:gd name="T9" fmla="*/ 53 h 65"/>
              </a:gdLst>
              <a:ahLst/>
              <a:cxnLst>
                <a:cxn ang="0">
                  <a:pos x="T0" y="T1"/>
                </a:cxn>
                <a:cxn ang="0">
                  <a:pos x="T2" y="T3"/>
                </a:cxn>
                <a:cxn ang="0">
                  <a:pos x="T4" y="T5"/>
                </a:cxn>
                <a:cxn ang="0">
                  <a:pos x="T6" y="T7"/>
                </a:cxn>
                <a:cxn ang="0">
                  <a:pos x="T8" y="T9"/>
                </a:cxn>
              </a:cxnLst>
              <a:rect l="0" t="0" r="r" b="b"/>
              <a:pathLst>
                <a:path w="20" h="65">
                  <a:moveTo>
                    <a:pt x="0" y="53"/>
                  </a:moveTo>
                  <a:lnTo>
                    <a:pt x="16" y="64"/>
                  </a:lnTo>
                  <a:lnTo>
                    <a:pt x="19" y="10"/>
                  </a:lnTo>
                  <a:lnTo>
                    <a:pt x="1" y="0"/>
                  </a:lnTo>
                  <a:lnTo>
                    <a:pt x="0" y="53"/>
                  </a:lnTo>
                </a:path>
              </a:pathLst>
            </a:custGeom>
            <a:solidFill>
              <a:srgbClr val="B9B9B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86" name="Freeform 484"/>
            <p:cNvSpPr>
              <a:spLocks/>
            </p:cNvSpPr>
            <p:nvPr/>
          </p:nvSpPr>
          <p:spPr bwMode="auto">
            <a:xfrm>
              <a:off x="3861" y="2729"/>
              <a:ext cx="23" cy="64"/>
            </a:xfrm>
            <a:custGeom>
              <a:avLst/>
              <a:gdLst>
                <a:gd name="T0" fmla="*/ 0 w 23"/>
                <a:gd name="T1" fmla="*/ 52 h 64"/>
                <a:gd name="T2" fmla="*/ 17 w 23"/>
                <a:gd name="T3" fmla="*/ 63 h 64"/>
                <a:gd name="T4" fmla="*/ 22 w 23"/>
                <a:gd name="T5" fmla="*/ 10 h 64"/>
                <a:gd name="T6" fmla="*/ 7 w 23"/>
                <a:gd name="T7" fmla="*/ 0 h 64"/>
                <a:gd name="T8" fmla="*/ 0 w 23"/>
                <a:gd name="T9" fmla="*/ 52 h 64"/>
              </a:gdLst>
              <a:ahLst/>
              <a:cxnLst>
                <a:cxn ang="0">
                  <a:pos x="T0" y="T1"/>
                </a:cxn>
                <a:cxn ang="0">
                  <a:pos x="T2" y="T3"/>
                </a:cxn>
                <a:cxn ang="0">
                  <a:pos x="T4" y="T5"/>
                </a:cxn>
                <a:cxn ang="0">
                  <a:pos x="T6" y="T7"/>
                </a:cxn>
                <a:cxn ang="0">
                  <a:pos x="T8" y="T9"/>
                </a:cxn>
              </a:cxnLst>
              <a:rect l="0" t="0" r="r" b="b"/>
              <a:pathLst>
                <a:path w="23" h="64">
                  <a:moveTo>
                    <a:pt x="0" y="52"/>
                  </a:moveTo>
                  <a:lnTo>
                    <a:pt x="17" y="63"/>
                  </a:lnTo>
                  <a:lnTo>
                    <a:pt x="22" y="10"/>
                  </a:lnTo>
                  <a:lnTo>
                    <a:pt x="7" y="0"/>
                  </a:lnTo>
                  <a:lnTo>
                    <a:pt x="0" y="52"/>
                  </a:lnTo>
                </a:path>
              </a:pathLst>
            </a:custGeom>
            <a:solidFill>
              <a:srgbClr val="E6E6E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87" name="Freeform 485"/>
            <p:cNvSpPr>
              <a:spLocks/>
            </p:cNvSpPr>
            <p:nvPr/>
          </p:nvSpPr>
          <p:spPr bwMode="auto">
            <a:xfrm>
              <a:off x="3868" y="2678"/>
              <a:ext cx="26" cy="62"/>
            </a:xfrm>
            <a:custGeom>
              <a:avLst/>
              <a:gdLst>
                <a:gd name="T0" fmla="*/ 0 w 26"/>
                <a:gd name="T1" fmla="*/ 50 h 62"/>
                <a:gd name="T2" fmla="*/ 15 w 26"/>
                <a:gd name="T3" fmla="*/ 61 h 62"/>
                <a:gd name="T4" fmla="*/ 25 w 26"/>
                <a:gd name="T5" fmla="*/ 8 h 62"/>
                <a:gd name="T6" fmla="*/ 10 w 26"/>
                <a:gd name="T7" fmla="*/ 0 h 62"/>
                <a:gd name="T8" fmla="*/ 0 w 26"/>
                <a:gd name="T9" fmla="*/ 50 h 62"/>
              </a:gdLst>
              <a:ahLst/>
              <a:cxnLst>
                <a:cxn ang="0">
                  <a:pos x="T0" y="T1"/>
                </a:cxn>
                <a:cxn ang="0">
                  <a:pos x="T2" y="T3"/>
                </a:cxn>
                <a:cxn ang="0">
                  <a:pos x="T4" y="T5"/>
                </a:cxn>
                <a:cxn ang="0">
                  <a:pos x="T6" y="T7"/>
                </a:cxn>
                <a:cxn ang="0">
                  <a:pos x="T8" y="T9"/>
                </a:cxn>
              </a:cxnLst>
              <a:rect l="0" t="0" r="r" b="b"/>
              <a:pathLst>
                <a:path w="26" h="62">
                  <a:moveTo>
                    <a:pt x="0" y="50"/>
                  </a:moveTo>
                  <a:lnTo>
                    <a:pt x="15" y="61"/>
                  </a:lnTo>
                  <a:lnTo>
                    <a:pt x="25" y="8"/>
                  </a:lnTo>
                  <a:lnTo>
                    <a:pt x="10" y="0"/>
                  </a:lnTo>
                  <a:lnTo>
                    <a:pt x="0" y="5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88" name="Freeform 486"/>
            <p:cNvSpPr>
              <a:spLocks/>
            </p:cNvSpPr>
            <p:nvPr/>
          </p:nvSpPr>
          <p:spPr bwMode="auto">
            <a:xfrm>
              <a:off x="3879" y="2632"/>
              <a:ext cx="26" cy="56"/>
            </a:xfrm>
            <a:custGeom>
              <a:avLst/>
              <a:gdLst>
                <a:gd name="T0" fmla="*/ 0 w 26"/>
                <a:gd name="T1" fmla="*/ 46 h 56"/>
                <a:gd name="T2" fmla="*/ 14 w 26"/>
                <a:gd name="T3" fmla="*/ 55 h 56"/>
                <a:gd name="T4" fmla="*/ 25 w 26"/>
                <a:gd name="T5" fmla="*/ 7 h 56"/>
                <a:gd name="T6" fmla="*/ 14 w 26"/>
                <a:gd name="T7" fmla="*/ 0 h 56"/>
                <a:gd name="T8" fmla="*/ 0 w 26"/>
                <a:gd name="T9" fmla="*/ 46 h 56"/>
              </a:gdLst>
              <a:ahLst/>
              <a:cxnLst>
                <a:cxn ang="0">
                  <a:pos x="T0" y="T1"/>
                </a:cxn>
                <a:cxn ang="0">
                  <a:pos x="T2" y="T3"/>
                </a:cxn>
                <a:cxn ang="0">
                  <a:pos x="T4" y="T5"/>
                </a:cxn>
                <a:cxn ang="0">
                  <a:pos x="T6" y="T7"/>
                </a:cxn>
                <a:cxn ang="0">
                  <a:pos x="T8" y="T9"/>
                </a:cxn>
              </a:cxnLst>
              <a:rect l="0" t="0" r="r" b="b"/>
              <a:pathLst>
                <a:path w="26" h="56">
                  <a:moveTo>
                    <a:pt x="0" y="46"/>
                  </a:moveTo>
                  <a:lnTo>
                    <a:pt x="14" y="55"/>
                  </a:lnTo>
                  <a:lnTo>
                    <a:pt x="25" y="7"/>
                  </a:lnTo>
                  <a:lnTo>
                    <a:pt x="14" y="0"/>
                  </a:lnTo>
                  <a:lnTo>
                    <a:pt x="0" y="46"/>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89" name="Freeform 487"/>
            <p:cNvSpPr>
              <a:spLocks/>
            </p:cNvSpPr>
            <p:nvPr/>
          </p:nvSpPr>
          <p:spPr bwMode="auto">
            <a:xfrm>
              <a:off x="3893" y="2593"/>
              <a:ext cx="26" cy="48"/>
            </a:xfrm>
            <a:custGeom>
              <a:avLst/>
              <a:gdLst>
                <a:gd name="T0" fmla="*/ 0 w 26"/>
                <a:gd name="T1" fmla="*/ 39 h 48"/>
                <a:gd name="T2" fmla="*/ 10 w 26"/>
                <a:gd name="T3" fmla="*/ 47 h 48"/>
                <a:gd name="T4" fmla="*/ 25 w 26"/>
                <a:gd name="T5" fmla="*/ 6 h 48"/>
                <a:gd name="T6" fmla="*/ 16 w 26"/>
                <a:gd name="T7" fmla="*/ 0 h 48"/>
                <a:gd name="T8" fmla="*/ 0 w 26"/>
                <a:gd name="T9" fmla="*/ 39 h 48"/>
              </a:gdLst>
              <a:ahLst/>
              <a:cxnLst>
                <a:cxn ang="0">
                  <a:pos x="T0" y="T1"/>
                </a:cxn>
                <a:cxn ang="0">
                  <a:pos x="T2" y="T3"/>
                </a:cxn>
                <a:cxn ang="0">
                  <a:pos x="T4" y="T5"/>
                </a:cxn>
                <a:cxn ang="0">
                  <a:pos x="T6" y="T7"/>
                </a:cxn>
                <a:cxn ang="0">
                  <a:pos x="T8" y="T9"/>
                </a:cxn>
              </a:cxnLst>
              <a:rect l="0" t="0" r="r" b="b"/>
              <a:pathLst>
                <a:path w="26" h="48">
                  <a:moveTo>
                    <a:pt x="0" y="39"/>
                  </a:moveTo>
                  <a:lnTo>
                    <a:pt x="10" y="47"/>
                  </a:lnTo>
                  <a:lnTo>
                    <a:pt x="25" y="6"/>
                  </a:lnTo>
                  <a:lnTo>
                    <a:pt x="16" y="0"/>
                  </a:lnTo>
                  <a:lnTo>
                    <a:pt x="0" y="39"/>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90" name="Freeform 488"/>
            <p:cNvSpPr>
              <a:spLocks/>
            </p:cNvSpPr>
            <p:nvPr/>
          </p:nvSpPr>
          <p:spPr bwMode="auto">
            <a:xfrm>
              <a:off x="3910" y="2562"/>
              <a:ext cx="26" cy="38"/>
            </a:xfrm>
            <a:custGeom>
              <a:avLst/>
              <a:gdLst>
                <a:gd name="T0" fmla="*/ 0 w 26"/>
                <a:gd name="T1" fmla="*/ 30 h 38"/>
                <a:gd name="T2" fmla="*/ 8 w 26"/>
                <a:gd name="T3" fmla="*/ 37 h 38"/>
                <a:gd name="T4" fmla="*/ 25 w 26"/>
                <a:gd name="T5" fmla="*/ 2 h 38"/>
                <a:gd name="T6" fmla="*/ 18 w 26"/>
                <a:gd name="T7" fmla="*/ 0 h 38"/>
                <a:gd name="T8" fmla="*/ 0 w 26"/>
                <a:gd name="T9" fmla="*/ 30 h 38"/>
              </a:gdLst>
              <a:ahLst/>
              <a:cxnLst>
                <a:cxn ang="0">
                  <a:pos x="T0" y="T1"/>
                </a:cxn>
                <a:cxn ang="0">
                  <a:pos x="T2" y="T3"/>
                </a:cxn>
                <a:cxn ang="0">
                  <a:pos x="T4" y="T5"/>
                </a:cxn>
                <a:cxn ang="0">
                  <a:pos x="T6" y="T7"/>
                </a:cxn>
                <a:cxn ang="0">
                  <a:pos x="T8" y="T9"/>
                </a:cxn>
              </a:cxnLst>
              <a:rect l="0" t="0" r="r" b="b"/>
              <a:pathLst>
                <a:path w="26" h="38">
                  <a:moveTo>
                    <a:pt x="0" y="30"/>
                  </a:moveTo>
                  <a:lnTo>
                    <a:pt x="8" y="37"/>
                  </a:lnTo>
                  <a:lnTo>
                    <a:pt x="25" y="2"/>
                  </a:lnTo>
                  <a:lnTo>
                    <a:pt x="18" y="0"/>
                  </a:lnTo>
                  <a:lnTo>
                    <a:pt x="0" y="3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91" name="Freeform 489"/>
            <p:cNvSpPr>
              <a:spLocks/>
            </p:cNvSpPr>
            <p:nvPr/>
          </p:nvSpPr>
          <p:spPr bwMode="auto">
            <a:xfrm>
              <a:off x="3929" y="2538"/>
              <a:ext cx="25" cy="28"/>
            </a:xfrm>
            <a:custGeom>
              <a:avLst/>
              <a:gdLst>
                <a:gd name="T0" fmla="*/ 0 w 25"/>
                <a:gd name="T1" fmla="*/ 24 h 28"/>
                <a:gd name="T2" fmla="*/ 6 w 25"/>
                <a:gd name="T3" fmla="*/ 27 h 28"/>
                <a:gd name="T4" fmla="*/ 24 w 25"/>
                <a:gd name="T5" fmla="*/ 2 h 28"/>
                <a:gd name="T6" fmla="*/ 20 w 25"/>
                <a:gd name="T7" fmla="*/ 0 h 28"/>
                <a:gd name="T8" fmla="*/ 0 w 25"/>
                <a:gd name="T9" fmla="*/ 24 h 28"/>
              </a:gdLst>
              <a:ahLst/>
              <a:cxnLst>
                <a:cxn ang="0">
                  <a:pos x="T0" y="T1"/>
                </a:cxn>
                <a:cxn ang="0">
                  <a:pos x="T2" y="T3"/>
                </a:cxn>
                <a:cxn ang="0">
                  <a:pos x="T4" y="T5"/>
                </a:cxn>
                <a:cxn ang="0">
                  <a:pos x="T6" y="T7"/>
                </a:cxn>
                <a:cxn ang="0">
                  <a:pos x="T8" y="T9"/>
                </a:cxn>
              </a:cxnLst>
              <a:rect l="0" t="0" r="r" b="b"/>
              <a:pathLst>
                <a:path w="25" h="28">
                  <a:moveTo>
                    <a:pt x="0" y="24"/>
                  </a:moveTo>
                  <a:lnTo>
                    <a:pt x="6" y="27"/>
                  </a:lnTo>
                  <a:lnTo>
                    <a:pt x="24" y="2"/>
                  </a:lnTo>
                  <a:lnTo>
                    <a:pt x="20" y="0"/>
                  </a:lnTo>
                  <a:lnTo>
                    <a:pt x="0" y="24"/>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92" name="Freeform 490"/>
            <p:cNvSpPr>
              <a:spLocks/>
            </p:cNvSpPr>
            <p:nvPr/>
          </p:nvSpPr>
          <p:spPr bwMode="auto">
            <a:xfrm>
              <a:off x="3949" y="2525"/>
              <a:ext cx="23" cy="17"/>
            </a:xfrm>
            <a:custGeom>
              <a:avLst/>
              <a:gdLst>
                <a:gd name="T0" fmla="*/ 0 w 23"/>
                <a:gd name="T1" fmla="*/ 13 h 17"/>
                <a:gd name="T2" fmla="*/ 3 w 23"/>
                <a:gd name="T3" fmla="*/ 16 h 17"/>
                <a:gd name="T4" fmla="*/ 22 w 23"/>
                <a:gd name="T5" fmla="*/ 0 h 17"/>
                <a:gd name="T6" fmla="*/ 0 w 23"/>
                <a:gd name="T7" fmla="*/ 13 h 17"/>
              </a:gdLst>
              <a:ahLst/>
              <a:cxnLst>
                <a:cxn ang="0">
                  <a:pos x="T0" y="T1"/>
                </a:cxn>
                <a:cxn ang="0">
                  <a:pos x="T2" y="T3"/>
                </a:cxn>
                <a:cxn ang="0">
                  <a:pos x="T4" y="T5"/>
                </a:cxn>
                <a:cxn ang="0">
                  <a:pos x="T6" y="T7"/>
                </a:cxn>
              </a:cxnLst>
              <a:rect l="0" t="0" r="r" b="b"/>
              <a:pathLst>
                <a:path w="23" h="17">
                  <a:moveTo>
                    <a:pt x="0" y="13"/>
                  </a:moveTo>
                  <a:lnTo>
                    <a:pt x="3" y="16"/>
                  </a:lnTo>
                  <a:lnTo>
                    <a:pt x="22" y="0"/>
                  </a:lnTo>
                  <a:lnTo>
                    <a:pt x="0" y="1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93" name="Freeform 491"/>
            <p:cNvSpPr>
              <a:spLocks/>
            </p:cNvSpPr>
            <p:nvPr/>
          </p:nvSpPr>
          <p:spPr bwMode="auto">
            <a:xfrm>
              <a:off x="3918" y="3048"/>
              <a:ext cx="26" cy="21"/>
            </a:xfrm>
            <a:custGeom>
              <a:avLst/>
              <a:gdLst>
                <a:gd name="T0" fmla="*/ 16 w 26"/>
                <a:gd name="T1" fmla="*/ 16 h 21"/>
                <a:gd name="T2" fmla="*/ 25 w 26"/>
                <a:gd name="T3" fmla="*/ 20 h 21"/>
                <a:gd name="T4" fmla="*/ 11 w 26"/>
                <a:gd name="T5" fmla="*/ 4 h 21"/>
                <a:gd name="T6" fmla="*/ 0 w 26"/>
                <a:gd name="T7" fmla="*/ 0 h 21"/>
                <a:gd name="T8" fmla="*/ 16 w 26"/>
                <a:gd name="T9" fmla="*/ 16 h 21"/>
              </a:gdLst>
              <a:ahLst/>
              <a:cxnLst>
                <a:cxn ang="0">
                  <a:pos x="T0" y="T1"/>
                </a:cxn>
                <a:cxn ang="0">
                  <a:pos x="T2" y="T3"/>
                </a:cxn>
                <a:cxn ang="0">
                  <a:pos x="T4" y="T5"/>
                </a:cxn>
                <a:cxn ang="0">
                  <a:pos x="T6" y="T7"/>
                </a:cxn>
                <a:cxn ang="0">
                  <a:pos x="T8" y="T9"/>
                </a:cxn>
              </a:cxnLst>
              <a:rect l="0" t="0" r="r" b="b"/>
              <a:pathLst>
                <a:path w="26" h="21">
                  <a:moveTo>
                    <a:pt x="16" y="16"/>
                  </a:moveTo>
                  <a:lnTo>
                    <a:pt x="25" y="20"/>
                  </a:lnTo>
                  <a:lnTo>
                    <a:pt x="11" y="4"/>
                  </a:lnTo>
                  <a:lnTo>
                    <a:pt x="0" y="0"/>
                  </a:lnTo>
                  <a:lnTo>
                    <a:pt x="16"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94" name="Freeform 492"/>
            <p:cNvSpPr>
              <a:spLocks/>
            </p:cNvSpPr>
            <p:nvPr/>
          </p:nvSpPr>
          <p:spPr bwMode="auto">
            <a:xfrm>
              <a:off x="3904" y="3023"/>
              <a:ext cx="26" cy="31"/>
            </a:xfrm>
            <a:custGeom>
              <a:avLst/>
              <a:gdLst>
                <a:gd name="T0" fmla="*/ 14 w 26"/>
                <a:gd name="T1" fmla="*/ 25 h 31"/>
                <a:gd name="T2" fmla="*/ 25 w 26"/>
                <a:gd name="T3" fmla="*/ 30 h 31"/>
                <a:gd name="T4" fmla="*/ 14 w 26"/>
                <a:gd name="T5" fmla="*/ 6 h 31"/>
                <a:gd name="T6" fmla="*/ 0 w 26"/>
                <a:gd name="T7" fmla="*/ 0 h 31"/>
                <a:gd name="T8" fmla="*/ 14 w 26"/>
                <a:gd name="T9" fmla="*/ 25 h 31"/>
              </a:gdLst>
              <a:ahLst/>
              <a:cxnLst>
                <a:cxn ang="0">
                  <a:pos x="T0" y="T1"/>
                </a:cxn>
                <a:cxn ang="0">
                  <a:pos x="T2" y="T3"/>
                </a:cxn>
                <a:cxn ang="0">
                  <a:pos x="T4" y="T5"/>
                </a:cxn>
                <a:cxn ang="0">
                  <a:pos x="T6" y="T7"/>
                </a:cxn>
                <a:cxn ang="0">
                  <a:pos x="T8" y="T9"/>
                </a:cxn>
              </a:cxnLst>
              <a:rect l="0" t="0" r="r" b="b"/>
              <a:pathLst>
                <a:path w="26" h="31">
                  <a:moveTo>
                    <a:pt x="14" y="25"/>
                  </a:moveTo>
                  <a:lnTo>
                    <a:pt x="25" y="30"/>
                  </a:lnTo>
                  <a:lnTo>
                    <a:pt x="14" y="6"/>
                  </a:lnTo>
                  <a:lnTo>
                    <a:pt x="0" y="0"/>
                  </a:lnTo>
                  <a:lnTo>
                    <a:pt x="14" y="25"/>
                  </a:lnTo>
                </a:path>
              </a:pathLst>
            </a:custGeom>
            <a:solidFill>
              <a:srgbClr val="45454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95" name="Freeform 493"/>
            <p:cNvSpPr>
              <a:spLocks/>
            </p:cNvSpPr>
            <p:nvPr/>
          </p:nvSpPr>
          <p:spPr bwMode="auto">
            <a:xfrm>
              <a:off x="3893" y="2987"/>
              <a:ext cx="26" cy="43"/>
            </a:xfrm>
            <a:custGeom>
              <a:avLst/>
              <a:gdLst>
                <a:gd name="T0" fmla="*/ 10 w 26"/>
                <a:gd name="T1" fmla="*/ 35 h 43"/>
                <a:gd name="T2" fmla="*/ 25 w 26"/>
                <a:gd name="T3" fmla="*/ 42 h 43"/>
                <a:gd name="T4" fmla="*/ 16 w 26"/>
                <a:gd name="T5" fmla="*/ 8 h 43"/>
                <a:gd name="T6" fmla="*/ 0 w 26"/>
                <a:gd name="T7" fmla="*/ 0 h 43"/>
                <a:gd name="T8" fmla="*/ 10 w 26"/>
                <a:gd name="T9" fmla="*/ 35 h 43"/>
              </a:gdLst>
              <a:ahLst/>
              <a:cxnLst>
                <a:cxn ang="0">
                  <a:pos x="T0" y="T1"/>
                </a:cxn>
                <a:cxn ang="0">
                  <a:pos x="T2" y="T3"/>
                </a:cxn>
                <a:cxn ang="0">
                  <a:pos x="T4" y="T5"/>
                </a:cxn>
                <a:cxn ang="0">
                  <a:pos x="T6" y="T7"/>
                </a:cxn>
                <a:cxn ang="0">
                  <a:pos x="T8" y="T9"/>
                </a:cxn>
              </a:cxnLst>
              <a:rect l="0" t="0" r="r" b="b"/>
              <a:pathLst>
                <a:path w="26" h="43">
                  <a:moveTo>
                    <a:pt x="10" y="35"/>
                  </a:moveTo>
                  <a:lnTo>
                    <a:pt x="25" y="42"/>
                  </a:lnTo>
                  <a:lnTo>
                    <a:pt x="16" y="8"/>
                  </a:lnTo>
                  <a:lnTo>
                    <a:pt x="0" y="0"/>
                  </a:lnTo>
                  <a:lnTo>
                    <a:pt x="10" y="35"/>
                  </a:lnTo>
                </a:path>
              </a:pathLst>
            </a:custGeom>
            <a:solidFill>
              <a:srgbClr val="60606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96" name="Freeform 494"/>
            <p:cNvSpPr>
              <a:spLocks/>
            </p:cNvSpPr>
            <p:nvPr/>
          </p:nvSpPr>
          <p:spPr bwMode="auto">
            <a:xfrm>
              <a:off x="3883" y="2946"/>
              <a:ext cx="28" cy="50"/>
            </a:xfrm>
            <a:custGeom>
              <a:avLst/>
              <a:gdLst>
                <a:gd name="T0" fmla="*/ 9 w 28"/>
                <a:gd name="T1" fmla="*/ 41 h 50"/>
                <a:gd name="T2" fmla="*/ 27 w 28"/>
                <a:gd name="T3" fmla="*/ 49 h 50"/>
                <a:gd name="T4" fmla="*/ 19 w 28"/>
                <a:gd name="T5" fmla="*/ 7 h 50"/>
                <a:gd name="T6" fmla="*/ 0 w 28"/>
                <a:gd name="T7" fmla="*/ 0 h 50"/>
                <a:gd name="T8" fmla="*/ 9 w 28"/>
                <a:gd name="T9" fmla="*/ 41 h 50"/>
              </a:gdLst>
              <a:ahLst/>
              <a:cxnLst>
                <a:cxn ang="0">
                  <a:pos x="T0" y="T1"/>
                </a:cxn>
                <a:cxn ang="0">
                  <a:pos x="T2" y="T3"/>
                </a:cxn>
                <a:cxn ang="0">
                  <a:pos x="T4" y="T5"/>
                </a:cxn>
                <a:cxn ang="0">
                  <a:pos x="T6" y="T7"/>
                </a:cxn>
                <a:cxn ang="0">
                  <a:pos x="T8" y="T9"/>
                </a:cxn>
              </a:cxnLst>
              <a:rect l="0" t="0" r="r" b="b"/>
              <a:pathLst>
                <a:path w="28" h="50">
                  <a:moveTo>
                    <a:pt x="9" y="41"/>
                  </a:moveTo>
                  <a:lnTo>
                    <a:pt x="27" y="49"/>
                  </a:lnTo>
                  <a:lnTo>
                    <a:pt x="19" y="7"/>
                  </a:lnTo>
                  <a:lnTo>
                    <a:pt x="0" y="0"/>
                  </a:lnTo>
                  <a:lnTo>
                    <a:pt x="9" y="41"/>
                  </a:lnTo>
                </a:path>
              </a:pathLst>
            </a:custGeom>
            <a:solidFill>
              <a:srgbClr val="76767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97" name="Freeform 495"/>
            <p:cNvSpPr>
              <a:spLocks/>
            </p:cNvSpPr>
            <p:nvPr/>
          </p:nvSpPr>
          <p:spPr bwMode="auto">
            <a:xfrm>
              <a:off x="3879" y="2898"/>
              <a:ext cx="24" cy="57"/>
            </a:xfrm>
            <a:custGeom>
              <a:avLst/>
              <a:gdLst>
                <a:gd name="T0" fmla="*/ 4 w 24"/>
                <a:gd name="T1" fmla="*/ 48 h 57"/>
                <a:gd name="T2" fmla="*/ 23 w 24"/>
                <a:gd name="T3" fmla="*/ 56 h 57"/>
                <a:gd name="T4" fmla="*/ 19 w 24"/>
                <a:gd name="T5" fmla="*/ 8 h 57"/>
                <a:gd name="T6" fmla="*/ 0 w 24"/>
                <a:gd name="T7" fmla="*/ 0 h 57"/>
                <a:gd name="T8" fmla="*/ 4 w 24"/>
                <a:gd name="T9" fmla="*/ 48 h 57"/>
              </a:gdLst>
              <a:ahLst/>
              <a:cxnLst>
                <a:cxn ang="0">
                  <a:pos x="T0" y="T1"/>
                </a:cxn>
                <a:cxn ang="0">
                  <a:pos x="T2" y="T3"/>
                </a:cxn>
                <a:cxn ang="0">
                  <a:pos x="T4" y="T5"/>
                </a:cxn>
                <a:cxn ang="0">
                  <a:pos x="T6" y="T7"/>
                </a:cxn>
                <a:cxn ang="0">
                  <a:pos x="T8" y="T9"/>
                </a:cxn>
              </a:cxnLst>
              <a:rect l="0" t="0" r="r" b="b"/>
              <a:pathLst>
                <a:path w="24" h="57">
                  <a:moveTo>
                    <a:pt x="4" y="48"/>
                  </a:moveTo>
                  <a:lnTo>
                    <a:pt x="23" y="56"/>
                  </a:lnTo>
                  <a:lnTo>
                    <a:pt x="19" y="8"/>
                  </a:lnTo>
                  <a:lnTo>
                    <a:pt x="0" y="0"/>
                  </a:lnTo>
                  <a:lnTo>
                    <a:pt x="4" y="48"/>
                  </a:lnTo>
                </a:path>
              </a:pathLst>
            </a:custGeom>
            <a:solidFill>
              <a:srgbClr val="87878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98" name="Freeform 496"/>
            <p:cNvSpPr>
              <a:spLocks/>
            </p:cNvSpPr>
            <p:nvPr/>
          </p:nvSpPr>
          <p:spPr bwMode="auto">
            <a:xfrm>
              <a:off x="3876" y="2846"/>
              <a:ext cx="23" cy="62"/>
            </a:xfrm>
            <a:custGeom>
              <a:avLst/>
              <a:gdLst>
                <a:gd name="T0" fmla="*/ 2 w 23"/>
                <a:gd name="T1" fmla="*/ 52 h 62"/>
                <a:gd name="T2" fmla="*/ 22 w 23"/>
                <a:gd name="T3" fmla="*/ 61 h 62"/>
                <a:gd name="T4" fmla="*/ 19 w 23"/>
                <a:gd name="T5" fmla="*/ 9 h 62"/>
                <a:gd name="T6" fmla="*/ 0 w 23"/>
                <a:gd name="T7" fmla="*/ 0 h 62"/>
                <a:gd name="T8" fmla="*/ 2 w 23"/>
                <a:gd name="T9" fmla="*/ 52 h 62"/>
              </a:gdLst>
              <a:ahLst/>
              <a:cxnLst>
                <a:cxn ang="0">
                  <a:pos x="T0" y="T1"/>
                </a:cxn>
                <a:cxn ang="0">
                  <a:pos x="T2" y="T3"/>
                </a:cxn>
                <a:cxn ang="0">
                  <a:pos x="T4" y="T5"/>
                </a:cxn>
                <a:cxn ang="0">
                  <a:pos x="T6" y="T7"/>
                </a:cxn>
                <a:cxn ang="0">
                  <a:pos x="T8" y="T9"/>
                </a:cxn>
              </a:cxnLst>
              <a:rect l="0" t="0" r="r" b="b"/>
              <a:pathLst>
                <a:path w="23" h="62">
                  <a:moveTo>
                    <a:pt x="2" y="52"/>
                  </a:moveTo>
                  <a:lnTo>
                    <a:pt x="22" y="61"/>
                  </a:lnTo>
                  <a:lnTo>
                    <a:pt x="19" y="9"/>
                  </a:lnTo>
                  <a:lnTo>
                    <a:pt x="0" y="0"/>
                  </a:lnTo>
                  <a:lnTo>
                    <a:pt x="2" y="52"/>
                  </a:lnTo>
                </a:path>
              </a:pathLst>
            </a:custGeom>
            <a:solidFill>
              <a:srgbClr val="97979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499" name="Freeform 497"/>
            <p:cNvSpPr>
              <a:spLocks/>
            </p:cNvSpPr>
            <p:nvPr/>
          </p:nvSpPr>
          <p:spPr bwMode="auto">
            <a:xfrm>
              <a:off x="3876" y="2792"/>
              <a:ext cx="23" cy="65"/>
            </a:xfrm>
            <a:custGeom>
              <a:avLst/>
              <a:gdLst>
                <a:gd name="T0" fmla="*/ 0 w 23"/>
                <a:gd name="T1" fmla="*/ 54 h 65"/>
                <a:gd name="T2" fmla="*/ 19 w 23"/>
                <a:gd name="T3" fmla="*/ 64 h 65"/>
                <a:gd name="T4" fmla="*/ 22 w 23"/>
                <a:gd name="T5" fmla="*/ 8 h 65"/>
                <a:gd name="T6" fmla="*/ 2 w 23"/>
                <a:gd name="T7" fmla="*/ 0 h 65"/>
                <a:gd name="T8" fmla="*/ 0 w 23"/>
                <a:gd name="T9" fmla="*/ 54 h 65"/>
              </a:gdLst>
              <a:ahLst/>
              <a:cxnLst>
                <a:cxn ang="0">
                  <a:pos x="T0" y="T1"/>
                </a:cxn>
                <a:cxn ang="0">
                  <a:pos x="T2" y="T3"/>
                </a:cxn>
                <a:cxn ang="0">
                  <a:pos x="T4" y="T5"/>
                </a:cxn>
                <a:cxn ang="0">
                  <a:pos x="T6" y="T7"/>
                </a:cxn>
                <a:cxn ang="0">
                  <a:pos x="T8" y="T9"/>
                </a:cxn>
              </a:cxnLst>
              <a:rect l="0" t="0" r="r" b="b"/>
              <a:pathLst>
                <a:path w="23" h="65">
                  <a:moveTo>
                    <a:pt x="0" y="54"/>
                  </a:moveTo>
                  <a:lnTo>
                    <a:pt x="19" y="64"/>
                  </a:lnTo>
                  <a:lnTo>
                    <a:pt x="22" y="8"/>
                  </a:lnTo>
                  <a:lnTo>
                    <a:pt x="2" y="0"/>
                  </a:lnTo>
                  <a:lnTo>
                    <a:pt x="0" y="54"/>
                  </a:lnTo>
                </a:path>
              </a:pathLst>
            </a:custGeom>
            <a:solidFill>
              <a:srgbClr val="C5C5C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00" name="Freeform 498"/>
            <p:cNvSpPr>
              <a:spLocks/>
            </p:cNvSpPr>
            <p:nvPr/>
          </p:nvSpPr>
          <p:spPr bwMode="auto">
            <a:xfrm>
              <a:off x="3879" y="2739"/>
              <a:ext cx="24" cy="63"/>
            </a:xfrm>
            <a:custGeom>
              <a:avLst/>
              <a:gdLst>
                <a:gd name="T0" fmla="*/ 0 w 24"/>
                <a:gd name="T1" fmla="*/ 53 h 63"/>
                <a:gd name="T2" fmla="*/ 19 w 24"/>
                <a:gd name="T3" fmla="*/ 62 h 63"/>
                <a:gd name="T4" fmla="*/ 23 w 24"/>
                <a:gd name="T5" fmla="*/ 7 h 63"/>
                <a:gd name="T6" fmla="*/ 4 w 24"/>
                <a:gd name="T7" fmla="*/ 0 h 63"/>
                <a:gd name="T8" fmla="*/ 0 w 24"/>
                <a:gd name="T9" fmla="*/ 53 h 63"/>
              </a:gdLst>
              <a:ahLst/>
              <a:cxnLst>
                <a:cxn ang="0">
                  <a:pos x="T0" y="T1"/>
                </a:cxn>
                <a:cxn ang="0">
                  <a:pos x="T2" y="T3"/>
                </a:cxn>
                <a:cxn ang="0">
                  <a:pos x="T4" y="T5"/>
                </a:cxn>
                <a:cxn ang="0">
                  <a:pos x="T6" y="T7"/>
                </a:cxn>
                <a:cxn ang="0">
                  <a:pos x="T8" y="T9"/>
                </a:cxn>
              </a:cxnLst>
              <a:rect l="0" t="0" r="r" b="b"/>
              <a:pathLst>
                <a:path w="24" h="63">
                  <a:moveTo>
                    <a:pt x="0" y="53"/>
                  </a:moveTo>
                  <a:lnTo>
                    <a:pt x="19" y="62"/>
                  </a:lnTo>
                  <a:lnTo>
                    <a:pt x="23" y="7"/>
                  </a:lnTo>
                  <a:lnTo>
                    <a:pt x="4" y="0"/>
                  </a:lnTo>
                  <a:lnTo>
                    <a:pt x="0" y="53"/>
                  </a:lnTo>
                </a:path>
              </a:pathLst>
            </a:custGeom>
            <a:solidFill>
              <a:srgbClr val="F5F5F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01" name="Freeform 499"/>
            <p:cNvSpPr>
              <a:spLocks/>
            </p:cNvSpPr>
            <p:nvPr/>
          </p:nvSpPr>
          <p:spPr bwMode="auto">
            <a:xfrm>
              <a:off x="3883" y="2687"/>
              <a:ext cx="28" cy="61"/>
            </a:xfrm>
            <a:custGeom>
              <a:avLst/>
              <a:gdLst>
                <a:gd name="T0" fmla="*/ 0 w 28"/>
                <a:gd name="T1" fmla="*/ 52 h 61"/>
                <a:gd name="T2" fmla="*/ 19 w 28"/>
                <a:gd name="T3" fmla="*/ 60 h 61"/>
                <a:gd name="T4" fmla="*/ 27 w 28"/>
                <a:gd name="T5" fmla="*/ 7 h 61"/>
                <a:gd name="T6" fmla="*/ 9 w 28"/>
                <a:gd name="T7" fmla="*/ 0 h 61"/>
                <a:gd name="T8" fmla="*/ 0 w 28"/>
                <a:gd name="T9" fmla="*/ 52 h 61"/>
              </a:gdLst>
              <a:ahLst/>
              <a:cxnLst>
                <a:cxn ang="0">
                  <a:pos x="T0" y="T1"/>
                </a:cxn>
                <a:cxn ang="0">
                  <a:pos x="T2" y="T3"/>
                </a:cxn>
                <a:cxn ang="0">
                  <a:pos x="T4" y="T5"/>
                </a:cxn>
                <a:cxn ang="0">
                  <a:pos x="T6" y="T7"/>
                </a:cxn>
                <a:cxn ang="0">
                  <a:pos x="T8" y="T9"/>
                </a:cxn>
              </a:cxnLst>
              <a:rect l="0" t="0" r="r" b="b"/>
              <a:pathLst>
                <a:path w="28" h="61">
                  <a:moveTo>
                    <a:pt x="0" y="52"/>
                  </a:moveTo>
                  <a:lnTo>
                    <a:pt x="19" y="60"/>
                  </a:lnTo>
                  <a:lnTo>
                    <a:pt x="27" y="7"/>
                  </a:lnTo>
                  <a:lnTo>
                    <a:pt x="9" y="0"/>
                  </a:lnTo>
                  <a:lnTo>
                    <a:pt x="0" y="52"/>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02" name="Freeform 500"/>
            <p:cNvSpPr>
              <a:spLocks/>
            </p:cNvSpPr>
            <p:nvPr/>
          </p:nvSpPr>
          <p:spPr bwMode="auto">
            <a:xfrm>
              <a:off x="3893" y="2640"/>
              <a:ext cx="26" cy="56"/>
            </a:xfrm>
            <a:custGeom>
              <a:avLst/>
              <a:gdLst>
                <a:gd name="T0" fmla="*/ 0 w 26"/>
                <a:gd name="T1" fmla="*/ 47 h 56"/>
                <a:gd name="T2" fmla="*/ 16 w 26"/>
                <a:gd name="T3" fmla="*/ 55 h 56"/>
                <a:gd name="T4" fmla="*/ 25 w 26"/>
                <a:gd name="T5" fmla="*/ 6 h 56"/>
                <a:gd name="T6" fmla="*/ 10 w 26"/>
                <a:gd name="T7" fmla="*/ 0 h 56"/>
                <a:gd name="T8" fmla="*/ 0 w 26"/>
                <a:gd name="T9" fmla="*/ 47 h 56"/>
              </a:gdLst>
              <a:ahLst/>
              <a:cxnLst>
                <a:cxn ang="0">
                  <a:pos x="T0" y="T1"/>
                </a:cxn>
                <a:cxn ang="0">
                  <a:pos x="T2" y="T3"/>
                </a:cxn>
                <a:cxn ang="0">
                  <a:pos x="T4" y="T5"/>
                </a:cxn>
                <a:cxn ang="0">
                  <a:pos x="T6" y="T7"/>
                </a:cxn>
                <a:cxn ang="0">
                  <a:pos x="T8" y="T9"/>
                </a:cxn>
              </a:cxnLst>
              <a:rect l="0" t="0" r="r" b="b"/>
              <a:pathLst>
                <a:path w="26" h="56">
                  <a:moveTo>
                    <a:pt x="0" y="47"/>
                  </a:moveTo>
                  <a:lnTo>
                    <a:pt x="16" y="55"/>
                  </a:lnTo>
                  <a:lnTo>
                    <a:pt x="25" y="6"/>
                  </a:lnTo>
                  <a:lnTo>
                    <a:pt x="10" y="0"/>
                  </a:lnTo>
                  <a:lnTo>
                    <a:pt x="0" y="4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03" name="Freeform 501"/>
            <p:cNvSpPr>
              <a:spLocks/>
            </p:cNvSpPr>
            <p:nvPr/>
          </p:nvSpPr>
          <p:spPr bwMode="auto">
            <a:xfrm>
              <a:off x="3904" y="2599"/>
              <a:ext cx="26" cy="49"/>
            </a:xfrm>
            <a:custGeom>
              <a:avLst/>
              <a:gdLst>
                <a:gd name="T0" fmla="*/ 0 w 26"/>
                <a:gd name="T1" fmla="*/ 41 h 49"/>
                <a:gd name="T2" fmla="*/ 14 w 26"/>
                <a:gd name="T3" fmla="*/ 48 h 49"/>
                <a:gd name="T4" fmla="*/ 25 w 26"/>
                <a:gd name="T5" fmla="*/ 4 h 49"/>
                <a:gd name="T6" fmla="*/ 14 w 26"/>
                <a:gd name="T7" fmla="*/ 0 h 49"/>
                <a:gd name="T8" fmla="*/ 0 w 26"/>
                <a:gd name="T9" fmla="*/ 41 h 49"/>
              </a:gdLst>
              <a:ahLst/>
              <a:cxnLst>
                <a:cxn ang="0">
                  <a:pos x="T0" y="T1"/>
                </a:cxn>
                <a:cxn ang="0">
                  <a:pos x="T2" y="T3"/>
                </a:cxn>
                <a:cxn ang="0">
                  <a:pos x="T4" y="T5"/>
                </a:cxn>
                <a:cxn ang="0">
                  <a:pos x="T6" y="T7"/>
                </a:cxn>
                <a:cxn ang="0">
                  <a:pos x="T8" y="T9"/>
                </a:cxn>
              </a:cxnLst>
              <a:rect l="0" t="0" r="r" b="b"/>
              <a:pathLst>
                <a:path w="26" h="49">
                  <a:moveTo>
                    <a:pt x="0" y="41"/>
                  </a:moveTo>
                  <a:lnTo>
                    <a:pt x="14" y="48"/>
                  </a:lnTo>
                  <a:lnTo>
                    <a:pt x="25" y="4"/>
                  </a:lnTo>
                  <a:lnTo>
                    <a:pt x="14" y="0"/>
                  </a:lnTo>
                  <a:lnTo>
                    <a:pt x="0" y="41"/>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04" name="Freeform 502"/>
            <p:cNvSpPr>
              <a:spLocks/>
            </p:cNvSpPr>
            <p:nvPr/>
          </p:nvSpPr>
          <p:spPr bwMode="auto">
            <a:xfrm>
              <a:off x="3918" y="2565"/>
              <a:ext cx="26" cy="39"/>
            </a:xfrm>
            <a:custGeom>
              <a:avLst/>
              <a:gdLst>
                <a:gd name="T0" fmla="*/ 0 w 26"/>
                <a:gd name="T1" fmla="*/ 33 h 39"/>
                <a:gd name="T2" fmla="*/ 11 w 26"/>
                <a:gd name="T3" fmla="*/ 38 h 39"/>
                <a:gd name="T4" fmla="*/ 25 w 26"/>
                <a:gd name="T5" fmla="*/ 4 h 39"/>
                <a:gd name="T6" fmla="*/ 16 w 26"/>
                <a:gd name="T7" fmla="*/ 0 h 39"/>
                <a:gd name="T8" fmla="*/ 0 w 26"/>
                <a:gd name="T9" fmla="*/ 33 h 39"/>
              </a:gdLst>
              <a:ahLst/>
              <a:cxnLst>
                <a:cxn ang="0">
                  <a:pos x="T0" y="T1"/>
                </a:cxn>
                <a:cxn ang="0">
                  <a:pos x="T2" y="T3"/>
                </a:cxn>
                <a:cxn ang="0">
                  <a:pos x="T4" y="T5"/>
                </a:cxn>
                <a:cxn ang="0">
                  <a:pos x="T6" y="T7"/>
                </a:cxn>
                <a:cxn ang="0">
                  <a:pos x="T8" y="T9"/>
                </a:cxn>
              </a:cxnLst>
              <a:rect l="0" t="0" r="r" b="b"/>
              <a:pathLst>
                <a:path w="26" h="39">
                  <a:moveTo>
                    <a:pt x="0" y="33"/>
                  </a:moveTo>
                  <a:lnTo>
                    <a:pt x="11" y="38"/>
                  </a:lnTo>
                  <a:lnTo>
                    <a:pt x="25" y="4"/>
                  </a:lnTo>
                  <a:lnTo>
                    <a:pt x="16" y="0"/>
                  </a:lnTo>
                  <a:lnTo>
                    <a:pt x="0" y="3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05" name="Freeform 503"/>
            <p:cNvSpPr>
              <a:spLocks/>
            </p:cNvSpPr>
            <p:nvPr/>
          </p:nvSpPr>
          <p:spPr bwMode="auto">
            <a:xfrm>
              <a:off x="3935" y="2541"/>
              <a:ext cx="22" cy="29"/>
            </a:xfrm>
            <a:custGeom>
              <a:avLst/>
              <a:gdLst>
                <a:gd name="T0" fmla="*/ 0 w 22"/>
                <a:gd name="T1" fmla="*/ 23 h 29"/>
                <a:gd name="T2" fmla="*/ 7 w 22"/>
                <a:gd name="T3" fmla="*/ 28 h 29"/>
                <a:gd name="T4" fmla="*/ 21 w 22"/>
                <a:gd name="T5" fmla="*/ 0 h 29"/>
                <a:gd name="T6" fmla="*/ 17 w 22"/>
                <a:gd name="T7" fmla="*/ 0 h 29"/>
                <a:gd name="T8" fmla="*/ 0 w 22"/>
                <a:gd name="T9" fmla="*/ 23 h 29"/>
              </a:gdLst>
              <a:ahLst/>
              <a:cxnLst>
                <a:cxn ang="0">
                  <a:pos x="T0" y="T1"/>
                </a:cxn>
                <a:cxn ang="0">
                  <a:pos x="T2" y="T3"/>
                </a:cxn>
                <a:cxn ang="0">
                  <a:pos x="T4" y="T5"/>
                </a:cxn>
                <a:cxn ang="0">
                  <a:pos x="T6" y="T7"/>
                </a:cxn>
                <a:cxn ang="0">
                  <a:pos x="T8" y="T9"/>
                </a:cxn>
              </a:cxnLst>
              <a:rect l="0" t="0" r="r" b="b"/>
              <a:pathLst>
                <a:path w="22" h="29">
                  <a:moveTo>
                    <a:pt x="0" y="23"/>
                  </a:moveTo>
                  <a:lnTo>
                    <a:pt x="7" y="28"/>
                  </a:lnTo>
                  <a:lnTo>
                    <a:pt x="21" y="0"/>
                  </a:lnTo>
                  <a:lnTo>
                    <a:pt x="17" y="0"/>
                  </a:lnTo>
                  <a:lnTo>
                    <a:pt x="0" y="2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06" name="Freeform 504"/>
            <p:cNvSpPr>
              <a:spLocks/>
            </p:cNvSpPr>
            <p:nvPr/>
          </p:nvSpPr>
          <p:spPr bwMode="auto">
            <a:xfrm>
              <a:off x="3953" y="2525"/>
              <a:ext cx="19" cy="18"/>
            </a:xfrm>
            <a:custGeom>
              <a:avLst/>
              <a:gdLst>
                <a:gd name="T0" fmla="*/ 0 w 19"/>
                <a:gd name="T1" fmla="*/ 16 h 18"/>
                <a:gd name="T2" fmla="*/ 3 w 19"/>
                <a:gd name="T3" fmla="*/ 17 h 18"/>
                <a:gd name="T4" fmla="*/ 18 w 19"/>
                <a:gd name="T5" fmla="*/ 0 h 18"/>
                <a:gd name="T6" fmla="*/ 0 w 19"/>
                <a:gd name="T7" fmla="*/ 16 h 18"/>
              </a:gdLst>
              <a:ahLst/>
              <a:cxnLst>
                <a:cxn ang="0">
                  <a:pos x="T0" y="T1"/>
                </a:cxn>
                <a:cxn ang="0">
                  <a:pos x="T2" y="T3"/>
                </a:cxn>
                <a:cxn ang="0">
                  <a:pos x="T4" y="T5"/>
                </a:cxn>
                <a:cxn ang="0">
                  <a:pos x="T6" y="T7"/>
                </a:cxn>
              </a:cxnLst>
              <a:rect l="0" t="0" r="r" b="b"/>
              <a:pathLst>
                <a:path w="19" h="18">
                  <a:moveTo>
                    <a:pt x="0" y="16"/>
                  </a:moveTo>
                  <a:lnTo>
                    <a:pt x="3" y="17"/>
                  </a:lnTo>
                  <a:lnTo>
                    <a:pt x="18" y="0"/>
                  </a:lnTo>
                  <a:lnTo>
                    <a:pt x="0" y="16"/>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07" name="Freeform 505"/>
            <p:cNvSpPr>
              <a:spLocks/>
            </p:cNvSpPr>
            <p:nvPr/>
          </p:nvSpPr>
          <p:spPr bwMode="auto">
            <a:xfrm>
              <a:off x="3943" y="3068"/>
              <a:ext cx="19" cy="17"/>
            </a:xfrm>
            <a:custGeom>
              <a:avLst/>
              <a:gdLst>
                <a:gd name="T0" fmla="*/ 13 w 19"/>
                <a:gd name="T1" fmla="*/ 11 h 17"/>
                <a:gd name="T2" fmla="*/ 18 w 19"/>
                <a:gd name="T3" fmla="*/ 16 h 17"/>
                <a:gd name="T4" fmla="*/ 9 w 19"/>
                <a:gd name="T5" fmla="*/ 6 h 17"/>
                <a:gd name="T6" fmla="*/ 0 w 19"/>
                <a:gd name="T7" fmla="*/ 0 h 17"/>
                <a:gd name="T8" fmla="*/ 13 w 19"/>
                <a:gd name="T9" fmla="*/ 11 h 17"/>
              </a:gdLst>
              <a:ahLst/>
              <a:cxnLst>
                <a:cxn ang="0">
                  <a:pos x="T0" y="T1"/>
                </a:cxn>
                <a:cxn ang="0">
                  <a:pos x="T2" y="T3"/>
                </a:cxn>
                <a:cxn ang="0">
                  <a:pos x="T4" y="T5"/>
                </a:cxn>
                <a:cxn ang="0">
                  <a:pos x="T6" y="T7"/>
                </a:cxn>
                <a:cxn ang="0">
                  <a:pos x="T8" y="T9"/>
                </a:cxn>
              </a:cxnLst>
              <a:rect l="0" t="0" r="r" b="b"/>
              <a:pathLst>
                <a:path w="19" h="17">
                  <a:moveTo>
                    <a:pt x="13" y="11"/>
                  </a:moveTo>
                  <a:lnTo>
                    <a:pt x="18" y="16"/>
                  </a:lnTo>
                  <a:lnTo>
                    <a:pt x="9" y="6"/>
                  </a:lnTo>
                  <a:lnTo>
                    <a:pt x="0" y="0"/>
                  </a:lnTo>
                  <a:lnTo>
                    <a:pt x="13" y="11"/>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08" name="Freeform 506"/>
            <p:cNvSpPr>
              <a:spLocks/>
            </p:cNvSpPr>
            <p:nvPr/>
          </p:nvSpPr>
          <p:spPr bwMode="auto">
            <a:xfrm>
              <a:off x="3929" y="3053"/>
              <a:ext cx="24" cy="18"/>
            </a:xfrm>
            <a:custGeom>
              <a:avLst/>
              <a:gdLst>
                <a:gd name="T0" fmla="*/ 13 w 24"/>
                <a:gd name="T1" fmla="*/ 14 h 18"/>
                <a:gd name="T2" fmla="*/ 23 w 24"/>
                <a:gd name="T3" fmla="*/ 17 h 18"/>
                <a:gd name="T4" fmla="*/ 13 w 24"/>
                <a:gd name="T5" fmla="*/ 4 h 18"/>
                <a:gd name="T6" fmla="*/ 0 w 24"/>
                <a:gd name="T7" fmla="*/ 0 h 18"/>
                <a:gd name="T8" fmla="*/ 13 w 24"/>
                <a:gd name="T9" fmla="*/ 14 h 18"/>
              </a:gdLst>
              <a:ahLst/>
              <a:cxnLst>
                <a:cxn ang="0">
                  <a:pos x="T0" y="T1"/>
                </a:cxn>
                <a:cxn ang="0">
                  <a:pos x="T2" y="T3"/>
                </a:cxn>
                <a:cxn ang="0">
                  <a:pos x="T4" y="T5"/>
                </a:cxn>
                <a:cxn ang="0">
                  <a:pos x="T6" y="T7"/>
                </a:cxn>
                <a:cxn ang="0">
                  <a:pos x="T8" y="T9"/>
                </a:cxn>
              </a:cxnLst>
              <a:rect l="0" t="0" r="r" b="b"/>
              <a:pathLst>
                <a:path w="24" h="18">
                  <a:moveTo>
                    <a:pt x="13" y="14"/>
                  </a:moveTo>
                  <a:lnTo>
                    <a:pt x="23" y="17"/>
                  </a:lnTo>
                  <a:lnTo>
                    <a:pt x="13" y="4"/>
                  </a:lnTo>
                  <a:lnTo>
                    <a:pt x="0" y="0"/>
                  </a:lnTo>
                  <a:lnTo>
                    <a:pt x="13" y="1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09" name="Freeform 507"/>
            <p:cNvSpPr>
              <a:spLocks/>
            </p:cNvSpPr>
            <p:nvPr/>
          </p:nvSpPr>
          <p:spPr bwMode="auto">
            <a:xfrm>
              <a:off x="3918" y="3029"/>
              <a:ext cx="26" cy="29"/>
            </a:xfrm>
            <a:custGeom>
              <a:avLst/>
              <a:gdLst>
                <a:gd name="T0" fmla="*/ 11 w 26"/>
                <a:gd name="T1" fmla="*/ 23 h 29"/>
                <a:gd name="T2" fmla="*/ 25 w 26"/>
                <a:gd name="T3" fmla="*/ 28 h 29"/>
                <a:gd name="T4" fmla="*/ 16 w 26"/>
                <a:gd name="T5" fmla="*/ 5 h 29"/>
                <a:gd name="T6" fmla="*/ 0 w 26"/>
                <a:gd name="T7" fmla="*/ 0 h 29"/>
                <a:gd name="T8" fmla="*/ 11 w 26"/>
                <a:gd name="T9" fmla="*/ 23 h 29"/>
              </a:gdLst>
              <a:ahLst/>
              <a:cxnLst>
                <a:cxn ang="0">
                  <a:pos x="T0" y="T1"/>
                </a:cxn>
                <a:cxn ang="0">
                  <a:pos x="T2" y="T3"/>
                </a:cxn>
                <a:cxn ang="0">
                  <a:pos x="T4" y="T5"/>
                </a:cxn>
                <a:cxn ang="0">
                  <a:pos x="T6" y="T7"/>
                </a:cxn>
                <a:cxn ang="0">
                  <a:pos x="T8" y="T9"/>
                </a:cxn>
              </a:cxnLst>
              <a:rect l="0" t="0" r="r" b="b"/>
              <a:pathLst>
                <a:path w="26" h="29">
                  <a:moveTo>
                    <a:pt x="11" y="23"/>
                  </a:moveTo>
                  <a:lnTo>
                    <a:pt x="25" y="28"/>
                  </a:lnTo>
                  <a:lnTo>
                    <a:pt x="16" y="5"/>
                  </a:lnTo>
                  <a:lnTo>
                    <a:pt x="0" y="0"/>
                  </a:lnTo>
                  <a:lnTo>
                    <a:pt x="11" y="23"/>
                  </a:lnTo>
                </a:path>
              </a:pathLst>
            </a:custGeom>
            <a:solidFill>
              <a:srgbClr val="3A3A3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10" name="Freeform 508"/>
            <p:cNvSpPr>
              <a:spLocks/>
            </p:cNvSpPr>
            <p:nvPr/>
          </p:nvSpPr>
          <p:spPr bwMode="auto">
            <a:xfrm>
              <a:off x="3910" y="2995"/>
              <a:ext cx="26" cy="40"/>
            </a:xfrm>
            <a:custGeom>
              <a:avLst/>
              <a:gdLst>
                <a:gd name="T0" fmla="*/ 8 w 26"/>
                <a:gd name="T1" fmla="*/ 33 h 40"/>
                <a:gd name="T2" fmla="*/ 25 w 26"/>
                <a:gd name="T3" fmla="*/ 39 h 40"/>
                <a:gd name="T4" fmla="*/ 18 w 26"/>
                <a:gd name="T5" fmla="*/ 5 h 40"/>
                <a:gd name="T6" fmla="*/ 0 w 26"/>
                <a:gd name="T7" fmla="*/ 0 h 40"/>
                <a:gd name="T8" fmla="*/ 8 w 26"/>
                <a:gd name="T9" fmla="*/ 33 h 40"/>
              </a:gdLst>
              <a:ahLst/>
              <a:cxnLst>
                <a:cxn ang="0">
                  <a:pos x="T0" y="T1"/>
                </a:cxn>
                <a:cxn ang="0">
                  <a:pos x="T2" y="T3"/>
                </a:cxn>
                <a:cxn ang="0">
                  <a:pos x="T4" y="T5"/>
                </a:cxn>
                <a:cxn ang="0">
                  <a:pos x="T6" y="T7"/>
                </a:cxn>
                <a:cxn ang="0">
                  <a:pos x="T8" y="T9"/>
                </a:cxn>
              </a:cxnLst>
              <a:rect l="0" t="0" r="r" b="b"/>
              <a:pathLst>
                <a:path w="26" h="40">
                  <a:moveTo>
                    <a:pt x="8" y="33"/>
                  </a:moveTo>
                  <a:lnTo>
                    <a:pt x="25" y="39"/>
                  </a:lnTo>
                  <a:lnTo>
                    <a:pt x="18" y="5"/>
                  </a:lnTo>
                  <a:lnTo>
                    <a:pt x="0" y="0"/>
                  </a:lnTo>
                  <a:lnTo>
                    <a:pt x="8" y="33"/>
                  </a:lnTo>
                </a:path>
              </a:pathLst>
            </a:custGeom>
            <a:solidFill>
              <a:srgbClr val="55555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11" name="Freeform 509"/>
            <p:cNvSpPr>
              <a:spLocks/>
            </p:cNvSpPr>
            <p:nvPr/>
          </p:nvSpPr>
          <p:spPr bwMode="auto">
            <a:xfrm>
              <a:off x="3902" y="2954"/>
              <a:ext cx="28" cy="48"/>
            </a:xfrm>
            <a:custGeom>
              <a:avLst/>
              <a:gdLst>
                <a:gd name="T0" fmla="*/ 7 w 28"/>
                <a:gd name="T1" fmla="*/ 41 h 48"/>
                <a:gd name="T2" fmla="*/ 27 w 28"/>
                <a:gd name="T3" fmla="*/ 47 h 48"/>
                <a:gd name="T4" fmla="*/ 22 w 28"/>
                <a:gd name="T5" fmla="*/ 6 h 48"/>
                <a:gd name="T6" fmla="*/ 0 w 28"/>
                <a:gd name="T7" fmla="*/ 0 h 48"/>
                <a:gd name="T8" fmla="*/ 7 w 28"/>
                <a:gd name="T9" fmla="*/ 41 h 48"/>
              </a:gdLst>
              <a:ahLst/>
              <a:cxnLst>
                <a:cxn ang="0">
                  <a:pos x="T0" y="T1"/>
                </a:cxn>
                <a:cxn ang="0">
                  <a:pos x="T2" y="T3"/>
                </a:cxn>
                <a:cxn ang="0">
                  <a:pos x="T4" y="T5"/>
                </a:cxn>
                <a:cxn ang="0">
                  <a:pos x="T6" y="T7"/>
                </a:cxn>
                <a:cxn ang="0">
                  <a:pos x="T8" y="T9"/>
                </a:cxn>
              </a:cxnLst>
              <a:rect l="0" t="0" r="r" b="b"/>
              <a:pathLst>
                <a:path w="28" h="48">
                  <a:moveTo>
                    <a:pt x="7" y="41"/>
                  </a:moveTo>
                  <a:lnTo>
                    <a:pt x="27" y="47"/>
                  </a:lnTo>
                  <a:lnTo>
                    <a:pt x="22" y="6"/>
                  </a:lnTo>
                  <a:lnTo>
                    <a:pt x="0" y="0"/>
                  </a:lnTo>
                  <a:lnTo>
                    <a:pt x="7" y="41"/>
                  </a:lnTo>
                </a:path>
              </a:pathLst>
            </a:custGeom>
            <a:solidFill>
              <a:srgbClr val="6A6A6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12" name="Freeform 510"/>
            <p:cNvSpPr>
              <a:spLocks/>
            </p:cNvSpPr>
            <p:nvPr/>
          </p:nvSpPr>
          <p:spPr bwMode="auto">
            <a:xfrm>
              <a:off x="3898" y="2907"/>
              <a:ext cx="27" cy="54"/>
            </a:xfrm>
            <a:custGeom>
              <a:avLst/>
              <a:gdLst>
                <a:gd name="T0" fmla="*/ 4 w 27"/>
                <a:gd name="T1" fmla="*/ 46 h 54"/>
                <a:gd name="T2" fmla="*/ 26 w 27"/>
                <a:gd name="T3" fmla="*/ 53 h 54"/>
                <a:gd name="T4" fmla="*/ 22 w 27"/>
                <a:gd name="T5" fmla="*/ 6 h 54"/>
                <a:gd name="T6" fmla="*/ 0 w 27"/>
                <a:gd name="T7" fmla="*/ 0 h 54"/>
                <a:gd name="T8" fmla="*/ 4 w 27"/>
                <a:gd name="T9" fmla="*/ 46 h 54"/>
              </a:gdLst>
              <a:ahLst/>
              <a:cxnLst>
                <a:cxn ang="0">
                  <a:pos x="T0" y="T1"/>
                </a:cxn>
                <a:cxn ang="0">
                  <a:pos x="T2" y="T3"/>
                </a:cxn>
                <a:cxn ang="0">
                  <a:pos x="T4" y="T5"/>
                </a:cxn>
                <a:cxn ang="0">
                  <a:pos x="T6" y="T7"/>
                </a:cxn>
                <a:cxn ang="0">
                  <a:pos x="T8" y="T9"/>
                </a:cxn>
              </a:cxnLst>
              <a:rect l="0" t="0" r="r" b="b"/>
              <a:pathLst>
                <a:path w="27" h="54">
                  <a:moveTo>
                    <a:pt x="4" y="46"/>
                  </a:moveTo>
                  <a:lnTo>
                    <a:pt x="26" y="53"/>
                  </a:lnTo>
                  <a:lnTo>
                    <a:pt x="22" y="6"/>
                  </a:lnTo>
                  <a:lnTo>
                    <a:pt x="0" y="0"/>
                  </a:lnTo>
                  <a:lnTo>
                    <a:pt x="4" y="46"/>
                  </a:lnTo>
                </a:path>
              </a:pathLst>
            </a:custGeom>
            <a:solidFill>
              <a:srgbClr val="7B7B7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13" name="Freeform 511"/>
            <p:cNvSpPr>
              <a:spLocks/>
            </p:cNvSpPr>
            <p:nvPr/>
          </p:nvSpPr>
          <p:spPr bwMode="auto">
            <a:xfrm>
              <a:off x="3896" y="2856"/>
              <a:ext cx="26" cy="58"/>
            </a:xfrm>
            <a:custGeom>
              <a:avLst/>
              <a:gdLst>
                <a:gd name="T0" fmla="*/ 2 w 26"/>
                <a:gd name="T1" fmla="*/ 50 h 58"/>
                <a:gd name="T2" fmla="*/ 25 w 26"/>
                <a:gd name="T3" fmla="*/ 57 h 58"/>
                <a:gd name="T4" fmla="*/ 24 w 26"/>
                <a:gd name="T5" fmla="*/ 6 h 58"/>
                <a:gd name="T6" fmla="*/ 0 w 26"/>
                <a:gd name="T7" fmla="*/ 0 h 58"/>
                <a:gd name="T8" fmla="*/ 2 w 26"/>
                <a:gd name="T9" fmla="*/ 50 h 58"/>
              </a:gdLst>
              <a:ahLst/>
              <a:cxnLst>
                <a:cxn ang="0">
                  <a:pos x="T0" y="T1"/>
                </a:cxn>
                <a:cxn ang="0">
                  <a:pos x="T2" y="T3"/>
                </a:cxn>
                <a:cxn ang="0">
                  <a:pos x="T4" y="T5"/>
                </a:cxn>
                <a:cxn ang="0">
                  <a:pos x="T6" y="T7"/>
                </a:cxn>
                <a:cxn ang="0">
                  <a:pos x="T8" y="T9"/>
                </a:cxn>
              </a:cxnLst>
              <a:rect l="0" t="0" r="r" b="b"/>
              <a:pathLst>
                <a:path w="26" h="58">
                  <a:moveTo>
                    <a:pt x="2" y="50"/>
                  </a:moveTo>
                  <a:lnTo>
                    <a:pt x="25" y="57"/>
                  </a:lnTo>
                  <a:lnTo>
                    <a:pt x="24" y="6"/>
                  </a:lnTo>
                  <a:lnTo>
                    <a:pt x="0" y="0"/>
                  </a:lnTo>
                  <a:lnTo>
                    <a:pt x="2" y="50"/>
                  </a:lnTo>
                </a:path>
              </a:pathLst>
            </a:custGeom>
            <a:solidFill>
              <a:srgbClr val="8B8B8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14" name="Freeform 512"/>
            <p:cNvSpPr>
              <a:spLocks/>
            </p:cNvSpPr>
            <p:nvPr/>
          </p:nvSpPr>
          <p:spPr bwMode="auto">
            <a:xfrm>
              <a:off x="3896" y="2801"/>
              <a:ext cx="26" cy="62"/>
            </a:xfrm>
            <a:custGeom>
              <a:avLst/>
              <a:gdLst>
                <a:gd name="T0" fmla="*/ 0 w 26"/>
                <a:gd name="T1" fmla="*/ 54 h 62"/>
                <a:gd name="T2" fmla="*/ 24 w 26"/>
                <a:gd name="T3" fmla="*/ 61 h 62"/>
                <a:gd name="T4" fmla="*/ 25 w 26"/>
                <a:gd name="T5" fmla="*/ 7 h 62"/>
                <a:gd name="T6" fmla="*/ 2 w 26"/>
                <a:gd name="T7" fmla="*/ 0 h 62"/>
                <a:gd name="T8" fmla="*/ 0 w 26"/>
                <a:gd name="T9" fmla="*/ 54 h 62"/>
              </a:gdLst>
              <a:ahLst/>
              <a:cxnLst>
                <a:cxn ang="0">
                  <a:pos x="T0" y="T1"/>
                </a:cxn>
                <a:cxn ang="0">
                  <a:pos x="T2" y="T3"/>
                </a:cxn>
                <a:cxn ang="0">
                  <a:pos x="T4" y="T5"/>
                </a:cxn>
                <a:cxn ang="0">
                  <a:pos x="T6" y="T7"/>
                </a:cxn>
                <a:cxn ang="0">
                  <a:pos x="T8" y="T9"/>
                </a:cxn>
              </a:cxnLst>
              <a:rect l="0" t="0" r="r" b="b"/>
              <a:pathLst>
                <a:path w="26" h="62">
                  <a:moveTo>
                    <a:pt x="0" y="54"/>
                  </a:moveTo>
                  <a:lnTo>
                    <a:pt x="24" y="61"/>
                  </a:lnTo>
                  <a:lnTo>
                    <a:pt x="25" y="7"/>
                  </a:lnTo>
                  <a:lnTo>
                    <a:pt x="2" y="0"/>
                  </a:lnTo>
                  <a:lnTo>
                    <a:pt x="0" y="54"/>
                  </a:lnTo>
                </a:path>
              </a:pathLst>
            </a:custGeom>
            <a:solidFill>
              <a:srgbClr val="BCB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15" name="Freeform 513"/>
            <p:cNvSpPr>
              <a:spLocks/>
            </p:cNvSpPr>
            <p:nvPr/>
          </p:nvSpPr>
          <p:spPr bwMode="auto">
            <a:xfrm>
              <a:off x="3898" y="2747"/>
              <a:ext cx="27" cy="62"/>
            </a:xfrm>
            <a:custGeom>
              <a:avLst/>
              <a:gdLst>
                <a:gd name="T0" fmla="*/ 0 w 27"/>
                <a:gd name="T1" fmla="*/ 53 h 62"/>
                <a:gd name="T2" fmla="*/ 22 w 27"/>
                <a:gd name="T3" fmla="*/ 61 h 62"/>
                <a:gd name="T4" fmla="*/ 26 w 27"/>
                <a:gd name="T5" fmla="*/ 6 h 62"/>
                <a:gd name="T6" fmla="*/ 4 w 27"/>
                <a:gd name="T7" fmla="*/ 0 h 62"/>
                <a:gd name="T8" fmla="*/ 0 w 27"/>
                <a:gd name="T9" fmla="*/ 53 h 62"/>
              </a:gdLst>
              <a:ahLst/>
              <a:cxnLst>
                <a:cxn ang="0">
                  <a:pos x="T0" y="T1"/>
                </a:cxn>
                <a:cxn ang="0">
                  <a:pos x="T2" y="T3"/>
                </a:cxn>
                <a:cxn ang="0">
                  <a:pos x="T4" y="T5"/>
                </a:cxn>
                <a:cxn ang="0">
                  <a:pos x="T6" y="T7"/>
                </a:cxn>
                <a:cxn ang="0">
                  <a:pos x="T8" y="T9"/>
                </a:cxn>
              </a:cxnLst>
              <a:rect l="0" t="0" r="r" b="b"/>
              <a:pathLst>
                <a:path w="27" h="62">
                  <a:moveTo>
                    <a:pt x="0" y="53"/>
                  </a:moveTo>
                  <a:lnTo>
                    <a:pt x="22" y="61"/>
                  </a:lnTo>
                  <a:lnTo>
                    <a:pt x="26" y="6"/>
                  </a:lnTo>
                  <a:lnTo>
                    <a:pt x="4" y="0"/>
                  </a:lnTo>
                  <a:lnTo>
                    <a:pt x="0" y="53"/>
                  </a:lnTo>
                </a:path>
              </a:pathLst>
            </a:custGeom>
            <a:solidFill>
              <a:srgbClr val="EEEEE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16" name="Freeform 514"/>
            <p:cNvSpPr>
              <a:spLocks/>
            </p:cNvSpPr>
            <p:nvPr/>
          </p:nvSpPr>
          <p:spPr bwMode="auto">
            <a:xfrm>
              <a:off x="3902" y="2695"/>
              <a:ext cx="28" cy="59"/>
            </a:xfrm>
            <a:custGeom>
              <a:avLst/>
              <a:gdLst>
                <a:gd name="T0" fmla="*/ 0 w 28"/>
                <a:gd name="T1" fmla="*/ 51 h 59"/>
                <a:gd name="T2" fmla="*/ 22 w 28"/>
                <a:gd name="T3" fmla="*/ 58 h 59"/>
                <a:gd name="T4" fmla="*/ 27 w 28"/>
                <a:gd name="T5" fmla="*/ 5 h 59"/>
                <a:gd name="T6" fmla="*/ 7 w 28"/>
                <a:gd name="T7" fmla="*/ 0 h 59"/>
                <a:gd name="T8" fmla="*/ 0 w 28"/>
                <a:gd name="T9" fmla="*/ 51 h 59"/>
              </a:gdLst>
              <a:ahLst/>
              <a:cxnLst>
                <a:cxn ang="0">
                  <a:pos x="T0" y="T1"/>
                </a:cxn>
                <a:cxn ang="0">
                  <a:pos x="T2" y="T3"/>
                </a:cxn>
                <a:cxn ang="0">
                  <a:pos x="T4" y="T5"/>
                </a:cxn>
                <a:cxn ang="0">
                  <a:pos x="T6" y="T7"/>
                </a:cxn>
                <a:cxn ang="0">
                  <a:pos x="T8" y="T9"/>
                </a:cxn>
              </a:cxnLst>
              <a:rect l="0" t="0" r="r" b="b"/>
              <a:pathLst>
                <a:path w="28" h="59">
                  <a:moveTo>
                    <a:pt x="0" y="51"/>
                  </a:moveTo>
                  <a:lnTo>
                    <a:pt x="22" y="58"/>
                  </a:lnTo>
                  <a:lnTo>
                    <a:pt x="27" y="5"/>
                  </a:lnTo>
                  <a:lnTo>
                    <a:pt x="7" y="0"/>
                  </a:lnTo>
                  <a:lnTo>
                    <a:pt x="0" y="51"/>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17" name="Freeform 515"/>
            <p:cNvSpPr>
              <a:spLocks/>
            </p:cNvSpPr>
            <p:nvPr/>
          </p:nvSpPr>
          <p:spPr bwMode="auto">
            <a:xfrm>
              <a:off x="3910" y="2647"/>
              <a:ext cx="26" cy="54"/>
            </a:xfrm>
            <a:custGeom>
              <a:avLst/>
              <a:gdLst>
                <a:gd name="T0" fmla="*/ 0 w 26"/>
                <a:gd name="T1" fmla="*/ 47 h 54"/>
                <a:gd name="T2" fmla="*/ 18 w 26"/>
                <a:gd name="T3" fmla="*/ 53 h 54"/>
                <a:gd name="T4" fmla="*/ 25 w 26"/>
                <a:gd name="T5" fmla="*/ 5 h 54"/>
                <a:gd name="T6" fmla="*/ 8 w 26"/>
                <a:gd name="T7" fmla="*/ 0 h 54"/>
                <a:gd name="T8" fmla="*/ 0 w 26"/>
                <a:gd name="T9" fmla="*/ 47 h 54"/>
              </a:gdLst>
              <a:ahLst/>
              <a:cxnLst>
                <a:cxn ang="0">
                  <a:pos x="T0" y="T1"/>
                </a:cxn>
                <a:cxn ang="0">
                  <a:pos x="T2" y="T3"/>
                </a:cxn>
                <a:cxn ang="0">
                  <a:pos x="T4" y="T5"/>
                </a:cxn>
                <a:cxn ang="0">
                  <a:pos x="T6" y="T7"/>
                </a:cxn>
                <a:cxn ang="0">
                  <a:pos x="T8" y="T9"/>
                </a:cxn>
              </a:cxnLst>
              <a:rect l="0" t="0" r="r" b="b"/>
              <a:pathLst>
                <a:path w="26" h="54">
                  <a:moveTo>
                    <a:pt x="0" y="47"/>
                  </a:moveTo>
                  <a:lnTo>
                    <a:pt x="18" y="53"/>
                  </a:lnTo>
                  <a:lnTo>
                    <a:pt x="25" y="5"/>
                  </a:lnTo>
                  <a:lnTo>
                    <a:pt x="8" y="0"/>
                  </a:lnTo>
                  <a:lnTo>
                    <a:pt x="0" y="4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18" name="Freeform 516"/>
            <p:cNvSpPr>
              <a:spLocks/>
            </p:cNvSpPr>
            <p:nvPr/>
          </p:nvSpPr>
          <p:spPr bwMode="auto">
            <a:xfrm>
              <a:off x="3918" y="2603"/>
              <a:ext cx="26" cy="50"/>
            </a:xfrm>
            <a:custGeom>
              <a:avLst/>
              <a:gdLst>
                <a:gd name="T0" fmla="*/ 0 w 26"/>
                <a:gd name="T1" fmla="*/ 43 h 50"/>
                <a:gd name="T2" fmla="*/ 16 w 26"/>
                <a:gd name="T3" fmla="*/ 49 h 50"/>
                <a:gd name="T4" fmla="*/ 25 w 26"/>
                <a:gd name="T5" fmla="*/ 4 h 50"/>
                <a:gd name="T6" fmla="*/ 11 w 26"/>
                <a:gd name="T7" fmla="*/ 0 h 50"/>
                <a:gd name="T8" fmla="*/ 0 w 26"/>
                <a:gd name="T9" fmla="*/ 43 h 50"/>
              </a:gdLst>
              <a:ahLst/>
              <a:cxnLst>
                <a:cxn ang="0">
                  <a:pos x="T0" y="T1"/>
                </a:cxn>
                <a:cxn ang="0">
                  <a:pos x="T2" y="T3"/>
                </a:cxn>
                <a:cxn ang="0">
                  <a:pos x="T4" y="T5"/>
                </a:cxn>
                <a:cxn ang="0">
                  <a:pos x="T6" y="T7"/>
                </a:cxn>
                <a:cxn ang="0">
                  <a:pos x="T8" y="T9"/>
                </a:cxn>
              </a:cxnLst>
              <a:rect l="0" t="0" r="r" b="b"/>
              <a:pathLst>
                <a:path w="26" h="50">
                  <a:moveTo>
                    <a:pt x="0" y="43"/>
                  </a:moveTo>
                  <a:lnTo>
                    <a:pt x="16" y="49"/>
                  </a:lnTo>
                  <a:lnTo>
                    <a:pt x="25" y="4"/>
                  </a:lnTo>
                  <a:lnTo>
                    <a:pt x="11" y="0"/>
                  </a:lnTo>
                  <a:lnTo>
                    <a:pt x="0" y="4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19" name="Freeform 517"/>
            <p:cNvSpPr>
              <a:spLocks/>
            </p:cNvSpPr>
            <p:nvPr/>
          </p:nvSpPr>
          <p:spPr bwMode="auto">
            <a:xfrm>
              <a:off x="3929" y="2569"/>
              <a:ext cx="24" cy="40"/>
            </a:xfrm>
            <a:custGeom>
              <a:avLst/>
              <a:gdLst>
                <a:gd name="T0" fmla="*/ 0 w 24"/>
                <a:gd name="T1" fmla="*/ 34 h 40"/>
                <a:gd name="T2" fmla="*/ 13 w 24"/>
                <a:gd name="T3" fmla="*/ 39 h 40"/>
                <a:gd name="T4" fmla="*/ 23 w 24"/>
                <a:gd name="T5" fmla="*/ 1 h 40"/>
                <a:gd name="T6" fmla="*/ 13 w 24"/>
                <a:gd name="T7" fmla="*/ 0 h 40"/>
                <a:gd name="T8" fmla="*/ 0 w 24"/>
                <a:gd name="T9" fmla="*/ 34 h 40"/>
              </a:gdLst>
              <a:ahLst/>
              <a:cxnLst>
                <a:cxn ang="0">
                  <a:pos x="T0" y="T1"/>
                </a:cxn>
                <a:cxn ang="0">
                  <a:pos x="T2" y="T3"/>
                </a:cxn>
                <a:cxn ang="0">
                  <a:pos x="T4" y="T5"/>
                </a:cxn>
                <a:cxn ang="0">
                  <a:pos x="T6" y="T7"/>
                </a:cxn>
                <a:cxn ang="0">
                  <a:pos x="T8" y="T9"/>
                </a:cxn>
              </a:cxnLst>
              <a:rect l="0" t="0" r="r" b="b"/>
              <a:pathLst>
                <a:path w="24" h="40">
                  <a:moveTo>
                    <a:pt x="0" y="34"/>
                  </a:moveTo>
                  <a:lnTo>
                    <a:pt x="13" y="39"/>
                  </a:lnTo>
                  <a:lnTo>
                    <a:pt x="23" y="1"/>
                  </a:lnTo>
                  <a:lnTo>
                    <a:pt x="13" y="0"/>
                  </a:lnTo>
                  <a:lnTo>
                    <a:pt x="0" y="34"/>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20" name="Freeform 518"/>
            <p:cNvSpPr>
              <a:spLocks/>
            </p:cNvSpPr>
            <p:nvPr/>
          </p:nvSpPr>
          <p:spPr bwMode="auto">
            <a:xfrm>
              <a:off x="3943" y="2542"/>
              <a:ext cx="19" cy="30"/>
            </a:xfrm>
            <a:custGeom>
              <a:avLst/>
              <a:gdLst>
                <a:gd name="T0" fmla="*/ 0 w 19"/>
                <a:gd name="T1" fmla="*/ 27 h 30"/>
                <a:gd name="T2" fmla="*/ 9 w 19"/>
                <a:gd name="T3" fmla="*/ 29 h 30"/>
                <a:gd name="T4" fmla="*/ 18 w 19"/>
                <a:gd name="T5" fmla="*/ 1 h 30"/>
                <a:gd name="T6" fmla="*/ 13 w 19"/>
                <a:gd name="T7" fmla="*/ 0 h 30"/>
                <a:gd name="T8" fmla="*/ 0 w 19"/>
                <a:gd name="T9" fmla="*/ 27 h 30"/>
              </a:gdLst>
              <a:ahLst/>
              <a:cxnLst>
                <a:cxn ang="0">
                  <a:pos x="T0" y="T1"/>
                </a:cxn>
                <a:cxn ang="0">
                  <a:pos x="T2" y="T3"/>
                </a:cxn>
                <a:cxn ang="0">
                  <a:pos x="T4" y="T5"/>
                </a:cxn>
                <a:cxn ang="0">
                  <a:pos x="T6" y="T7"/>
                </a:cxn>
                <a:cxn ang="0">
                  <a:pos x="T8" y="T9"/>
                </a:cxn>
              </a:cxnLst>
              <a:rect l="0" t="0" r="r" b="b"/>
              <a:pathLst>
                <a:path w="19" h="30">
                  <a:moveTo>
                    <a:pt x="0" y="27"/>
                  </a:moveTo>
                  <a:lnTo>
                    <a:pt x="9" y="29"/>
                  </a:lnTo>
                  <a:lnTo>
                    <a:pt x="18" y="1"/>
                  </a:lnTo>
                  <a:lnTo>
                    <a:pt x="13" y="0"/>
                  </a:lnTo>
                  <a:lnTo>
                    <a:pt x="0" y="2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21" name="Freeform 519"/>
            <p:cNvSpPr>
              <a:spLocks/>
            </p:cNvSpPr>
            <p:nvPr/>
          </p:nvSpPr>
          <p:spPr bwMode="auto">
            <a:xfrm>
              <a:off x="3956" y="2525"/>
              <a:ext cx="17" cy="19"/>
            </a:xfrm>
            <a:custGeom>
              <a:avLst/>
              <a:gdLst>
                <a:gd name="T0" fmla="*/ 0 w 17"/>
                <a:gd name="T1" fmla="*/ 16 h 19"/>
                <a:gd name="T2" fmla="*/ 5 w 17"/>
                <a:gd name="T3" fmla="*/ 18 h 19"/>
                <a:gd name="T4" fmla="*/ 16 w 17"/>
                <a:gd name="T5" fmla="*/ 0 h 19"/>
                <a:gd name="T6" fmla="*/ 0 w 17"/>
                <a:gd name="T7" fmla="*/ 16 h 19"/>
              </a:gdLst>
              <a:ahLst/>
              <a:cxnLst>
                <a:cxn ang="0">
                  <a:pos x="T0" y="T1"/>
                </a:cxn>
                <a:cxn ang="0">
                  <a:pos x="T2" y="T3"/>
                </a:cxn>
                <a:cxn ang="0">
                  <a:pos x="T4" y="T5"/>
                </a:cxn>
                <a:cxn ang="0">
                  <a:pos x="T6" y="T7"/>
                </a:cxn>
              </a:cxnLst>
              <a:rect l="0" t="0" r="r" b="b"/>
              <a:pathLst>
                <a:path w="17" h="19">
                  <a:moveTo>
                    <a:pt x="0" y="16"/>
                  </a:moveTo>
                  <a:lnTo>
                    <a:pt x="5" y="18"/>
                  </a:lnTo>
                  <a:lnTo>
                    <a:pt x="16" y="0"/>
                  </a:lnTo>
                  <a:lnTo>
                    <a:pt x="0" y="16"/>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22" name="Freeform 520"/>
            <p:cNvSpPr>
              <a:spLocks/>
            </p:cNvSpPr>
            <p:nvPr/>
          </p:nvSpPr>
          <p:spPr bwMode="auto">
            <a:xfrm>
              <a:off x="3952" y="3070"/>
              <a:ext cx="17" cy="17"/>
            </a:xfrm>
            <a:custGeom>
              <a:avLst/>
              <a:gdLst>
                <a:gd name="T0" fmla="*/ 10 w 17"/>
                <a:gd name="T1" fmla="*/ 16 h 17"/>
                <a:gd name="T2" fmla="*/ 16 w 17"/>
                <a:gd name="T3" fmla="*/ 16 h 17"/>
                <a:gd name="T4" fmla="*/ 10 w 17"/>
                <a:gd name="T5" fmla="*/ 8 h 17"/>
                <a:gd name="T6" fmla="*/ 0 w 17"/>
                <a:gd name="T7" fmla="*/ 0 h 17"/>
                <a:gd name="T8" fmla="*/ 10 w 17"/>
                <a:gd name="T9" fmla="*/ 16 h 17"/>
              </a:gdLst>
              <a:ahLst/>
              <a:cxnLst>
                <a:cxn ang="0">
                  <a:pos x="T0" y="T1"/>
                </a:cxn>
                <a:cxn ang="0">
                  <a:pos x="T2" y="T3"/>
                </a:cxn>
                <a:cxn ang="0">
                  <a:pos x="T4" y="T5"/>
                </a:cxn>
                <a:cxn ang="0">
                  <a:pos x="T6" y="T7"/>
                </a:cxn>
                <a:cxn ang="0">
                  <a:pos x="T8" y="T9"/>
                </a:cxn>
              </a:cxnLst>
              <a:rect l="0" t="0" r="r" b="b"/>
              <a:pathLst>
                <a:path w="17" h="17">
                  <a:moveTo>
                    <a:pt x="10" y="16"/>
                  </a:moveTo>
                  <a:lnTo>
                    <a:pt x="16" y="16"/>
                  </a:lnTo>
                  <a:lnTo>
                    <a:pt x="10" y="8"/>
                  </a:lnTo>
                  <a:lnTo>
                    <a:pt x="0" y="0"/>
                  </a:lnTo>
                  <a:lnTo>
                    <a:pt x="1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23" name="Freeform 521"/>
            <p:cNvSpPr>
              <a:spLocks/>
            </p:cNvSpPr>
            <p:nvPr/>
          </p:nvSpPr>
          <p:spPr bwMode="auto">
            <a:xfrm>
              <a:off x="3943" y="3057"/>
              <a:ext cx="19" cy="17"/>
            </a:xfrm>
            <a:custGeom>
              <a:avLst/>
              <a:gdLst>
                <a:gd name="T0" fmla="*/ 9 w 19"/>
                <a:gd name="T1" fmla="*/ 14 h 17"/>
                <a:gd name="T2" fmla="*/ 18 w 19"/>
                <a:gd name="T3" fmla="*/ 16 h 17"/>
                <a:gd name="T4" fmla="*/ 13 w 19"/>
                <a:gd name="T5" fmla="*/ 1 h 17"/>
                <a:gd name="T6" fmla="*/ 0 w 19"/>
                <a:gd name="T7" fmla="*/ 0 h 17"/>
                <a:gd name="T8" fmla="*/ 9 w 19"/>
                <a:gd name="T9" fmla="*/ 14 h 17"/>
              </a:gdLst>
              <a:ahLst/>
              <a:cxnLst>
                <a:cxn ang="0">
                  <a:pos x="T0" y="T1"/>
                </a:cxn>
                <a:cxn ang="0">
                  <a:pos x="T2" y="T3"/>
                </a:cxn>
                <a:cxn ang="0">
                  <a:pos x="T4" y="T5"/>
                </a:cxn>
                <a:cxn ang="0">
                  <a:pos x="T6" y="T7"/>
                </a:cxn>
                <a:cxn ang="0">
                  <a:pos x="T8" y="T9"/>
                </a:cxn>
              </a:cxnLst>
              <a:rect l="0" t="0" r="r" b="b"/>
              <a:pathLst>
                <a:path w="19" h="17">
                  <a:moveTo>
                    <a:pt x="9" y="14"/>
                  </a:moveTo>
                  <a:lnTo>
                    <a:pt x="18" y="16"/>
                  </a:lnTo>
                  <a:lnTo>
                    <a:pt x="13" y="1"/>
                  </a:lnTo>
                  <a:lnTo>
                    <a:pt x="0" y="0"/>
                  </a:lnTo>
                  <a:lnTo>
                    <a:pt x="9" y="1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24" name="Freeform 522"/>
            <p:cNvSpPr>
              <a:spLocks/>
            </p:cNvSpPr>
            <p:nvPr/>
          </p:nvSpPr>
          <p:spPr bwMode="auto">
            <a:xfrm>
              <a:off x="3935" y="3034"/>
              <a:ext cx="22" cy="26"/>
            </a:xfrm>
            <a:custGeom>
              <a:avLst/>
              <a:gdLst>
                <a:gd name="T0" fmla="*/ 7 w 22"/>
                <a:gd name="T1" fmla="*/ 23 h 26"/>
                <a:gd name="T2" fmla="*/ 21 w 22"/>
                <a:gd name="T3" fmla="*/ 25 h 26"/>
                <a:gd name="T4" fmla="*/ 17 w 22"/>
                <a:gd name="T5" fmla="*/ 1 h 26"/>
                <a:gd name="T6" fmla="*/ 0 w 22"/>
                <a:gd name="T7" fmla="*/ 0 h 26"/>
                <a:gd name="T8" fmla="*/ 7 w 22"/>
                <a:gd name="T9" fmla="*/ 23 h 26"/>
              </a:gdLst>
              <a:ahLst/>
              <a:cxnLst>
                <a:cxn ang="0">
                  <a:pos x="T0" y="T1"/>
                </a:cxn>
                <a:cxn ang="0">
                  <a:pos x="T2" y="T3"/>
                </a:cxn>
                <a:cxn ang="0">
                  <a:pos x="T4" y="T5"/>
                </a:cxn>
                <a:cxn ang="0">
                  <a:pos x="T6" y="T7"/>
                </a:cxn>
                <a:cxn ang="0">
                  <a:pos x="T8" y="T9"/>
                </a:cxn>
              </a:cxnLst>
              <a:rect l="0" t="0" r="r" b="b"/>
              <a:pathLst>
                <a:path w="22" h="26">
                  <a:moveTo>
                    <a:pt x="7" y="23"/>
                  </a:moveTo>
                  <a:lnTo>
                    <a:pt x="21" y="25"/>
                  </a:lnTo>
                  <a:lnTo>
                    <a:pt x="17" y="1"/>
                  </a:lnTo>
                  <a:lnTo>
                    <a:pt x="0" y="0"/>
                  </a:lnTo>
                  <a:lnTo>
                    <a:pt x="7" y="23"/>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25" name="Freeform 523"/>
            <p:cNvSpPr>
              <a:spLocks/>
            </p:cNvSpPr>
            <p:nvPr/>
          </p:nvSpPr>
          <p:spPr bwMode="auto">
            <a:xfrm>
              <a:off x="3929" y="3001"/>
              <a:ext cx="25" cy="36"/>
            </a:xfrm>
            <a:custGeom>
              <a:avLst/>
              <a:gdLst>
                <a:gd name="T0" fmla="*/ 6 w 25"/>
                <a:gd name="T1" fmla="*/ 33 h 36"/>
                <a:gd name="T2" fmla="*/ 24 w 25"/>
                <a:gd name="T3" fmla="*/ 35 h 36"/>
                <a:gd name="T4" fmla="*/ 20 w 25"/>
                <a:gd name="T5" fmla="*/ 3 h 36"/>
                <a:gd name="T6" fmla="*/ 0 w 25"/>
                <a:gd name="T7" fmla="*/ 0 h 36"/>
                <a:gd name="T8" fmla="*/ 6 w 25"/>
                <a:gd name="T9" fmla="*/ 33 h 36"/>
              </a:gdLst>
              <a:ahLst/>
              <a:cxnLst>
                <a:cxn ang="0">
                  <a:pos x="T0" y="T1"/>
                </a:cxn>
                <a:cxn ang="0">
                  <a:pos x="T2" y="T3"/>
                </a:cxn>
                <a:cxn ang="0">
                  <a:pos x="T4" y="T5"/>
                </a:cxn>
                <a:cxn ang="0">
                  <a:pos x="T6" y="T7"/>
                </a:cxn>
                <a:cxn ang="0">
                  <a:pos x="T8" y="T9"/>
                </a:cxn>
              </a:cxnLst>
              <a:rect l="0" t="0" r="r" b="b"/>
              <a:pathLst>
                <a:path w="25" h="36">
                  <a:moveTo>
                    <a:pt x="6" y="33"/>
                  </a:moveTo>
                  <a:lnTo>
                    <a:pt x="24" y="35"/>
                  </a:lnTo>
                  <a:lnTo>
                    <a:pt x="20" y="3"/>
                  </a:lnTo>
                  <a:lnTo>
                    <a:pt x="0" y="0"/>
                  </a:lnTo>
                  <a:lnTo>
                    <a:pt x="6" y="33"/>
                  </a:lnTo>
                </a:path>
              </a:pathLst>
            </a:custGeom>
            <a:solidFill>
              <a:srgbClr val="46464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26" name="Freeform 524"/>
            <p:cNvSpPr>
              <a:spLocks/>
            </p:cNvSpPr>
            <p:nvPr/>
          </p:nvSpPr>
          <p:spPr bwMode="auto">
            <a:xfrm>
              <a:off x="3924" y="2960"/>
              <a:ext cx="26" cy="45"/>
            </a:xfrm>
            <a:custGeom>
              <a:avLst/>
              <a:gdLst>
                <a:gd name="T0" fmla="*/ 4 w 26"/>
                <a:gd name="T1" fmla="*/ 40 h 45"/>
                <a:gd name="T2" fmla="*/ 25 w 26"/>
                <a:gd name="T3" fmla="*/ 44 h 45"/>
                <a:gd name="T4" fmla="*/ 23 w 26"/>
                <a:gd name="T5" fmla="*/ 3 h 45"/>
                <a:gd name="T6" fmla="*/ 0 w 26"/>
                <a:gd name="T7" fmla="*/ 0 h 45"/>
                <a:gd name="T8" fmla="*/ 4 w 26"/>
                <a:gd name="T9" fmla="*/ 40 h 45"/>
              </a:gdLst>
              <a:ahLst/>
              <a:cxnLst>
                <a:cxn ang="0">
                  <a:pos x="T0" y="T1"/>
                </a:cxn>
                <a:cxn ang="0">
                  <a:pos x="T2" y="T3"/>
                </a:cxn>
                <a:cxn ang="0">
                  <a:pos x="T4" y="T5"/>
                </a:cxn>
                <a:cxn ang="0">
                  <a:pos x="T6" y="T7"/>
                </a:cxn>
                <a:cxn ang="0">
                  <a:pos x="T8" y="T9"/>
                </a:cxn>
              </a:cxnLst>
              <a:rect l="0" t="0" r="r" b="b"/>
              <a:pathLst>
                <a:path w="26" h="45">
                  <a:moveTo>
                    <a:pt x="4" y="40"/>
                  </a:moveTo>
                  <a:lnTo>
                    <a:pt x="25" y="44"/>
                  </a:lnTo>
                  <a:lnTo>
                    <a:pt x="23" y="3"/>
                  </a:lnTo>
                  <a:lnTo>
                    <a:pt x="0" y="0"/>
                  </a:lnTo>
                  <a:lnTo>
                    <a:pt x="4" y="40"/>
                  </a:lnTo>
                </a:path>
              </a:pathLst>
            </a:custGeom>
            <a:solidFill>
              <a:srgbClr val="5B5B5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27" name="Freeform 525"/>
            <p:cNvSpPr>
              <a:spLocks/>
            </p:cNvSpPr>
            <p:nvPr/>
          </p:nvSpPr>
          <p:spPr bwMode="auto">
            <a:xfrm>
              <a:off x="3921" y="2913"/>
              <a:ext cx="28" cy="52"/>
            </a:xfrm>
            <a:custGeom>
              <a:avLst/>
              <a:gdLst>
                <a:gd name="T0" fmla="*/ 3 w 28"/>
                <a:gd name="T1" fmla="*/ 47 h 52"/>
                <a:gd name="T2" fmla="*/ 27 w 28"/>
                <a:gd name="T3" fmla="*/ 51 h 52"/>
                <a:gd name="T4" fmla="*/ 24 w 28"/>
                <a:gd name="T5" fmla="*/ 4 h 52"/>
                <a:gd name="T6" fmla="*/ 0 w 28"/>
                <a:gd name="T7" fmla="*/ 0 h 52"/>
                <a:gd name="T8" fmla="*/ 3 w 28"/>
                <a:gd name="T9" fmla="*/ 47 h 52"/>
              </a:gdLst>
              <a:ahLst/>
              <a:cxnLst>
                <a:cxn ang="0">
                  <a:pos x="T0" y="T1"/>
                </a:cxn>
                <a:cxn ang="0">
                  <a:pos x="T2" y="T3"/>
                </a:cxn>
                <a:cxn ang="0">
                  <a:pos x="T4" y="T5"/>
                </a:cxn>
                <a:cxn ang="0">
                  <a:pos x="T6" y="T7"/>
                </a:cxn>
                <a:cxn ang="0">
                  <a:pos x="T8" y="T9"/>
                </a:cxn>
              </a:cxnLst>
              <a:rect l="0" t="0" r="r" b="b"/>
              <a:pathLst>
                <a:path w="28" h="52">
                  <a:moveTo>
                    <a:pt x="3" y="47"/>
                  </a:moveTo>
                  <a:lnTo>
                    <a:pt x="27" y="51"/>
                  </a:lnTo>
                  <a:lnTo>
                    <a:pt x="24" y="4"/>
                  </a:lnTo>
                  <a:lnTo>
                    <a:pt x="0" y="0"/>
                  </a:lnTo>
                  <a:lnTo>
                    <a:pt x="3" y="47"/>
                  </a:lnTo>
                </a:path>
              </a:pathLst>
            </a:custGeom>
            <a:solidFill>
              <a:srgbClr val="6C6C6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28" name="Freeform 526"/>
            <p:cNvSpPr>
              <a:spLocks/>
            </p:cNvSpPr>
            <p:nvPr/>
          </p:nvSpPr>
          <p:spPr bwMode="auto">
            <a:xfrm>
              <a:off x="3920" y="2862"/>
              <a:ext cx="26" cy="57"/>
            </a:xfrm>
            <a:custGeom>
              <a:avLst/>
              <a:gdLst>
                <a:gd name="T0" fmla="*/ 0 w 26"/>
                <a:gd name="T1" fmla="*/ 51 h 57"/>
                <a:gd name="T2" fmla="*/ 25 w 26"/>
                <a:gd name="T3" fmla="*/ 56 h 57"/>
                <a:gd name="T4" fmla="*/ 25 w 26"/>
                <a:gd name="T5" fmla="*/ 3 h 57"/>
                <a:gd name="T6" fmla="*/ 0 w 26"/>
                <a:gd name="T7" fmla="*/ 0 h 57"/>
                <a:gd name="T8" fmla="*/ 0 w 26"/>
                <a:gd name="T9" fmla="*/ 51 h 57"/>
              </a:gdLst>
              <a:ahLst/>
              <a:cxnLst>
                <a:cxn ang="0">
                  <a:pos x="T0" y="T1"/>
                </a:cxn>
                <a:cxn ang="0">
                  <a:pos x="T2" y="T3"/>
                </a:cxn>
                <a:cxn ang="0">
                  <a:pos x="T4" y="T5"/>
                </a:cxn>
                <a:cxn ang="0">
                  <a:pos x="T6" y="T7"/>
                </a:cxn>
                <a:cxn ang="0">
                  <a:pos x="T8" y="T9"/>
                </a:cxn>
              </a:cxnLst>
              <a:rect l="0" t="0" r="r" b="b"/>
              <a:pathLst>
                <a:path w="26" h="57">
                  <a:moveTo>
                    <a:pt x="0" y="51"/>
                  </a:moveTo>
                  <a:lnTo>
                    <a:pt x="25" y="56"/>
                  </a:lnTo>
                  <a:lnTo>
                    <a:pt x="25" y="3"/>
                  </a:lnTo>
                  <a:lnTo>
                    <a:pt x="0" y="0"/>
                  </a:lnTo>
                  <a:lnTo>
                    <a:pt x="0" y="51"/>
                  </a:lnTo>
                </a:path>
              </a:pathLst>
            </a:custGeom>
            <a:solidFill>
              <a:srgbClr val="7B7B7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29" name="Freeform 527"/>
            <p:cNvSpPr>
              <a:spLocks/>
            </p:cNvSpPr>
            <p:nvPr/>
          </p:nvSpPr>
          <p:spPr bwMode="auto">
            <a:xfrm>
              <a:off x="3920" y="2808"/>
              <a:ext cx="26" cy="59"/>
            </a:xfrm>
            <a:custGeom>
              <a:avLst/>
              <a:gdLst>
                <a:gd name="T0" fmla="*/ 0 w 26"/>
                <a:gd name="T1" fmla="*/ 54 h 59"/>
                <a:gd name="T2" fmla="*/ 25 w 26"/>
                <a:gd name="T3" fmla="*/ 58 h 59"/>
                <a:gd name="T4" fmla="*/ 25 w 26"/>
                <a:gd name="T5" fmla="*/ 3 h 59"/>
                <a:gd name="T6" fmla="*/ 0 w 26"/>
                <a:gd name="T7" fmla="*/ 0 h 59"/>
                <a:gd name="T8" fmla="*/ 0 w 26"/>
                <a:gd name="T9" fmla="*/ 54 h 59"/>
              </a:gdLst>
              <a:ahLst/>
              <a:cxnLst>
                <a:cxn ang="0">
                  <a:pos x="T0" y="T1"/>
                </a:cxn>
                <a:cxn ang="0">
                  <a:pos x="T2" y="T3"/>
                </a:cxn>
                <a:cxn ang="0">
                  <a:pos x="T4" y="T5"/>
                </a:cxn>
                <a:cxn ang="0">
                  <a:pos x="T6" y="T7"/>
                </a:cxn>
                <a:cxn ang="0">
                  <a:pos x="T8" y="T9"/>
                </a:cxn>
              </a:cxnLst>
              <a:rect l="0" t="0" r="r" b="b"/>
              <a:pathLst>
                <a:path w="26" h="59">
                  <a:moveTo>
                    <a:pt x="0" y="54"/>
                  </a:moveTo>
                  <a:lnTo>
                    <a:pt x="25" y="58"/>
                  </a:lnTo>
                  <a:lnTo>
                    <a:pt x="25" y="3"/>
                  </a:lnTo>
                  <a:lnTo>
                    <a:pt x="0" y="0"/>
                  </a:lnTo>
                  <a:lnTo>
                    <a:pt x="0" y="54"/>
                  </a:lnTo>
                </a:path>
              </a:pathLst>
            </a:custGeom>
            <a:solidFill>
              <a:srgbClr val="9E9E9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30" name="Freeform 528"/>
            <p:cNvSpPr>
              <a:spLocks/>
            </p:cNvSpPr>
            <p:nvPr/>
          </p:nvSpPr>
          <p:spPr bwMode="auto">
            <a:xfrm>
              <a:off x="3921" y="2753"/>
              <a:ext cx="28" cy="60"/>
            </a:xfrm>
            <a:custGeom>
              <a:avLst/>
              <a:gdLst>
                <a:gd name="T0" fmla="*/ 0 w 28"/>
                <a:gd name="T1" fmla="*/ 55 h 60"/>
                <a:gd name="T2" fmla="*/ 24 w 28"/>
                <a:gd name="T3" fmla="*/ 59 h 60"/>
                <a:gd name="T4" fmla="*/ 27 w 28"/>
                <a:gd name="T5" fmla="*/ 3 h 60"/>
                <a:gd name="T6" fmla="*/ 3 w 28"/>
                <a:gd name="T7" fmla="*/ 0 h 60"/>
                <a:gd name="T8" fmla="*/ 0 w 28"/>
                <a:gd name="T9" fmla="*/ 55 h 60"/>
              </a:gdLst>
              <a:ahLst/>
              <a:cxnLst>
                <a:cxn ang="0">
                  <a:pos x="T0" y="T1"/>
                </a:cxn>
                <a:cxn ang="0">
                  <a:pos x="T2" y="T3"/>
                </a:cxn>
                <a:cxn ang="0">
                  <a:pos x="T4" y="T5"/>
                </a:cxn>
                <a:cxn ang="0">
                  <a:pos x="T6" y="T7"/>
                </a:cxn>
                <a:cxn ang="0">
                  <a:pos x="T8" y="T9"/>
                </a:cxn>
              </a:cxnLst>
              <a:rect l="0" t="0" r="r" b="b"/>
              <a:pathLst>
                <a:path w="28" h="60">
                  <a:moveTo>
                    <a:pt x="0" y="55"/>
                  </a:moveTo>
                  <a:lnTo>
                    <a:pt x="24" y="59"/>
                  </a:lnTo>
                  <a:lnTo>
                    <a:pt x="27" y="3"/>
                  </a:lnTo>
                  <a:lnTo>
                    <a:pt x="3" y="0"/>
                  </a:lnTo>
                  <a:lnTo>
                    <a:pt x="0" y="55"/>
                  </a:lnTo>
                </a:path>
              </a:pathLst>
            </a:custGeom>
            <a:solidFill>
              <a:srgbClr val="D1D1D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31" name="Freeform 529"/>
            <p:cNvSpPr>
              <a:spLocks/>
            </p:cNvSpPr>
            <p:nvPr/>
          </p:nvSpPr>
          <p:spPr bwMode="auto">
            <a:xfrm>
              <a:off x="3924" y="2700"/>
              <a:ext cx="26" cy="58"/>
            </a:xfrm>
            <a:custGeom>
              <a:avLst/>
              <a:gdLst>
                <a:gd name="T0" fmla="*/ 0 w 26"/>
                <a:gd name="T1" fmla="*/ 53 h 58"/>
                <a:gd name="T2" fmla="*/ 23 w 26"/>
                <a:gd name="T3" fmla="*/ 57 h 58"/>
                <a:gd name="T4" fmla="*/ 25 w 26"/>
                <a:gd name="T5" fmla="*/ 3 h 58"/>
                <a:gd name="T6" fmla="*/ 4 w 26"/>
                <a:gd name="T7" fmla="*/ 0 h 58"/>
                <a:gd name="T8" fmla="*/ 0 w 26"/>
                <a:gd name="T9" fmla="*/ 53 h 58"/>
              </a:gdLst>
              <a:ahLst/>
              <a:cxnLst>
                <a:cxn ang="0">
                  <a:pos x="T0" y="T1"/>
                </a:cxn>
                <a:cxn ang="0">
                  <a:pos x="T2" y="T3"/>
                </a:cxn>
                <a:cxn ang="0">
                  <a:pos x="T4" y="T5"/>
                </a:cxn>
                <a:cxn ang="0">
                  <a:pos x="T6" y="T7"/>
                </a:cxn>
                <a:cxn ang="0">
                  <a:pos x="T8" y="T9"/>
                </a:cxn>
              </a:cxnLst>
              <a:rect l="0" t="0" r="r" b="b"/>
              <a:pathLst>
                <a:path w="26" h="58">
                  <a:moveTo>
                    <a:pt x="0" y="53"/>
                  </a:moveTo>
                  <a:lnTo>
                    <a:pt x="23" y="57"/>
                  </a:lnTo>
                  <a:lnTo>
                    <a:pt x="25" y="3"/>
                  </a:lnTo>
                  <a:lnTo>
                    <a:pt x="4" y="0"/>
                  </a:lnTo>
                  <a:lnTo>
                    <a:pt x="0" y="53"/>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32" name="Freeform 530"/>
            <p:cNvSpPr>
              <a:spLocks/>
            </p:cNvSpPr>
            <p:nvPr/>
          </p:nvSpPr>
          <p:spPr bwMode="auto">
            <a:xfrm>
              <a:off x="3929" y="2652"/>
              <a:ext cx="25" cy="53"/>
            </a:xfrm>
            <a:custGeom>
              <a:avLst/>
              <a:gdLst>
                <a:gd name="T0" fmla="*/ 0 w 25"/>
                <a:gd name="T1" fmla="*/ 48 h 53"/>
                <a:gd name="T2" fmla="*/ 20 w 25"/>
                <a:gd name="T3" fmla="*/ 52 h 53"/>
                <a:gd name="T4" fmla="*/ 24 w 25"/>
                <a:gd name="T5" fmla="*/ 1 h 53"/>
                <a:gd name="T6" fmla="*/ 6 w 25"/>
                <a:gd name="T7" fmla="*/ 0 h 53"/>
                <a:gd name="T8" fmla="*/ 0 w 25"/>
                <a:gd name="T9" fmla="*/ 48 h 53"/>
              </a:gdLst>
              <a:ahLst/>
              <a:cxnLst>
                <a:cxn ang="0">
                  <a:pos x="T0" y="T1"/>
                </a:cxn>
                <a:cxn ang="0">
                  <a:pos x="T2" y="T3"/>
                </a:cxn>
                <a:cxn ang="0">
                  <a:pos x="T4" y="T5"/>
                </a:cxn>
                <a:cxn ang="0">
                  <a:pos x="T6" y="T7"/>
                </a:cxn>
                <a:cxn ang="0">
                  <a:pos x="T8" y="T9"/>
                </a:cxn>
              </a:cxnLst>
              <a:rect l="0" t="0" r="r" b="b"/>
              <a:pathLst>
                <a:path w="25" h="53">
                  <a:moveTo>
                    <a:pt x="0" y="48"/>
                  </a:moveTo>
                  <a:lnTo>
                    <a:pt x="20" y="52"/>
                  </a:lnTo>
                  <a:lnTo>
                    <a:pt x="24" y="1"/>
                  </a:lnTo>
                  <a:lnTo>
                    <a:pt x="6" y="0"/>
                  </a:lnTo>
                  <a:lnTo>
                    <a:pt x="0" y="4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33" name="Freeform 531"/>
            <p:cNvSpPr>
              <a:spLocks/>
            </p:cNvSpPr>
            <p:nvPr/>
          </p:nvSpPr>
          <p:spPr bwMode="auto">
            <a:xfrm>
              <a:off x="3935" y="2608"/>
              <a:ext cx="22" cy="47"/>
            </a:xfrm>
            <a:custGeom>
              <a:avLst/>
              <a:gdLst>
                <a:gd name="T0" fmla="*/ 0 w 22"/>
                <a:gd name="T1" fmla="*/ 44 h 47"/>
                <a:gd name="T2" fmla="*/ 17 w 22"/>
                <a:gd name="T3" fmla="*/ 46 h 47"/>
                <a:gd name="T4" fmla="*/ 21 w 22"/>
                <a:gd name="T5" fmla="*/ 1 h 47"/>
                <a:gd name="T6" fmla="*/ 7 w 22"/>
                <a:gd name="T7" fmla="*/ 0 h 47"/>
                <a:gd name="T8" fmla="*/ 0 w 22"/>
                <a:gd name="T9" fmla="*/ 44 h 47"/>
              </a:gdLst>
              <a:ahLst/>
              <a:cxnLst>
                <a:cxn ang="0">
                  <a:pos x="T0" y="T1"/>
                </a:cxn>
                <a:cxn ang="0">
                  <a:pos x="T2" y="T3"/>
                </a:cxn>
                <a:cxn ang="0">
                  <a:pos x="T4" y="T5"/>
                </a:cxn>
                <a:cxn ang="0">
                  <a:pos x="T6" y="T7"/>
                </a:cxn>
                <a:cxn ang="0">
                  <a:pos x="T8" y="T9"/>
                </a:cxn>
              </a:cxnLst>
              <a:rect l="0" t="0" r="r" b="b"/>
              <a:pathLst>
                <a:path w="22" h="47">
                  <a:moveTo>
                    <a:pt x="0" y="44"/>
                  </a:moveTo>
                  <a:lnTo>
                    <a:pt x="17" y="46"/>
                  </a:lnTo>
                  <a:lnTo>
                    <a:pt x="21" y="1"/>
                  </a:lnTo>
                  <a:lnTo>
                    <a:pt x="7" y="0"/>
                  </a:lnTo>
                  <a:lnTo>
                    <a:pt x="0" y="44"/>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34" name="Freeform 532"/>
            <p:cNvSpPr>
              <a:spLocks/>
            </p:cNvSpPr>
            <p:nvPr/>
          </p:nvSpPr>
          <p:spPr bwMode="auto">
            <a:xfrm>
              <a:off x="3943" y="2571"/>
              <a:ext cx="19" cy="40"/>
            </a:xfrm>
            <a:custGeom>
              <a:avLst/>
              <a:gdLst>
                <a:gd name="T0" fmla="*/ 0 w 19"/>
                <a:gd name="T1" fmla="*/ 37 h 40"/>
                <a:gd name="T2" fmla="*/ 13 w 19"/>
                <a:gd name="T3" fmla="*/ 39 h 40"/>
                <a:gd name="T4" fmla="*/ 18 w 19"/>
                <a:gd name="T5" fmla="*/ 2 h 40"/>
                <a:gd name="T6" fmla="*/ 9 w 19"/>
                <a:gd name="T7" fmla="*/ 0 h 40"/>
                <a:gd name="T8" fmla="*/ 0 w 19"/>
                <a:gd name="T9" fmla="*/ 37 h 40"/>
              </a:gdLst>
              <a:ahLst/>
              <a:cxnLst>
                <a:cxn ang="0">
                  <a:pos x="T0" y="T1"/>
                </a:cxn>
                <a:cxn ang="0">
                  <a:pos x="T2" y="T3"/>
                </a:cxn>
                <a:cxn ang="0">
                  <a:pos x="T4" y="T5"/>
                </a:cxn>
                <a:cxn ang="0">
                  <a:pos x="T6" y="T7"/>
                </a:cxn>
                <a:cxn ang="0">
                  <a:pos x="T8" y="T9"/>
                </a:cxn>
              </a:cxnLst>
              <a:rect l="0" t="0" r="r" b="b"/>
              <a:pathLst>
                <a:path w="19" h="40">
                  <a:moveTo>
                    <a:pt x="0" y="37"/>
                  </a:moveTo>
                  <a:lnTo>
                    <a:pt x="13" y="39"/>
                  </a:lnTo>
                  <a:lnTo>
                    <a:pt x="18" y="2"/>
                  </a:lnTo>
                  <a:lnTo>
                    <a:pt x="9" y="0"/>
                  </a:lnTo>
                  <a:lnTo>
                    <a:pt x="0" y="3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35" name="Freeform 533"/>
            <p:cNvSpPr>
              <a:spLocks/>
            </p:cNvSpPr>
            <p:nvPr/>
          </p:nvSpPr>
          <p:spPr bwMode="auto">
            <a:xfrm>
              <a:off x="3952" y="2543"/>
              <a:ext cx="17" cy="31"/>
            </a:xfrm>
            <a:custGeom>
              <a:avLst/>
              <a:gdLst>
                <a:gd name="T0" fmla="*/ 0 w 17"/>
                <a:gd name="T1" fmla="*/ 27 h 31"/>
                <a:gd name="T2" fmla="*/ 10 w 17"/>
                <a:gd name="T3" fmla="*/ 30 h 31"/>
                <a:gd name="T4" fmla="*/ 16 w 17"/>
                <a:gd name="T5" fmla="*/ 0 h 31"/>
                <a:gd name="T6" fmla="*/ 10 w 17"/>
                <a:gd name="T7" fmla="*/ 0 h 31"/>
                <a:gd name="T8" fmla="*/ 0 w 17"/>
                <a:gd name="T9" fmla="*/ 27 h 31"/>
              </a:gdLst>
              <a:ahLst/>
              <a:cxnLst>
                <a:cxn ang="0">
                  <a:pos x="T0" y="T1"/>
                </a:cxn>
                <a:cxn ang="0">
                  <a:pos x="T2" y="T3"/>
                </a:cxn>
                <a:cxn ang="0">
                  <a:pos x="T4" y="T5"/>
                </a:cxn>
                <a:cxn ang="0">
                  <a:pos x="T6" y="T7"/>
                </a:cxn>
                <a:cxn ang="0">
                  <a:pos x="T8" y="T9"/>
                </a:cxn>
              </a:cxnLst>
              <a:rect l="0" t="0" r="r" b="b"/>
              <a:pathLst>
                <a:path w="17" h="31">
                  <a:moveTo>
                    <a:pt x="0" y="27"/>
                  </a:moveTo>
                  <a:lnTo>
                    <a:pt x="10" y="30"/>
                  </a:lnTo>
                  <a:lnTo>
                    <a:pt x="16" y="0"/>
                  </a:lnTo>
                  <a:lnTo>
                    <a:pt x="10" y="0"/>
                  </a:lnTo>
                  <a:lnTo>
                    <a:pt x="0" y="2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36" name="Freeform 534"/>
            <p:cNvSpPr>
              <a:spLocks/>
            </p:cNvSpPr>
            <p:nvPr/>
          </p:nvSpPr>
          <p:spPr bwMode="auto">
            <a:xfrm>
              <a:off x="3961" y="2525"/>
              <a:ext cx="17" cy="19"/>
            </a:xfrm>
            <a:custGeom>
              <a:avLst/>
              <a:gdLst>
                <a:gd name="T0" fmla="*/ 0 w 17"/>
                <a:gd name="T1" fmla="*/ 18 h 19"/>
                <a:gd name="T2" fmla="*/ 7 w 17"/>
                <a:gd name="T3" fmla="*/ 18 h 19"/>
                <a:gd name="T4" fmla="*/ 16 w 17"/>
                <a:gd name="T5" fmla="*/ 0 h 19"/>
                <a:gd name="T6" fmla="*/ 0 w 17"/>
                <a:gd name="T7" fmla="*/ 18 h 19"/>
              </a:gdLst>
              <a:ahLst/>
              <a:cxnLst>
                <a:cxn ang="0">
                  <a:pos x="T0" y="T1"/>
                </a:cxn>
                <a:cxn ang="0">
                  <a:pos x="T2" y="T3"/>
                </a:cxn>
                <a:cxn ang="0">
                  <a:pos x="T4" y="T5"/>
                </a:cxn>
                <a:cxn ang="0">
                  <a:pos x="T6" y="T7"/>
                </a:cxn>
              </a:cxnLst>
              <a:rect l="0" t="0" r="r" b="b"/>
              <a:pathLst>
                <a:path w="17" h="19">
                  <a:moveTo>
                    <a:pt x="0" y="18"/>
                  </a:moveTo>
                  <a:lnTo>
                    <a:pt x="7" y="18"/>
                  </a:lnTo>
                  <a:lnTo>
                    <a:pt x="16" y="0"/>
                  </a:lnTo>
                  <a:lnTo>
                    <a:pt x="0" y="1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37" name="Freeform 535"/>
            <p:cNvSpPr>
              <a:spLocks/>
            </p:cNvSpPr>
            <p:nvPr/>
          </p:nvSpPr>
          <p:spPr bwMode="auto">
            <a:xfrm>
              <a:off x="3961" y="3072"/>
              <a:ext cx="17" cy="17"/>
            </a:xfrm>
            <a:custGeom>
              <a:avLst/>
              <a:gdLst>
                <a:gd name="T0" fmla="*/ 7 w 17"/>
                <a:gd name="T1" fmla="*/ 10 h 17"/>
                <a:gd name="T2" fmla="*/ 16 w 17"/>
                <a:gd name="T3" fmla="*/ 16 h 17"/>
                <a:gd name="T4" fmla="*/ 16 w 17"/>
                <a:gd name="T5" fmla="*/ 5 h 17"/>
                <a:gd name="T6" fmla="*/ 0 w 17"/>
                <a:gd name="T7" fmla="*/ 0 h 17"/>
                <a:gd name="T8" fmla="*/ 7 w 17"/>
                <a:gd name="T9" fmla="*/ 10 h 17"/>
              </a:gdLst>
              <a:ahLst/>
              <a:cxnLst>
                <a:cxn ang="0">
                  <a:pos x="T0" y="T1"/>
                </a:cxn>
                <a:cxn ang="0">
                  <a:pos x="T2" y="T3"/>
                </a:cxn>
                <a:cxn ang="0">
                  <a:pos x="T4" y="T5"/>
                </a:cxn>
                <a:cxn ang="0">
                  <a:pos x="T6" y="T7"/>
                </a:cxn>
                <a:cxn ang="0">
                  <a:pos x="T8" y="T9"/>
                </a:cxn>
              </a:cxnLst>
              <a:rect l="0" t="0" r="r" b="b"/>
              <a:pathLst>
                <a:path w="17" h="17">
                  <a:moveTo>
                    <a:pt x="7" y="10"/>
                  </a:moveTo>
                  <a:lnTo>
                    <a:pt x="16" y="16"/>
                  </a:lnTo>
                  <a:lnTo>
                    <a:pt x="16" y="5"/>
                  </a:lnTo>
                  <a:lnTo>
                    <a:pt x="0" y="0"/>
                  </a:lnTo>
                  <a:lnTo>
                    <a:pt x="7" y="1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38" name="Freeform 536"/>
            <p:cNvSpPr>
              <a:spLocks/>
            </p:cNvSpPr>
            <p:nvPr/>
          </p:nvSpPr>
          <p:spPr bwMode="auto">
            <a:xfrm>
              <a:off x="3956" y="3059"/>
              <a:ext cx="17" cy="17"/>
            </a:xfrm>
            <a:custGeom>
              <a:avLst/>
              <a:gdLst>
                <a:gd name="T0" fmla="*/ 5 w 17"/>
                <a:gd name="T1" fmla="*/ 15 h 17"/>
                <a:gd name="T2" fmla="*/ 16 w 17"/>
                <a:gd name="T3" fmla="*/ 16 h 17"/>
                <a:gd name="T4" fmla="*/ 16 w 17"/>
                <a:gd name="T5" fmla="*/ 1 h 17"/>
                <a:gd name="T6" fmla="*/ 0 w 17"/>
                <a:gd name="T7" fmla="*/ 0 h 17"/>
                <a:gd name="T8" fmla="*/ 5 w 17"/>
                <a:gd name="T9" fmla="*/ 15 h 17"/>
              </a:gdLst>
              <a:ahLst/>
              <a:cxnLst>
                <a:cxn ang="0">
                  <a:pos x="T0" y="T1"/>
                </a:cxn>
                <a:cxn ang="0">
                  <a:pos x="T2" y="T3"/>
                </a:cxn>
                <a:cxn ang="0">
                  <a:pos x="T4" y="T5"/>
                </a:cxn>
                <a:cxn ang="0">
                  <a:pos x="T6" y="T7"/>
                </a:cxn>
                <a:cxn ang="0">
                  <a:pos x="T8" y="T9"/>
                </a:cxn>
              </a:cxnLst>
              <a:rect l="0" t="0" r="r" b="b"/>
              <a:pathLst>
                <a:path w="17" h="17">
                  <a:moveTo>
                    <a:pt x="5" y="15"/>
                  </a:moveTo>
                  <a:lnTo>
                    <a:pt x="16" y="16"/>
                  </a:lnTo>
                  <a:lnTo>
                    <a:pt x="16" y="1"/>
                  </a:lnTo>
                  <a:lnTo>
                    <a:pt x="0" y="0"/>
                  </a:lnTo>
                  <a:lnTo>
                    <a:pt x="5" y="1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39" name="Freeform 537"/>
            <p:cNvSpPr>
              <a:spLocks/>
            </p:cNvSpPr>
            <p:nvPr/>
          </p:nvSpPr>
          <p:spPr bwMode="auto">
            <a:xfrm>
              <a:off x="3953" y="3036"/>
              <a:ext cx="19" cy="25"/>
            </a:xfrm>
            <a:custGeom>
              <a:avLst/>
              <a:gdLst>
                <a:gd name="T0" fmla="*/ 3 w 19"/>
                <a:gd name="T1" fmla="*/ 23 h 25"/>
                <a:gd name="T2" fmla="*/ 18 w 19"/>
                <a:gd name="T3" fmla="*/ 24 h 25"/>
                <a:gd name="T4" fmla="*/ 18 w 19"/>
                <a:gd name="T5" fmla="*/ 0 h 25"/>
                <a:gd name="T6" fmla="*/ 0 w 19"/>
                <a:gd name="T7" fmla="*/ 0 h 25"/>
                <a:gd name="T8" fmla="*/ 3 w 19"/>
                <a:gd name="T9" fmla="*/ 23 h 25"/>
              </a:gdLst>
              <a:ahLst/>
              <a:cxnLst>
                <a:cxn ang="0">
                  <a:pos x="T0" y="T1"/>
                </a:cxn>
                <a:cxn ang="0">
                  <a:pos x="T2" y="T3"/>
                </a:cxn>
                <a:cxn ang="0">
                  <a:pos x="T4" y="T5"/>
                </a:cxn>
                <a:cxn ang="0">
                  <a:pos x="T6" y="T7"/>
                </a:cxn>
                <a:cxn ang="0">
                  <a:pos x="T8" y="T9"/>
                </a:cxn>
              </a:cxnLst>
              <a:rect l="0" t="0" r="r" b="b"/>
              <a:pathLst>
                <a:path w="19" h="25">
                  <a:moveTo>
                    <a:pt x="3" y="23"/>
                  </a:moveTo>
                  <a:lnTo>
                    <a:pt x="18" y="24"/>
                  </a:lnTo>
                  <a:lnTo>
                    <a:pt x="18" y="0"/>
                  </a:lnTo>
                  <a:lnTo>
                    <a:pt x="0" y="0"/>
                  </a:lnTo>
                  <a:lnTo>
                    <a:pt x="3" y="23"/>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40" name="Freeform 538"/>
            <p:cNvSpPr>
              <a:spLocks/>
            </p:cNvSpPr>
            <p:nvPr/>
          </p:nvSpPr>
          <p:spPr bwMode="auto">
            <a:xfrm>
              <a:off x="3949" y="3004"/>
              <a:ext cx="23" cy="34"/>
            </a:xfrm>
            <a:custGeom>
              <a:avLst/>
              <a:gdLst>
                <a:gd name="T0" fmla="*/ 3 w 23"/>
                <a:gd name="T1" fmla="*/ 32 h 34"/>
                <a:gd name="T2" fmla="*/ 22 w 23"/>
                <a:gd name="T3" fmla="*/ 33 h 34"/>
                <a:gd name="T4" fmla="*/ 22 w 23"/>
                <a:gd name="T5" fmla="*/ 1 h 34"/>
                <a:gd name="T6" fmla="*/ 0 w 23"/>
                <a:gd name="T7" fmla="*/ 0 h 34"/>
                <a:gd name="T8" fmla="*/ 3 w 23"/>
                <a:gd name="T9" fmla="*/ 32 h 34"/>
              </a:gdLst>
              <a:ahLst/>
              <a:cxnLst>
                <a:cxn ang="0">
                  <a:pos x="T0" y="T1"/>
                </a:cxn>
                <a:cxn ang="0">
                  <a:pos x="T2" y="T3"/>
                </a:cxn>
                <a:cxn ang="0">
                  <a:pos x="T4" y="T5"/>
                </a:cxn>
                <a:cxn ang="0">
                  <a:pos x="T6" y="T7"/>
                </a:cxn>
                <a:cxn ang="0">
                  <a:pos x="T8" y="T9"/>
                </a:cxn>
              </a:cxnLst>
              <a:rect l="0" t="0" r="r" b="b"/>
              <a:pathLst>
                <a:path w="23" h="34">
                  <a:moveTo>
                    <a:pt x="3" y="32"/>
                  </a:moveTo>
                  <a:lnTo>
                    <a:pt x="22" y="33"/>
                  </a:lnTo>
                  <a:lnTo>
                    <a:pt x="22" y="1"/>
                  </a:lnTo>
                  <a:lnTo>
                    <a:pt x="0" y="0"/>
                  </a:lnTo>
                  <a:lnTo>
                    <a:pt x="3" y="3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41" name="Freeform 539"/>
            <p:cNvSpPr>
              <a:spLocks/>
            </p:cNvSpPr>
            <p:nvPr/>
          </p:nvSpPr>
          <p:spPr bwMode="auto">
            <a:xfrm>
              <a:off x="3948" y="2964"/>
              <a:ext cx="24" cy="43"/>
            </a:xfrm>
            <a:custGeom>
              <a:avLst/>
              <a:gdLst>
                <a:gd name="T0" fmla="*/ 1 w 24"/>
                <a:gd name="T1" fmla="*/ 40 h 43"/>
                <a:gd name="T2" fmla="*/ 23 w 24"/>
                <a:gd name="T3" fmla="*/ 42 h 43"/>
                <a:gd name="T4" fmla="*/ 23 w 24"/>
                <a:gd name="T5" fmla="*/ 1 h 43"/>
                <a:gd name="T6" fmla="*/ 0 w 24"/>
                <a:gd name="T7" fmla="*/ 0 h 43"/>
                <a:gd name="T8" fmla="*/ 1 w 24"/>
                <a:gd name="T9" fmla="*/ 40 h 43"/>
              </a:gdLst>
              <a:ahLst/>
              <a:cxnLst>
                <a:cxn ang="0">
                  <a:pos x="T0" y="T1"/>
                </a:cxn>
                <a:cxn ang="0">
                  <a:pos x="T2" y="T3"/>
                </a:cxn>
                <a:cxn ang="0">
                  <a:pos x="T4" y="T5"/>
                </a:cxn>
                <a:cxn ang="0">
                  <a:pos x="T6" y="T7"/>
                </a:cxn>
                <a:cxn ang="0">
                  <a:pos x="T8" y="T9"/>
                </a:cxn>
              </a:cxnLst>
              <a:rect l="0" t="0" r="r" b="b"/>
              <a:pathLst>
                <a:path w="24" h="43">
                  <a:moveTo>
                    <a:pt x="1" y="40"/>
                  </a:moveTo>
                  <a:lnTo>
                    <a:pt x="23" y="42"/>
                  </a:lnTo>
                  <a:lnTo>
                    <a:pt x="23" y="1"/>
                  </a:lnTo>
                  <a:lnTo>
                    <a:pt x="0" y="0"/>
                  </a:lnTo>
                  <a:lnTo>
                    <a:pt x="1" y="40"/>
                  </a:lnTo>
                </a:path>
              </a:pathLst>
            </a:custGeom>
            <a:solidFill>
              <a:srgbClr val="49494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42" name="Freeform 540"/>
            <p:cNvSpPr>
              <a:spLocks/>
            </p:cNvSpPr>
            <p:nvPr/>
          </p:nvSpPr>
          <p:spPr bwMode="auto">
            <a:xfrm>
              <a:off x="3945" y="2918"/>
              <a:ext cx="27" cy="48"/>
            </a:xfrm>
            <a:custGeom>
              <a:avLst/>
              <a:gdLst>
                <a:gd name="T0" fmla="*/ 2 w 27"/>
                <a:gd name="T1" fmla="*/ 45 h 48"/>
                <a:gd name="T2" fmla="*/ 26 w 27"/>
                <a:gd name="T3" fmla="*/ 47 h 48"/>
                <a:gd name="T4" fmla="*/ 26 w 27"/>
                <a:gd name="T5" fmla="*/ 0 h 48"/>
                <a:gd name="T6" fmla="*/ 0 w 27"/>
                <a:gd name="T7" fmla="*/ 0 h 48"/>
                <a:gd name="T8" fmla="*/ 2 w 27"/>
                <a:gd name="T9" fmla="*/ 45 h 48"/>
              </a:gdLst>
              <a:ahLst/>
              <a:cxnLst>
                <a:cxn ang="0">
                  <a:pos x="T0" y="T1"/>
                </a:cxn>
                <a:cxn ang="0">
                  <a:pos x="T2" y="T3"/>
                </a:cxn>
                <a:cxn ang="0">
                  <a:pos x="T4" y="T5"/>
                </a:cxn>
                <a:cxn ang="0">
                  <a:pos x="T6" y="T7"/>
                </a:cxn>
                <a:cxn ang="0">
                  <a:pos x="T8" y="T9"/>
                </a:cxn>
              </a:cxnLst>
              <a:rect l="0" t="0" r="r" b="b"/>
              <a:pathLst>
                <a:path w="27" h="48">
                  <a:moveTo>
                    <a:pt x="2" y="45"/>
                  </a:moveTo>
                  <a:lnTo>
                    <a:pt x="26" y="47"/>
                  </a:lnTo>
                  <a:lnTo>
                    <a:pt x="26" y="0"/>
                  </a:lnTo>
                  <a:lnTo>
                    <a:pt x="0" y="0"/>
                  </a:lnTo>
                  <a:lnTo>
                    <a:pt x="2" y="45"/>
                  </a:lnTo>
                </a:path>
              </a:pathLst>
            </a:custGeom>
            <a:solidFill>
              <a:srgbClr val="59595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43" name="Freeform 541"/>
            <p:cNvSpPr>
              <a:spLocks/>
            </p:cNvSpPr>
            <p:nvPr/>
          </p:nvSpPr>
          <p:spPr bwMode="auto">
            <a:xfrm>
              <a:off x="3945" y="2866"/>
              <a:ext cx="27" cy="53"/>
            </a:xfrm>
            <a:custGeom>
              <a:avLst/>
              <a:gdLst>
                <a:gd name="T0" fmla="*/ 0 w 27"/>
                <a:gd name="T1" fmla="*/ 51 h 53"/>
                <a:gd name="T2" fmla="*/ 26 w 27"/>
                <a:gd name="T3" fmla="*/ 52 h 53"/>
                <a:gd name="T4" fmla="*/ 26 w 27"/>
                <a:gd name="T5" fmla="*/ 1 h 53"/>
                <a:gd name="T6" fmla="*/ 0 w 27"/>
                <a:gd name="T7" fmla="*/ 0 h 53"/>
                <a:gd name="T8" fmla="*/ 0 w 27"/>
                <a:gd name="T9" fmla="*/ 51 h 53"/>
              </a:gdLst>
              <a:ahLst/>
              <a:cxnLst>
                <a:cxn ang="0">
                  <a:pos x="T0" y="T1"/>
                </a:cxn>
                <a:cxn ang="0">
                  <a:pos x="T2" y="T3"/>
                </a:cxn>
                <a:cxn ang="0">
                  <a:pos x="T4" y="T5"/>
                </a:cxn>
                <a:cxn ang="0">
                  <a:pos x="T6" y="T7"/>
                </a:cxn>
                <a:cxn ang="0">
                  <a:pos x="T8" y="T9"/>
                </a:cxn>
              </a:cxnLst>
              <a:rect l="0" t="0" r="r" b="b"/>
              <a:pathLst>
                <a:path w="27" h="53">
                  <a:moveTo>
                    <a:pt x="0" y="51"/>
                  </a:moveTo>
                  <a:lnTo>
                    <a:pt x="26" y="52"/>
                  </a:lnTo>
                  <a:lnTo>
                    <a:pt x="26" y="1"/>
                  </a:lnTo>
                  <a:lnTo>
                    <a:pt x="0" y="0"/>
                  </a:lnTo>
                  <a:lnTo>
                    <a:pt x="0" y="51"/>
                  </a:lnTo>
                </a:path>
              </a:pathLst>
            </a:custGeom>
            <a:solidFill>
              <a:srgbClr val="68686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44" name="Freeform 542"/>
            <p:cNvSpPr>
              <a:spLocks/>
            </p:cNvSpPr>
            <p:nvPr/>
          </p:nvSpPr>
          <p:spPr bwMode="auto">
            <a:xfrm>
              <a:off x="3945" y="2812"/>
              <a:ext cx="27" cy="56"/>
            </a:xfrm>
            <a:custGeom>
              <a:avLst/>
              <a:gdLst>
                <a:gd name="T0" fmla="*/ 0 w 27"/>
                <a:gd name="T1" fmla="*/ 53 h 56"/>
                <a:gd name="T2" fmla="*/ 26 w 27"/>
                <a:gd name="T3" fmla="*/ 55 h 56"/>
                <a:gd name="T4" fmla="*/ 26 w 27"/>
                <a:gd name="T5" fmla="*/ 1 h 56"/>
                <a:gd name="T6" fmla="*/ 0 w 27"/>
                <a:gd name="T7" fmla="*/ 0 h 56"/>
                <a:gd name="T8" fmla="*/ 0 w 27"/>
                <a:gd name="T9" fmla="*/ 53 h 56"/>
              </a:gdLst>
              <a:ahLst/>
              <a:cxnLst>
                <a:cxn ang="0">
                  <a:pos x="T0" y="T1"/>
                </a:cxn>
                <a:cxn ang="0">
                  <a:pos x="T2" y="T3"/>
                </a:cxn>
                <a:cxn ang="0">
                  <a:pos x="T4" y="T5"/>
                </a:cxn>
                <a:cxn ang="0">
                  <a:pos x="T6" y="T7"/>
                </a:cxn>
                <a:cxn ang="0">
                  <a:pos x="T8" y="T9"/>
                </a:cxn>
              </a:cxnLst>
              <a:rect l="0" t="0" r="r" b="b"/>
              <a:pathLst>
                <a:path w="27" h="56">
                  <a:moveTo>
                    <a:pt x="0" y="53"/>
                  </a:moveTo>
                  <a:lnTo>
                    <a:pt x="26" y="55"/>
                  </a:lnTo>
                  <a:lnTo>
                    <a:pt x="26" y="1"/>
                  </a:lnTo>
                  <a:lnTo>
                    <a:pt x="0" y="0"/>
                  </a:lnTo>
                  <a:lnTo>
                    <a:pt x="0" y="53"/>
                  </a:lnTo>
                </a:path>
              </a:pathLst>
            </a:custGeom>
            <a:solidFill>
              <a:srgbClr val="76767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45" name="Freeform 543"/>
            <p:cNvSpPr>
              <a:spLocks/>
            </p:cNvSpPr>
            <p:nvPr/>
          </p:nvSpPr>
          <p:spPr bwMode="auto">
            <a:xfrm>
              <a:off x="3945" y="2757"/>
              <a:ext cx="27" cy="57"/>
            </a:xfrm>
            <a:custGeom>
              <a:avLst/>
              <a:gdLst>
                <a:gd name="T0" fmla="*/ 0 w 27"/>
                <a:gd name="T1" fmla="*/ 54 h 57"/>
                <a:gd name="T2" fmla="*/ 26 w 27"/>
                <a:gd name="T3" fmla="*/ 56 h 57"/>
                <a:gd name="T4" fmla="*/ 26 w 27"/>
                <a:gd name="T5" fmla="*/ 1 h 57"/>
                <a:gd name="T6" fmla="*/ 2 w 27"/>
                <a:gd name="T7" fmla="*/ 0 h 57"/>
                <a:gd name="T8" fmla="*/ 0 w 27"/>
                <a:gd name="T9" fmla="*/ 54 h 57"/>
              </a:gdLst>
              <a:ahLst/>
              <a:cxnLst>
                <a:cxn ang="0">
                  <a:pos x="T0" y="T1"/>
                </a:cxn>
                <a:cxn ang="0">
                  <a:pos x="T2" y="T3"/>
                </a:cxn>
                <a:cxn ang="0">
                  <a:pos x="T4" y="T5"/>
                </a:cxn>
                <a:cxn ang="0">
                  <a:pos x="T6" y="T7"/>
                </a:cxn>
                <a:cxn ang="0">
                  <a:pos x="T8" y="T9"/>
                </a:cxn>
              </a:cxnLst>
              <a:rect l="0" t="0" r="r" b="b"/>
              <a:pathLst>
                <a:path w="27" h="57">
                  <a:moveTo>
                    <a:pt x="0" y="54"/>
                  </a:moveTo>
                  <a:lnTo>
                    <a:pt x="26" y="56"/>
                  </a:lnTo>
                  <a:lnTo>
                    <a:pt x="26" y="1"/>
                  </a:lnTo>
                  <a:lnTo>
                    <a:pt x="2" y="0"/>
                  </a:lnTo>
                  <a:lnTo>
                    <a:pt x="0" y="54"/>
                  </a:lnTo>
                </a:path>
              </a:pathLst>
            </a:custGeom>
            <a:solidFill>
              <a:srgbClr val="A0A0A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46" name="Freeform 544"/>
            <p:cNvSpPr>
              <a:spLocks/>
            </p:cNvSpPr>
            <p:nvPr/>
          </p:nvSpPr>
          <p:spPr bwMode="auto">
            <a:xfrm>
              <a:off x="3948" y="2704"/>
              <a:ext cx="24" cy="56"/>
            </a:xfrm>
            <a:custGeom>
              <a:avLst/>
              <a:gdLst>
                <a:gd name="T0" fmla="*/ 0 w 24"/>
                <a:gd name="T1" fmla="*/ 53 h 56"/>
                <a:gd name="T2" fmla="*/ 23 w 24"/>
                <a:gd name="T3" fmla="*/ 55 h 56"/>
                <a:gd name="T4" fmla="*/ 23 w 24"/>
                <a:gd name="T5" fmla="*/ 0 h 56"/>
                <a:gd name="T6" fmla="*/ 1 w 24"/>
                <a:gd name="T7" fmla="*/ 0 h 56"/>
                <a:gd name="T8" fmla="*/ 0 w 24"/>
                <a:gd name="T9" fmla="*/ 53 h 56"/>
              </a:gdLst>
              <a:ahLst/>
              <a:cxnLst>
                <a:cxn ang="0">
                  <a:pos x="T0" y="T1"/>
                </a:cxn>
                <a:cxn ang="0">
                  <a:pos x="T2" y="T3"/>
                </a:cxn>
                <a:cxn ang="0">
                  <a:pos x="T4" y="T5"/>
                </a:cxn>
                <a:cxn ang="0">
                  <a:pos x="T6" y="T7"/>
                </a:cxn>
                <a:cxn ang="0">
                  <a:pos x="T8" y="T9"/>
                </a:cxn>
              </a:cxnLst>
              <a:rect l="0" t="0" r="r" b="b"/>
              <a:pathLst>
                <a:path w="24" h="56">
                  <a:moveTo>
                    <a:pt x="0" y="53"/>
                  </a:moveTo>
                  <a:lnTo>
                    <a:pt x="23" y="55"/>
                  </a:lnTo>
                  <a:lnTo>
                    <a:pt x="23" y="0"/>
                  </a:lnTo>
                  <a:lnTo>
                    <a:pt x="1" y="0"/>
                  </a:lnTo>
                  <a:lnTo>
                    <a:pt x="0" y="53"/>
                  </a:lnTo>
                </a:path>
              </a:pathLst>
            </a:custGeom>
            <a:solidFill>
              <a:srgbClr val="D5D5D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47" name="Freeform 545"/>
            <p:cNvSpPr>
              <a:spLocks/>
            </p:cNvSpPr>
            <p:nvPr/>
          </p:nvSpPr>
          <p:spPr bwMode="auto">
            <a:xfrm>
              <a:off x="3949" y="2654"/>
              <a:ext cx="23" cy="52"/>
            </a:xfrm>
            <a:custGeom>
              <a:avLst/>
              <a:gdLst>
                <a:gd name="T0" fmla="*/ 0 w 23"/>
                <a:gd name="T1" fmla="*/ 50 h 52"/>
                <a:gd name="T2" fmla="*/ 22 w 23"/>
                <a:gd name="T3" fmla="*/ 51 h 52"/>
                <a:gd name="T4" fmla="*/ 22 w 23"/>
                <a:gd name="T5" fmla="*/ 0 h 52"/>
                <a:gd name="T6" fmla="*/ 3 w 23"/>
                <a:gd name="T7" fmla="*/ 0 h 52"/>
                <a:gd name="T8" fmla="*/ 0 w 23"/>
                <a:gd name="T9" fmla="*/ 50 h 52"/>
              </a:gdLst>
              <a:ahLst/>
              <a:cxnLst>
                <a:cxn ang="0">
                  <a:pos x="T0" y="T1"/>
                </a:cxn>
                <a:cxn ang="0">
                  <a:pos x="T2" y="T3"/>
                </a:cxn>
                <a:cxn ang="0">
                  <a:pos x="T4" y="T5"/>
                </a:cxn>
                <a:cxn ang="0">
                  <a:pos x="T6" y="T7"/>
                </a:cxn>
                <a:cxn ang="0">
                  <a:pos x="T8" y="T9"/>
                </a:cxn>
              </a:cxnLst>
              <a:rect l="0" t="0" r="r" b="b"/>
              <a:pathLst>
                <a:path w="23" h="52">
                  <a:moveTo>
                    <a:pt x="0" y="50"/>
                  </a:moveTo>
                  <a:lnTo>
                    <a:pt x="22" y="51"/>
                  </a:lnTo>
                  <a:lnTo>
                    <a:pt x="22" y="0"/>
                  </a:lnTo>
                  <a:lnTo>
                    <a:pt x="3" y="0"/>
                  </a:lnTo>
                  <a:lnTo>
                    <a:pt x="0" y="5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48" name="Freeform 546"/>
            <p:cNvSpPr>
              <a:spLocks/>
            </p:cNvSpPr>
            <p:nvPr/>
          </p:nvSpPr>
          <p:spPr bwMode="auto">
            <a:xfrm>
              <a:off x="3953" y="2610"/>
              <a:ext cx="19" cy="46"/>
            </a:xfrm>
            <a:custGeom>
              <a:avLst/>
              <a:gdLst>
                <a:gd name="T0" fmla="*/ 0 w 19"/>
                <a:gd name="T1" fmla="*/ 44 h 46"/>
                <a:gd name="T2" fmla="*/ 18 w 19"/>
                <a:gd name="T3" fmla="*/ 45 h 46"/>
                <a:gd name="T4" fmla="*/ 18 w 19"/>
                <a:gd name="T5" fmla="*/ 0 h 46"/>
                <a:gd name="T6" fmla="*/ 3 w 19"/>
                <a:gd name="T7" fmla="*/ 0 h 46"/>
                <a:gd name="T8" fmla="*/ 0 w 19"/>
                <a:gd name="T9" fmla="*/ 44 h 46"/>
              </a:gdLst>
              <a:ahLst/>
              <a:cxnLst>
                <a:cxn ang="0">
                  <a:pos x="T0" y="T1"/>
                </a:cxn>
                <a:cxn ang="0">
                  <a:pos x="T2" y="T3"/>
                </a:cxn>
                <a:cxn ang="0">
                  <a:pos x="T4" y="T5"/>
                </a:cxn>
                <a:cxn ang="0">
                  <a:pos x="T6" y="T7"/>
                </a:cxn>
                <a:cxn ang="0">
                  <a:pos x="T8" y="T9"/>
                </a:cxn>
              </a:cxnLst>
              <a:rect l="0" t="0" r="r" b="b"/>
              <a:pathLst>
                <a:path w="19" h="46">
                  <a:moveTo>
                    <a:pt x="0" y="44"/>
                  </a:moveTo>
                  <a:lnTo>
                    <a:pt x="18" y="45"/>
                  </a:lnTo>
                  <a:lnTo>
                    <a:pt x="18" y="0"/>
                  </a:lnTo>
                  <a:lnTo>
                    <a:pt x="3" y="0"/>
                  </a:lnTo>
                  <a:lnTo>
                    <a:pt x="0" y="44"/>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49" name="Freeform 547"/>
            <p:cNvSpPr>
              <a:spLocks/>
            </p:cNvSpPr>
            <p:nvPr/>
          </p:nvSpPr>
          <p:spPr bwMode="auto">
            <a:xfrm>
              <a:off x="3956" y="2573"/>
              <a:ext cx="17" cy="38"/>
            </a:xfrm>
            <a:custGeom>
              <a:avLst/>
              <a:gdLst>
                <a:gd name="T0" fmla="*/ 0 w 17"/>
                <a:gd name="T1" fmla="*/ 36 h 38"/>
                <a:gd name="T2" fmla="*/ 16 w 17"/>
                <a:gd name="T3" fmla="*/ 37 h 38"/>
                <a:gd name="T4" fmla="*/ 16 w 17"/>
                <a:gd name="T5" fmla="*/ 0 h 38"/>
                <a:gd name="T6" fmla="*/ 5 w 17"/>
                <a:gd name="T7" fmla="*/ 0 h 38"/>
                <a:gd name="T8" fmla="*/ 0 w 17"/>
                <a:gd name="T9" fmla="*/ 36 h 38"/>
              </a:gdLst>
              <a:ahLst/>
              <a:cxnLst>
                <a:cxn ang="0">
                  <a:pos x="T0" y="T1"/>
                </a:cxn>
                <a:cxn ang="0">
                  <a:pos x="T2" y="T3"/>
                </a:cxn>
                <a:cxn ang="0">
                  <a:pos x="T4" y="T5"/>
                </a:cxn>
                <a:cxn ang="0">
                  <a:pos x="T6" y="T7"/>
                </a:cxn>
                <a:cxn ang="0">
                  <a:pos x="T8" y="T9"/>
                </a:cxn>
              </a:cxnLst>
              <a:rect l="0" t="0" r="r" b="b"/>
              <a:pathLst>
                <a:path w="17" h="38">
                  <a:moveTo>
                    <a:pt x="0" y="36"/>
                  </a:moveTo>
                  <a:lnTo>
                    <a:pt x="16" y="37"/>
                  </a:lnTo>
                  <a:lnTo>
                    <a:pt x="16" y="0"/>
                  </a:lnTo>
                  <a:lnTo>
                    <a:pt x="5" y="0"/>
                  </a:lnTo>
                  <a:lnTo>
                    <a:pt x="0" y="36"/>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50" name="Freeform 548"/>
            <p:cNvSpPr>
              <a:spLocks/>
            </p:cNvSpPr>
            <p:nvPr/>
          </p:nvSpPr>
          <p:spPr bwMode="auto">
            <a:xfrm>
              <a:off x="3961" y="2543"/>
              <a:ext cx="17" cy="31"/>
            </a:xfrm>
            <a:custGeom>
              <a:avLst/>
              <a:gdLst>
                <a:gd name="T0" fmla="*/ 0 w 17"/>
                <a:gd name="T1" fmla="*/ 30 h 31"/>
                <a:gd name="T2" fmla="*/ 16 w 17"/>
                <a:gd name="T3" fmla="*/ 30 h 31"/>
                <a:gd name="T4" fmla="*/ 16 w 17"/>
                <a:gd name="T5" fmla="*/ 0 h 31"/>
                <a:gd name="T6" fmla="*/ 7 w 17"/>
                <a:gd name="T7" fmla="*/ 0 h 31"/>
                <a:gd name="T8" fmla="*/ 0 w 17"/>
                <a:gd name="T9" fmla="*/ 30 h 31"/>
              </a:gdLst>
              <a:ahLst/>
              <a:cxnLst>
                <a:cxn ang="0">
                  <a:pos x="T0" y="T1"/>
                </a:cxn>
                <a:cxn ang="0">
                  <a:pos x="T2" y="T3"/>
                </a:cxn>
                <a:cxn ang="0">
                  <a:pos x="T4" y="T5"/>
                </a:cxn>
                <a:cxn ang="0">
                  <a:pos x="T6" y="T7"/>
                </a:cxn>
                <a:cxn ang="0">
                  <a:pos x="T8" y="T9"/>
                </a:cxn>
              </a:cxnLst>
              <a:rect l="0" t="0" r="r" b="b"/>
              <a:pathLst>
                <a:path w="17" h="31">
                  <a:moveTo>
                    <a:pt x="0" y="30"/>
                  </a:moveTo>
                  <a:lnTo>
                    <a:pt x="16" y="30"/>
                  </a:lnTo>
                  <a:lnTo>
                    <a:pt x="16" y="0"/>
                  </a:lnTo>
                  <a:lnTo>
                    <a:pt x="7" y="0"/>
                  </a:lnTo>
                  <a:lnTo>
                    <a:pt x="0" y="3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51" name="Freeform 549"/>
            <p:cNvSpPr>
              <a:spLocks/>
            </p:cNvSpPr>
            <p:nvPr/>
          </p:nvSpPr>
          <p:spPr bwMode="auto">
            <a:xfrm>
              <a:off x="3966" y="2525"/>
              <a:ext cx="17" cy="20"/>
            </a:xfrm>
            <a:custGeom>
              <a:avLst/>
              <a:gdLst>
                <a:gd name="T0" fmla="*/ 0 w 17"/>
                <a:gd name="T1" fmla="*/ 18 h 20"/>
                <a:gd name="T2" fmla="*/ 16 w 17"/>
                <a:gd name="T3" fmla="*/ 19 h 20"/>
                <a:gd name="T4" fmla="*/ 16 w 17"/>
                <a:gd name="T5" fmla="*/ 0 h 20"/>
                <a:gd name="T6" fmla="*/ 0 w 17"/>
                <a:gd name="T7" fmla="*/ 18 h 20"/>
              </a:gdLst>
              <a:ahLst/>
              <a:cxnLst>
                <a:cxn ang="0">
                  <a:pos x="T0" y="T1"/>
                </a:cxn>
                <a:cxn ang="0">
                  <a:pos x="T2" y="T3"/>
                </a:cxn>
                <a:cxn ang="0">
                  <a:pos x="T4" y="T5"/>
                </a:cxn>
                <a:cxn ang="0">
                  <a:pos x="T6" y="T7"/>
                </a:cxn>
              </a:cxnLst>
              <a:rect l="0" t="0" r="r" b="b"/>
              <a:pathLst>
                <a:path w="17" h="20">
                  <a:moveTo>
                    <a:pt x="0" y="18"/>
                  </a:moveTo>
                  <a:lnTo>
                    <a:pt x="16" y="19"/>
                  </a:lnTo>
                  <a:lnTo>
                    <a:pt x="16" y="0"/>
                  </a:lnTo>
                  <a:lnTo>
                    <a:pt x="0" y="1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52" name="Freeform 550"/>
            <p:cNvSpPr>
              <a:spLocks/>
            </p:cNvSpPr>
            <p:nvPr/>
          </p:nvSpPr>
          <p:spPr bwMode="auto">
            <a:xfrm>
              <a:off x="3971" y="3072"/>
              <a:ext cx="17" cy="17"/>
            </a:xfrm>
            <a:custGeom>
              <a:avLst/>
              <a:gdLst>
                <a:gd name="T0" fmla="*/ 0 w 17"/>
                <a:gd name="T1" fmla="*/ 16 h 17"/>
                <a:gd name="T2" fmla="*/ 8 w 17"/>
                <a:gd name="T3" fmla="*/ 10 h 17"/>
                <a:gd name="T4" fmla="*/ 16 w 17"/>
                <a:gd name="T5" fmla="*/ 0 h 17"/>
                <a:gd name="T6" fmla="*/ 0 w 17"/>
                <a:gd name="T7" fmla="*/ 5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8" y="10"/>
                  </a:lnTo>
                  <a:lnTo>
                    <a:pt x="16" y="0"/>
                  </a:lnTo>
                  <a:lnTo>
                    <a:pt x="0" y="5"/>
                  </a:lnTo>
                  <a:lnTo>
                    <a:pt x="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53" name="Freeform 551"/>
            <p:cNvSpPr>
              <a:spLocks/>
            </p:cNvSpPr>
            <p:nvPr/>
          </p:nvSpPr>
          <p:spPr bwMode="auto">
            <a:xfrm>
              <a:off x="3971" y="3059"/>
              <a:ext cx="17" cy="17"/>
            </a:xfrm>
            <a:custGeom>
              <a:avLst/>
              <a:gdLst>
                <a:gd name="T0" fmla="*/ 0 w 17"/>
                <a:gd name="T1" fmla="*/ 16 h 17"/>
                <a:gd name="T2" fmla="*/ 10 w 17"/>
                <a:gd name="T3" fmla="*/ 15 h 17"/>
                <a:gd name="T4" fmla="*/ 16 w 17"/>
                <a:gd name="T5" fmla="*/ 0 h 17"/>
                <a:gd name="T6" fmla="*/ 0 w 17"/>
                <a:gd name="T7" fmla="*/ 1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0" y="15"/>
                  </a:lnTo>
                  <a:lnTo>
                    <a:pt x="16" y="0"/>
                  </a:lnTo>
                  <a:lnTo>
                    <a:pt x="0" y="1"/>
                  </a:lnTo>
                  <a:lnTo>
                    <a:pt x="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54" name="Freeform 552"/>
            <p:cNvSpPr>
              <a:spLocks/>
            </p:cNvSpPr>
            <p:nvPr/>
          </p:nvSpPr>
          <p:spPr bwMode="auto">
            <a:xfrm>
              <a:off x="3971" y="3036"/>
              <a:ext cx="20" cy="25"/>
            </a:xfrm>
            <a:custGeom>
              <a:avLst/>
              <a:gdLst>
                <a:gd name="T0" fmla="*/ 0 w 20"/>
                <a:gd name="T1" fmla="*/ 24 h 25"/>
                <a:gd name="T2" fmla="*/ 14 w 20"/>
                <a:gd name="T3" fmla="*/ 23 h 25"/>
                <a:gd name="T4" fmla="*/ 19 w 20"/>
                <a:gd name="T5" fmla="*/ 0 h 25"/>
                <a:gd name="T6" fmla="*/ 0 w 20"/>
                <a:gd name="T7" fmla="*/ 0 h 25"/>
                <a:gd name="T8" fmla="*/ 0 w 20"/>
                <a:gd name="T9" fmla="*/ 24 h 25"/>
              </a:gdLst>
              <a:ahLst/>
              <a:cxnLst>
                <a:cxn ang="0">
                  <a:pos x="T0" y="T1"/>
                </a:cxn>
                <a:cxn ang="0">
                  <a:pos x="T2" y="T3"/>
                </a:cxn>
                <a:cxn ang="0">
                  <a:pos x="T4" y="T5"/>
                </a:cxn>
                <a:cxn ang="0">
                  <a:pos x="T6" y="T7"/>
                </a:cxn>
                <a:cxn ang="0">
                  <a:pos x="T8" y="T9"/>
                </a:cxn>
              </a:cxnLst>
              <a:rect l="0" t="0" r="r" b="b"/>
              <a:pathLst>
                <a:path w="20" h="25">
                  <a:moveTo>
                    <a:pt x="0" y="24"/>
                  </a:moveTo>
                  <a:lnTo>
                    <a:pt x="14" y="23"/>
                  </a:lnTo>
                  <a:lnTo>
                    <a:pt x="19" y="0"/>
                  </a:lnTo>
                  <a:lnTo>
                    <a:pt x="0" y="0"/>
                  </a:lnTo>
                  <a:lnTo>
                    <a:pt x="0" y="2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55" name="Freeform 553"/>
            <p:cNvSpPr>
              <a:spLocks/>
            </p:cNvSpPr>
            <p:nvPr/>
          </p:nvSpPr>
          <p:spPr bwMode="auto">
            <a:xfrm>
              <a:off x="3971" y="3004"/>
              <a:ext cx="24" cy="34"/>
            </a:xfrm>
            <a:custGeom>
              <a:avLst/>
              <a:gdLst>
                <a:gd name="T0" fmla="*/ 0 w 24"/>
                <a:gd name="T1" fmla="*/ 33 h 34"/>
                <a:gd name="T2" fmla="*/ 18 w 24"/>
                <a:gd name="T3" fmla="*/ 32 h 34"/>
                <a:gd name="T4" fmla="*/ 23 w 24"/>
                <a:gd name="T5" fmla="*/ 0 h 34"/>
                <a:gd name="T6" fmla="*/ 0 w 24"/>
                <a:gd name="T7" fmla="*/ 1 h 34"/>
                <a:gd name="T8" fmla="*/ 0 w 24"/>
                <a:gd name="T9" fmla="*/ 33 h 34"/>
              </a:gdLst>
              <a:ahLst/>
              <a:cxnLst>
                <a:cxn ang="0">
                  <a:pos x="T0" y="T1"/>
                </a:cxn>
                <a:cxn ang="0">
                  <a:pos x="T2" y="T3"/>
                </a:cxn>
                <a:cxn ang="0">
                  <a:pos x="T4" y="T5"/>
                </a:cxn>
                <a:cxn ang="0">
                  <a:pos x="T6" y="T7"/>
                </a:cxn>
                <a:cxn ang="0">
                  <a:pos x="T8" y="T9"/>
                </a:cxn>
              </a:cxnLst>
              <a:rect l="0" t="0" r="r" b="b"/>
              <a:pathLst>
                <a:path w="24" h="34">
                  <a:moveTo>
                    <a:pt x="0" y="33"/>
                  </a:moveTo>
                  <a:lnTo>
                    <a:pt x="18" y="32"/>
                  </a:lnTo>
                  <a:lnTo>
                    <a:pt x="23" y="0"/>
                  </a:lnTo>
                  <a:lnTo>
                    <a:pt x="0" y="1"/>
                  </a:lnTo>
                  <a:lnTo>
                    <a:pt x="0" y="33"/>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56" name="Freeform 554"/>
            <p:cNvSpPr>
              <a:spLocks/>
            </p:cNvSpPr>
            <p:nvPr/>
          </p:nvSpPr>
          <p:spPr bwMode="auto">
            <a:xfrm>
              <a:off x="3971" y="2964"/>
              <a:ext cx="25" cy="43"/>
            </a:xfrm>
            <a:custGeom>
              <a:avLst/>
              <a:gdLst>
                <a:gd name="T0" fmla="*/ 0 w 25"/>
                <a:gd name="T1" fmla="*/ 42 h 43"/>
                <a:gd name="T2" fmla="*/ 22 w 25"/>
                <a:gd name="T3" fmla="*/ 40 h 43"/>
                <a:gd name="T4" fmla="*/ 24 w 25"/>
                <a:gd name="T5" fmla="*/ 0 h 43"/>
                <a:gd name="T6" fmla="*/ 0 w 25"/>
                <a:gd name="T7" fmla="*/ 1 h 43"/>
                <a:gd name="T8" fmla="*/ 0 w 25"/>
                <a:gd name="T9" fmla="*/ 42 h 43"/>
              </a:gdLst>
              <a:ahLst/>
              <a:cxnLst>
                <a:cxn ang="0">
                  <a:pos x="T0" y="T1"/>
                </a:cxn>
                <a:cxn ang="0">
                  <a:pos x="T2" y="T3"/>
                </a:cxn>
                <a:cxn ang="0">
                  <a:pos x="T4" y="T5"/>
                </a:cxn>
                <a:cxn ang="0">
                  <a:pos x="T6" y="T7"/>
                </a:cxn>
                <a:cxn ang="0">
                  <a:pos x="T8" y="T9"/>
                </a:cxn>
              </a:cxnLst>
              <a:rect l="0" t="0" r="r" b="b"/>
              <a:pathLst>
                <a:path w="25" h="43">
                  <a:moveTo>
                    <a:pt x="0" y="42"/>
                  </a:moveTo>
                  <a:lnTo>
                    <a:pt x="22" y="40"/>
                  </a:lnTo>
                  <a:lnTo>
                    <a:pt x="24" y="0"/>
                  </a:lnTo>
                  <a:lnTo>
                    <a:pt x="0" y="1"/>
                  </a:lnTo>
                  <a:lnTo>
                    <a:pt x="0" y="4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57" name="Freeform 555"/>
            <p:cNvSpPr>
              <a:spLocks/>
            </p:cNvSpPr>
            <p:nvPr/>
          </p:nvSpPr>
          <p:spPr bwMode="auto">
            <a:xfrm>
              <a:off x="3971" y="2918"/>
              <a:ext cx="28" cy="48"/>
            </a:xfrm>
            <a:custGeom>
              <a:avLst/>
              <a:gdLst>
                <a:gd name="T0" fmla="*/ 0 w 28"/>
                <a:gd name="T1" fmla="*/ 47 h 48"/>
                <a:gd name="T2" fmla="*/ 24 w 28"/>
                <a:gd name="T3" fmla="*/ 45 h 48"/>
                <a:gd name="T4" fmla="*/ 27 w 28"/>
                <a:gd name="T5" fmla="*/ 0 h 48"/>
                <a:gd name="T6" fmla="*/ 0 w 28"/>
                <a:gd name="T7" fmla="*/ 0 h 48"/>
                <a:gd name="T8" fmla="*/ 0 w 28"/>
                <a:gd name="T9" fmla="*/ 47 h 48"/>
              </a:gdLst>
              <a:ahLst/>
              <a:cxnLst>
                <a:cxn ang="0">
                  <a:pos x="T0" y="T1"/>
                </a:cxn>
                <a:cxn ang="0">
                  <a:pos x="T2" y="T3"/>
                </a:cxn>
                <a:cxn ang="0">
                  <a:pos x="T4" y="T5"/>
                </a:cxn>
                <a:cxn ang="0">
                  <a:pos x="T6" y="T7"/>
                </a:cxn>
                <a:cxn ang="0">
                  <a:pos x="T8" y="T9"/>
                </a:cxn>
              </a:cxnLst>
              <a:rect l="0" t="0" r="r" b="b"/>
              <a:pathLst>
                <a:path w="28" h="48">
                  <a:moveTo>
                    <a:pt x="0" y="47"/>
                  </a:moveTo>
                  <a:lnTo>
                    <a:pt x="24" y="45"/>
                  </a:lnTo>
                  <a:lnTo>
                    <a:pt x="27" y="0"/>
                  </a:lnTo>
                  <a:lnTo>
                    <a:pt x="0" y="0"/>
                  </a:lnTo>
                  <a:lnTo>
                    <a:pt x="0" y="47"/>
                  </a:lnTo>
                </a:path>
              </a:pathLst>
            </a:custGeom>
            <a:solidFill>
              <a:srgbClr val="45454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58" name="Freeform 556"/>
            <p:cNvSpPr>
              <a:spLocks/>
            </p:cNvSpPr>
            <p:nvPr/>
          </p:nvSpPr>
          <p:spPr bwMode="auto">
            <a:xfrm>
              <a:off x="3971" y="2866"/>
              <a:ext cx="28" cy="53"/>
            </a:xfrm>
            <a:custGeom>
              <a:avLst/>
              <a:gdLst>
                <a:gd name="T0" fmla="*/ 0 w 28"/>
                <a:gd name="T1" fmla="*/ 52 h 53"/>
                <a:gd name="T2" fmla="*/ 27 w 28"/>
                <a:gd name="T3" fmla="*/ 51 h 53"/>
                <a:gd name="T4" fmla="*/ 27 w 28"/>
                <a:gd name="T5" fmla="*/ 0 h 53"/>
                <a:gd name="T6" fmla="*/ 0 w 28"/>
                <a:gd name="T7" fmla="*/ 1 h 53"/>
                <a:gd name="T8" fmla="*/ 0 w 28"/>
                <a:gd name="T9" fmla="*/ 52 h 53"/>
              </a:gdLst>
              <a:ahLst/>
              <a:cxnLst>
                <a:cxn ang="0">
                  <a:pos x="T0" y="T1"/>
                </a:cxn>
                <a:cxn ang="0">
                  <a:pos x="T2" y="T3"/>
                </a:cxn>
                <a:cxn ang="0">
                  <a:pos x="T4" y="T5"/>
                </a:cxn>
                <a:cxn ang="0">
                  <a:pos x="T6" y="T7"/>
                </a:cxn>
                <a:cxn ang="0">
                  <a:pos x="T8" y="T9"/>
                </a:cxn>
              </a:cxnLst>
              <a:rect l="0" t="0" r="r" b="b"/>
              <a:pathLst>
                <a:path w="28" h="53">
                  <a:moveTo>
                    <a:pt x="0" y="52"/>
                  </a:moveTo>
                  <a:lnTo>
                    <a:pt x="27" y="51"/>
                  </a:lnTo>
                  <a:lnTo>
                    <a:pt x="27" y="0"/>
                  </a:lnTo>
                  <a:lnTo>
                    <a:pt x="0" y="1"/>
                  </a:lnTo>
                  <a:lnTo>
                    <a:pt x="0" y="52"/>
                  </a:lnTo>
                </a:path>
              </a:pathLst>
            </a:custGeom>
            <a:solidFill>
              <a:srgbClr val="53535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59" name="Freeform 557"/>
            <p:cNvSpPr>
              <a:spLocks/>
            </p:cNvSpPr>
            <p:nvPr/>
          </p:nvSpPr>
          <p:spPr bwMode="auto">
            <a:xfrm>
              <a:off x="3971" y="2812"/>
              <a:ext cx="28" cy="56"/>
            </a:xfrm>
            <a:custGeom>
              <a:avLst/>
              <a:gdLst>
                <a:gd name="T0" fmla="*/ 0 w 28"/>
                <a:gd name="T1" fmla="*/ 55 h 56"/>
                <a:gd name="T2" fmla="*/ 27 w 28"/>
                <a:gd name="T3" fmla="*/ 53 h 56"/>
                <a:gd name="T4" fmla="*/ 27 w 28"/>
                <a:gd name="T5" fmla="*/ 0 h 56"/>
                <a:gd name="T6" fmla="*/ 0 w 28"/>
                <a:gd name="T7" fmla="*/ 1 h 56"/>
                <a:gd name="T8" fmla="*/ 0 w 28"/>
                <a:gd name="T9" fmla="*/ 55 h 56"/>
              </a:gdLst>
              <a:ahLst/>
              <a:cxnLst>
                <a:cxn ang="0">
                  <a:pos x="T0" y="T1"/>
                </a:cxn>
                <a:cxn ang="0">
                  <a:pos x="T2" y="T3"/>
                </a:cxn>
                <a:cxn ang="0">
                  <a:pos x="T4" y="T5"/>
                </a:cxn>
                <a:cxn ang="0">
                  <a:pos x="T6" y="T7"/>
                </a:cxn>
                <a:cxn ang="0">
                  <a:pos x="T8" y="T9"/>
                </a:cxn>
              </a:cxnLst>
              <a:rect l="0" t="0" r="r" b="b"/>
              <a:pathLst>
                <a:path w="28" h="56">
                  <a:moveTo>
                    <a:pt x="0" y="55"/>
                  </a:moveTo>
                  <a:lnTo>
                    <a:pt x="27" y="53"/>
                  </a:lnTo>
                  <a:lnTo>
                    <a:pt x="27" y="0"/>
                  </a:lnTo>
                  <a:lnTo>
                    <a:pt x="0" y="1"/>
                  </a:lnTo>
                  <a:lnTo>
                    <a:pt x="0" y="55"/>
                  </a:lnTo>
                </a:path>
              </a:pathLst>
            </a:custGeom>
            <a:solidFill>
              <a:srgbClr val="61616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60" name="Freeform 558"/>
            <p:cNvSpPr>
              <a:spLocks/>
            </p:cNvSpPr>
            <p:nvPr/>
          </p:nvSpPr>
          <p:spPr bwMode="auto">
            <a:xfrm>
              <a:off x="3971" y="2757"/>
              <a:ext cx="28" cy="57"/>
            </a:xfrm>
            <a:custGeom>
              <a:avLst/>
              <a:gdLst>
                <a:gd name="T0" fmla="*/ 0 w 28"/>
                <a:gd name="T1" fmla="*/ 56 h 57"/>
                <a:gd name="T2" fmla="*/ 27 w 28"/>
                <a:gd name="T3" fmla="*/ 54 h 57"/>
                <a:gd name="T4" fmla="*/ 24 w 28"/>
                <a:gd name="T5" fmla="*/ 0 h 57"/>
                <a:gd name="T6" fmla="*/ 0 w 28"/>
                <a:gd name="T7" fmla="*/ 1 h 57"/>
                <a:gd name="T8" fmla="*/ 0 w 28"/>
                <a:gd name="T9" fmla="*/ 56 h 57"/>
              </a:gdLst>
              <a:ahLst/>
              <a:cxnLst>
                <a:cxn ang="0">
                  <a:pos x="T0" y="T1"/>
                </a:cxn>
                <a:cxn ang="0">
                  <a:pos x="T2" y="T3"/>
                </a:cxn>
                <a:cxn ang="0">
                  <a:pos x="T4" y="T5"/>
                </a:cxn>
                <a:cxn ang="0">
                  <a:pos x="T6" y="T7"/>
                </a:cxn>
                <a:cxn ang="0">
                  <a:pos x="T8" y="T9"/>
                </a:cxn>
              </a:cxnLst>
              <a:rect l="0" t="0" r="r" b="b"/>
              <a:pathLst>
                <a:path w="28" h="57">
                  <a:moveTo>
                    <a:pt x="0" y="56"/>
                  </a:moveTo>
                  <a:lnTo>
                    <a:pt x="27" y="54"/>
                  </a:lnTo>
                  <a:lnTo>
                    <a:pt x="24" y="0"/>
                  </a:lnTo>
                  <a:lnTo>
                    <a:pt x="0" y="1"/>
                  </a:lnTo>
                  <a:lnTo>
                    <a:pt x="0" y="56"/>
                  </a:lnTo>
                </a:path>
              </a:pathLst>
            </a:custGeom>
            <a:solidFill>
              <a:srgbClr val="6F6F6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61" name="Freeform 559"/>
            <p:cNvSpPr>
              <a:spLocks/>
            </p:cNvSpPr>
            <p:nvPr/>
          </p:nvSpPr>
          <p:spPr bwMode="auto">
            <a:xfrm>
              <a:off x="3971" y="2704"/>
              <a:ext cx="25" cy="56"/>
            </a:xfrm>
            <a:custGeom>
              <a:avLst/>
              <a:gdLst>
                <a:gd name="T0" fmla="*/ 0 w 25"/>
                <a:gd name="T1" fmla="*/ 55 h 56"/>
                <a:gd name="T2" fmla="*/ 24 w 25"/>
                <a:gd name="T3" fmla="*/ 53 h 56"/>
                <a:gd name="T4" fmla="*/ 22 w 25"/>
                <a:gd name="T5" fmla="*/ 0 h 56"/>
                <a:gd name="T6" fmla="*/ 0 w 25"/>
                <a:gd name="T7" fmla="*/ 0 h 56"/>
                <a:gd name="T8" fmla="*/ 0 w 25"/>
                <a:gd name="T9" fmla="*/ 55 h 56"/>
              </a:gdLst>
              <a:ahLst/>
              <a:cxnLst>
                <a:cxn ang="0">
                  <a:pos x="T0" y="T1"/>
                </a:cxn>
                <a:cxn ang="0">
                  <a:pos x="T2" y="T3"/>
                </a:cxn>
                <a:cxn ang="0">
                  <a:pos x="T4" y="T5"/>
                </a:cxn>
                <a:cxn ang="0">
                  <a:pos x="T6" y="T7"/>
                </a:cxn>
                <a:cxn ang="0">
                  <a:pos x="T8" y="T9"/>
                </a:cxn>
              </a:cxnLst>
              <a:rect l="0" t="0" r="r" b="b"/>
              <a:pathLst>
                <a:path w="25" h="56">
                  <a:moveTo>
                    <a:pt x="0" y="55"/>
                  </a:moveTo>
                  <a:lnTo>
                    <a:pt x="24" y="53"/>
                  </a:lnTo>
                  <a:lnTo>
                    <a:pt x="22" y="0"/>
                  </a:lnTo>
                  <a:lnTo>
                    <a:pt x="0" y="0"/>
                  </a:lnTo>
                  <a:lnTo>
                    <a:pt x="0" y="55"/>
                  </a:lnTo>
                </a:path>
              </a:pathLst>
            </a:custGeom>
            <a:solidFill>
              <a:srgbClr val="95959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62" name="Freeform 560"/>
            <p:cNvSpPr>
              <a:spLocks/>
            </p:cNvSpPr>
            <p:nvPr/>
          </p:nvSpPr>
          <p:spPr bwMode="auto">
            <a:xfrm>
              <a:off x="3971" y="2654"/>
              <a:ext cx="24" cy="52"/>
            </a:xfrm>
            <a:custGeom>
              <a:avLst/>
              <a:gdLst>
                <a:gd name="T0" fmla="*/ 0 w 24"/>
                <a:gd name="T1" fmla="*/ 51 h 52"/>
                <a:gd name="T2" fmla="*/ 23 w 24"/>
                <a:gd name="T3" fmla="*/ 50 h 52"/>
                <a:gd name="T4" fmla="*/ 18 w 24"/>
                <a:gd name="T5" fmla="*/ 0 h 52"/>
                <a:gd name="T6" fmla="*/ 0 w 24"/>
                <a:gd name="T7" fmla="*/ 0 h 52"/>
                <a:gd name="T8" fmla="*/ 0 w 24"/>
                <a:gd name="T9" fmla="*/ 51 h 52"/>
              </a:gdLst>
              <a:ahLst/>
              <a:cxnLst>
                <a:cxn ang="0">
                  <a:pos x="T0" y="T1"/>
                </a:cxn>
                <a:cxn ang="0">
                  <a:pos x="T2" y="T3"/>
                </a:cxn>
                <a:cxn ang="0">
                  <a:pos x="T4" y="T5"/>
                </a:cxn>
                <a:cxn ang="0">
                  <a:pos x="T6" y="T7"/>
                </a:cxn>
                <a:cxn ang="0">
                  <a:pos x="T8" y="T9"/>
                </a:cxn>
              </a:cxnLst>
              <a:rect l="0" t="0" r="r" b="b"/>
              <a:pathLst>
                <a:path w="24" h="52">
                  <a:moveTo>
                    <a:pt x="0" y="51"/>
                  </a:moveTo>
                  <a:lnTo>
                    <a:pt x="23" y="50"/>
                  </a:lnTo>
                  <a:lnTo>
                    <a:pt x="18" y="0"/>
                  </a:lnTo>
                  <a:lnTo>
                    <a:pt x="0" y="0"/>
                  </a:lnTo>
                  <a:lnTo>
                    <a:pt x="0" y="51"/>
                  </a:lnTo>
                </a:path>
              </a:pathLst>
            </a:custGeom>
            <a:solidFill>
              <a:srgbClr val="CDCDC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63" name="Freeform 561"/>
            <p:cNvSpPr>
              <a:spLocks/>
            </p:cNvSpPr>
            <p:nvPr/>
          </p:nvSpPr>
          <p:spPr bwMode="auto">
            <a:xfrm>
              <a:off x="3971" y="2610"/>
              <a:ext cx="20" cy="46"/>
            </a:xfrm>
            <a:custGeom>
              <a:avLst/>
              <a:gdLst>
                <a:gd name="T0" fmla="*/ 0 w 20"/>
                <a:gd name="T1" fmla="*/ 45 h 46"/>
                <a:gd name="T2" fmla="*/ 19 w 20"/>
                <a:gd name="T3" fmla="*/ 44 h 46"/>
                <a:gd name="T4" fmla="*/ 14 w 20"/>
                <a:gd name="T5" fmla="*/ 0 h 46"/>
                <a:gd name="T6" fmla="*/ 0 w 20"/>
                <a:gd name="T7" fmla="*/ 0 h 46"/>
                <a:gd name="T8" fmla="*/ 0 w 20"/>
                <a:gd name="T9" fmla="*/ 45 h 46"/>
              </a:gdLst>
              <a:ahLst/>
              <a:cxnLst>
                <a:cxn ang="0">
                  <a:pos x="T0" y="T1"/>
                </a:cxn>
                <a:cxn ang="0">
                  <a:pos x="T2" y="T3"/>
                </a:cxn>
                <a:cxn ang="0">
                  <a:pos x="T4" y="T5"/>
                </a:cxn>
                <a:cxn ang="0">
                  <a:pos x="T6" y="T7"/>
                </a:cxn>
                <a:cxn ang="0">
                  <a:pos x="T8" y="T9"/>
                </a:cxn>
              </a:cxnLst>
              <a:rect l="0" t="0" r="r" b="b"/>
              <a:pathLst>
                <a:path w="20" h="46">
                  <a:moveTo>
                    <a:pt x="0" y="45"/>
                  </a:moveTo>
                  <a:lnTo>
                    <a:pt x="19" y="44"/>
                  </a:lnTo>
                  <a:lnTo>
                    <a:pt x="14" y="0"/>
                  </a:lnTo>
                  <a:lnTo>
                    <a:pt x="0" y="0"/>
                  </a:lnTo>
                  <a:lnTo>
                    <a:pt x="0" y="45"/>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64" name="Freeform 562"/>
            <p:cNvSpPr>
              <a:spLocks/>
            </p:cNvSpPr>
            <p:nvPr/>
          </p:nvSpPr>
          <p:spPr bwMode="auto">
            <a:xfrm>
              <a:off x="3971" y="2573"/>
              <a:ext cx="17" cy="38"/>
            </a:xfrm>
            <a:custGeom>
              <a:avLst/>
              <a:gdLst>
                <a:gd name="T0" fmla="*/ 0 w 17"/>
                <a:gd name="T1" fmla="*/ 37 h 38"/>
                <a:gd name="T2" fmla="*/ 16 w 17"/>
                <a:gd name="T3" fmla="*/ 36 h 38"/>
                <a:gd name="T4" fmla="*/ 10 w 17"/>
                <a:gd name="T5" fmla="*/ 0 h 38"/>
                <a:gd name="T6" fmla="*/ 0 w 17"/>
                <a:gd name="T7" fmla="*/ 0 h 38"/>
                <a:gd name="T8" fmla="*/ 0 w 17"/>
                <a:gd name="T9" fmla="*/ 37 h 38"/>
              </a:gdLst>
              <a:ahLst/>
              <a:cxnLst>
                <a:cxn ang="0">
                  <a:pos x="T0" y="T1"/>
                </a:cxn>
                <a:cxn ang="0">
                  <a:pos x="T2" y="T3"/>
                </a:cxn>
                <a:cxn ang="0">
                  <a:pos x="T4" y="T5"/>
                </a:cxn>
                <a:cxn ang="0">
                  <a:pos x="T6" y="T7"/>
                </a:cxn>
                <a:cxn ang="0">
                  <a:pos x="T8" y="T9"/>
                </a:cxn>
              </a:cxnLst>
              <a:rect l="0" t="0" r="r" b="b"/>
              <a:pathLst>
                <a:path w="17" h="38">
                  <a:moveTo>
                    <a:pt x="0" y="37"/>
                  </a:moveTo>
                  <a:lnTo>
                    <a:pt x="16" y="36"/>
                  </a:lnTo>
                  <a:lnTo>
                    <a:pt x="10" y="0"/>
                  </a:lnTo>
                  <a:lnTo>
                    <a:pt x="0" y="0"/>
                  </a:lnTo>
                  <a:lnTo>
                    <a:pt x="0" y="37"/>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65" name="Freeform 563"/>
            <p:cNvSpPr>
              <a:spLocks/>
            </p:cNvSpPr>
            <p:nvPr/>
          </p:nvSpPr>
          <p:spPr bwMode="auto">
            <a:xfrm>
              <a:off x="3971" y="2543"/>
              <a:ext cx="17" cy="31"/>
            </a:xfrm>
            <a:custGeom>
              <a:avLst/>
              <a:gdLst>
                <a:gd name="T0" fmla="*/ 0 w 17"/>
                <a:gd name="T1" fmla="*/ 30 h 31"/>
                <a:gd name="T2" fmla="*/ 16 w 17"/>
                <a:gd name="T3" fmla="*/ 30 h 31"/>
                <a:gd name="T4" fmla="*/ 8 w 17"/>
                <a:gd name="T5" fmla="*/ 0 h 31"/>
                <a:gd name="T6" fmla="*/ 0 w 17"/>
                <a:gd name="T7" fmla="*/ 0 h 31"/>
                <a:gd name="T8" fmla="*/ 0 w 17"/>
                <a:gd name="T9" fmla="*/ 30 h 31"/>
              </a:gdLst>
              <a:ahLst/>
              <a:cxnLst>
                <a:cxn ang="0">
                  <a:pos x="T0" y="T1"/>
                </a:cxn>
                <a:cxn ang="0">
                  <a:pos x="T2" y="T3"/>
                </a:cxn>
                <a:cxn ang="0">
                  <a:pos x="T4" y="T5"/>
                </a:cxn>
                <a:cxn ang="0">
                  <a:pos x="T6" y="T7"/>
                </a:cxn>
                <a:cxn ang="0">
                  <a:pos x="T8" y="T9"/>
                </a:cxn>
              </a:cxnLst>
              <a:rect l="0" t="0" r="r" b="b"/>
              <a:pathLst>
                <a:path w="17" h="31">
                  <a:moveTo>
                    <a:pt x="0" y="30"/>
                  </a:moveTo>
                  <a:lnTo>
                    <a:pt x="16" y="30"/>
                  </a:lnTo>
                  <a:lnTo>
                    <a:pt x="8" y="0"/>
                  </a:lnTo>
                  <a:lnTo>
                    <a:pt x="0" y="0"/>
                  </a:lnTo>
                  <a:lnTo>
                    <a:pt x="0" y="3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66" name="Freeform 564"/>
            <p:cNvSpPr>
              <a:spLocks/>
            </p:cNvSpPr>
            <p:nvPr/>
          </p:nvSpPr>
          <p:spPr bwMode="auto">
            <a:xfrm>
              <a:off x="3971" y="2525"/>
              <a:ext cx="17" cy="20"/>
            </a:xfrm>
            <a:custGeom>
              <a:avLst/>
              <a:gdLst>
                <a:gd name="T0" fmla="*/ 0 w 17"/>
                <a:gd name="T1" fmla="*/ 19 h 20"/>
                <a:gd name="T2" fmla="*/ 16 w 17"/>
                <a:gd name="T3" fmla="*/ 18 h 20"/>
                <a:gd name="T4" fmla="*/ 0 w 17"/>
                <a:gd name="T5" fmla="*/ 0 h 20"/>
                <a:gd name="T6" fmla="*/ 0 w 17"/>
                <a:gd name="T7" fmla="*/ 19 h 20"/>
              </a:gdLst>
              <a:ahLst/>
              <a:cxnLst>
                <a:cxn ang="0">
                  <a:pos x="T0" y="T1"/>
                </a:cxn>
                <a:cxn ang="0">
                  <a:pos x="T2" y="T3"/>
                </a:cxn>
                <a:cxn ang="0">
                  <a:pos x="T4" y="T5"/>
                </a:cxn>
                <a:cxn ang="0">
                  <a:pos x="T6" y="T7"/>
                </a:cxn>
              </a:cxnLst>
              <a:rect l="0" t="0" r="r" b="b"/>
              <a:pathLst>
                <a:path w="17" h="20">
                  <a:moveTo>
                    <a:pt x="0" y="19"/>
                  </a:moveTo>
                  <a:lnTo>
                    <a:pt x="16" y="18"/>
                  </a:lnTo>
                  <a:lnTo>
                    <a:pt x="0" y="0"/>
                  </a:lnTo>
                  <a:lnTo>
                    <a:pt x="0" y="19"/>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67" name="Freeform 565"/>
            <p:cNvSpPr>
              <a:spLocks/>
            </p:cNvSpPr>
            <p:nvPr/>
          </p:nvSpPr>
          <p:spPr bwMode="auto">
            <a:xfrm>
              <a:off x="3976" y="3070"/>
              <a:ext cx="17" cy="17"/>
            </a:xfrm>
            <a:custGeom>
              <a:avLst/>
              <a:gdLst>
                <a:gd name="T0" fmla="*/ 0 w 17"/>
                <a:gd name="T1" fmla="*/ 16 h 17"/>
                <a:gd name="T2" fmla="*/ 5 w 17"/>
                <a:gd name="T3" fmla="*/ 16 h 17"/>
                <a:gd name="T4" fmla="*/ 16 w 17"/>
                <a:gd name="T5" fmla="*/ 0 h 17"/>
                <a:gd name="T6" fmla="*/ 5 w 17"/>
                <a:gd name="T7" fmla="*/ 8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5" y="16"/>
                  </a:lnTo>
                  <a:lnTo>
                    <a:pt x="16" y="0"/>
                  </a:lnTo>
                  <a:lnTo>
                    <a:pt x="5" y="8"/>
                  </a:lnTo>
                  <a:lnTo>
                    <a:pt x="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68" name="Freeform 566"/>
            <p:cNvSpPr>
              <a:spLocks/>
            </p:cNvSpPr>
            <p:nvPr/>
          </p:nvSpPr>
          <p:spPr bwMode="auto">
            <a:xfrm>
              <a:off x="3981" y="3057"/>
              <a:ext cx="20" cy="17"/>
            </a:xfrm>
            <a:custGeom>
              <a:avLst/>
              <a:gdLst>
                <a:gd name="T0" fmla="*/ 0 w 20"/>
                <a:gd name="T1" fmla="*/ 16 h 17"/>
                <a:gd name="T2" fmla="*/ 9 w 20"/>
                <a:gd name="T3" fmla="*/ 14 h 17"/>
                <a:gd name="T4" fmla="*/ 19 w 20"/>
                <a:gd name="T5" fmla="*/ 0 h 17"/>
                <a:gd name="T6" fmla="*/ 4 w 20"/>
                <a:gd name="T7" fmla="*/ 1 h 17"/>
                <a:gd name="T8" fmla="*/ 0 w 20"/>
                <a:gd name="T9" fmla="*/ 16 h 17"/>
              </a:gdLst>
              <a:ahLst/>
              <a:cxnLst>
                <a:cxn ang="0">
                  <a:pos x="T0" y="T1"/>
                </a:cxn>
                <a:cxn ang="0">
                  <a:pos x="T2" y="T3"/>
                </a:cxn>
                <a:cxn ang="0">
                  <a:pos x="T4" y="T5"/>
                </a:cxn>
                <a:cxn ang="0">
                  <a:pos x="T6" y="T7"/>
                </a:cxn>
                <a:cxn ang="0">
                  <a:pos x="T8" y="T9"/>
                </a:cxn>
              </a:cxnLst>
              <a:rect l="0" t="0" r="r" b="b"/>
              <a:pathLst>
                <a:path w="20" h="17">
                  <a:moveTo>
                    <a:pt x="0" y="16"/>
                  </a:moveTo>
                  <a:lnTo>
                    <a:pt x="9" y="14"/>
                  </a:lnTo>
                  <a:lnTo>
                    <a:pt x="19" y="0"/>
                  </a:lnTo>
                  <a:lnTo>
                    <a:pt x="4" y="1"/>
                  </a:lnTo>
                  <a:lnTo>
                    <a:pt x="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69" name="Freeform 567"/>
            <p:cNvSpPr>
              <a:spLocks/>
            </p:cNvSpPr>
            <p:nvPr/>
          </p:nvSpPr>
          <p:spPr bwMode="auto">
            <a:xfrm>
              <a:off x="3986" y="3034"/>
              <a:ext cx="23" cy="26"/>
            </a:xfrm>
            <a:custGeom>
              <a:avLst/>
              <a:gdLst>
                <a:gd name="T0" fmla="*/ 0 w 23"/>
                <a:gd name="T1" fmla="*/ 25 h 26"/>
                <a:gd name="T2" fmla="*/ 14 w 23"/>
                <a:gd name="T3" fmla="*/ 23 h 26"/>
                <a:gd name="T4" fmla="*/ 22 w 23"/>
                <a:gd name="T5" fmla="*/ 0 h 26"/>
                <a:gd name="T6" fmla="*/ 3 w 23"/>
                <a:gd name="T7" fmla="*/ 1 h 26"/>
                <a:gd name="T8" fmla="*/ 0 w 23"/>
                <a:gd name="T9" fmla="*/ 25 h 26"/>
              </a:gdLst>
              <a:ahLst/>
              <a:cxnLst>
                <a:cxn ang="0">
                  <a:pos x="T0" y="T1"/>
                </a:cxn>
                <a:cxn ang="0">
                  <a:pos x="T2" y="T3"/>
                </a:cxn>
                <a:cxn ang="0">
                  <a:pos x="T4" y="T5"/>
                </a:cxn>
                <a:cxn ang="0">
                  <a:pos x="T6" y="T7"/>
                </a:cxn>
                <a:cxn ang="0">
                  <a:pos x="T8" y="T9"/>
                </a:cxn>
              </a:cxnLst>
              <a:rect l="0" t="0" r="r" b="b"/>
              <a:pathLst>
                <a:path w="23" h="26">
                  <a:moveTo>
                    <a:pt x="0" y="25"/>
                  </a:moveTo>
                  <a:lnTo>
                    <a:pt x="14" y="23"/>
                  </a:lnTo>
                  <a:lnTo>
                    <a:pt x="22" y="0"/>
                  </a:lnTo>
                  <a:lnTo>
                    <a:pt x="3" y="1"/>
                  </a:lnTo>
                  <a:lnTo>
                    <a:pt x="0" y="2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70" name="Freeform 568"/>
            <p:cNvSpPr>
              <a:spLocks/>
            </p:cNvSpPr>
            <p:nvPr/>
          </p:nvSpPr>
          <p:spPr bwMode="auto">
            <a:xfrm>
              <a:off x="3990" y="3001"/>
              <a:ext cx="25" cy="36"/>
            </a:xfrm>
            <a:custGeom>
              <a:avLst/>
              <a:gdLst>
                <a:gd name="T0" fmla="*/ 0 w 25"/>
                <a:gd name="T1" fmla="*/ 35 h 36"/>
                <a:gd name="T2" fmla="*/ 17 w 25"/>
                <a:gd name="T3" fmla="*/ 33 h 36"/>
                <a:gd name="T4" fmla="*/ 24 w 25"/>
                <a:gd name="T5" fmla="*/ 0 h 36"/>
                <a:gd name="T6" fmla="*/ 3 w 25"/>
                <a:gd name="T7" fmla="*/ 3 h 36"/>
                <a:gd name="T8" fmla="*/ 0 w 25"/>
                <a:gd name="T9" fmla="*/ 35 h 36"/>
              </a:gdLst>
              <a:ahLst/>
              <a:cxnLst>
                <a:cxn ang="0">
                  <a:pos x="T0" y="T1"/>
                </a:cxn>
                <a:cxn ang="0">
                  <a:pos x="T2" y="T3"/>
                </a:cxn>
                <a:cxn ang="0">
                  <a:pos x="T4" y="T5"/>
                </a:cxn>
                <a:cxn ang="0">
                  <a:pos x="T6" y="T7"/>
                </a:cxn>
                <a:cxn ang="0">
                  <a:pos x="T8" y="T9"/>
                </a:cxn>
              </a:cxnLst>
              <a:rect l="0" t="0" r="r" b="b"/>
              <a:pathLst>
                <a:path w="25" h="36">
                  <a:moveTo>
                    <a:pt x="0" y="35"/>
                  </a:moveTo>
                  <a:lnTo>
                    <a:pt x="17" y="33"/>
                  </a:lnTo>
                  <a:lnTo>
                    <a:pt x="24" y="0"/>
                  </a:lnTo>
                  <a:lnTo>
                    <a:pt x="3" y="3"/>
                  </a:lnTo>
                  <a:lnTo>
                    <a:pt x="0" y="35"/>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71" name="Freeform 569"/>
            <p:cNvSpPr>
              <a:spLocks/>
            </p:cNvSpPr>
            <p:nvPr/>
          </p:nvSpPr>
          <p:spPr bwMode="auto">
            <a:xfrm>
              <a:off x="3994" y="2960"/>
              <a:ext cx="26" cy="45"/>
            </a:xfrm>
            <a:custGeom>
              <a:avLst/>
              <a:gdLst>
                <a:gd name="T0" fmla="*/ 0 w 26"/>
                <a:gd name="T1" fmla="*/ 44 h 45"/>
                <a:gd name="T2" fmla="*/ 20 w 26"/>
                <a:gd name="T3" fmla="*/ 40 h 45"/>
                <a:gd name="T4" fmla="*/ 25 w 26"/>
                <a:gd name="T5" fmla="*/ 0 h 45"/>
                <a:gd name="T6" fmla="*/ 1 w 26"/>
                <a:gd name="T7" fmla="*/ 3 h 45"/>
                <a:gd name="T8" fmla="*/ 0 w 26"/>
                <a:gd name="T9" fmla="*/ 44 h 45"/>
              </a:gdLst>
              <a:ahLst/>
              <a:cxnLst>
                <a:cxn ang="0">
                  <a:pos x="T0" y="T1"/>
                </a:cxn>
                <a:cxn ang="0">
                  <a:pos x="T2" y="T3"/>
                </a:cxn>
                <a:cxn ang="0">
                  <a:pos x="T4" y="T5"/>
                </a:cxn>
                <a:cxn ang="0">
                  <a:pos x="T6" y="T7"/>
                </a:cxn>
                <a:cxn ang="0">
                  <a:pos x="T8" y="T9"/>
                </a:cxn>
              </a:cxnLst>
              <a:rect l="0" t="0" r="r" b="b"/>
              <a:pathLst>
                <a:path w="26" h="45">
                  <a:moveTo>
                    <a:pt x="0" y="44"/>
                  </a:moveTo>
                  <a:lnTo>
                    <a:pt x="20" y="40"/>
                  </a:lnTo>
                  <a:lnTo>
                    <a:pt x="25" y="0"/>
                  </a:lnTo>
                  <a:lnTo>
                    <a:pt x="1" y="3"/>
                  </a:lnTo>
                  <a:lnTo>
                    <a:pt x="0" y="4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72" name="Freeform 570"/>
            <p:cNvSpPr>
              <a:spLocks/>
            </p:cNvSpPr>
            <p:nvPr/>
          </p:nvSpPr>
          <p:spPr bwMode="auto">
            <a:xfrm>
              <a:off x="3995" y="2913"/>
              <a:ext cx="27" cy="52"/>
            </a:xfrm>
            <a:custGeom>
              <a:avLst/>
              <a:gdLst>
                <a:gd name="T0" fmla="*/ 0 w 27"/>
                <a:gd name="T1" fmla="*/ 51 h 52"/>
                <a:gd name="T2" fmla="*/ 23 w 27"/>
                <a:gd name="T3" fmla="*/ 47 h 52"/>
                <a:gd name="T4" fmla="*/ 26 w 27"/>
                <a:gd name="T5" fmla="*/ 0 h 52"/>
                <a:gd name="T6" fmla="*/ 2 w 27"/>
                <a:gd name="T7" fmla="*/ 4 h 52"/>
                <a:gd name="T8" fmla="*/ 0 w 27"/>
                <a:gd name="T9" fmla="*/ 51 h 52"/>
              </a:gdLst>
              <a:ahLst/>
              <a:cxnLst>
                <a:cxn ang="0">
                  <a:pos x="T0" y="T1"/>
                </a:cxn>
                <a:cxn ang="0">
                  <a:pos x="T2" y="T3"/>
                </a:cxn>
                <a:cxn ang="0">
                  <a:pos x="T4" y="T5"/>
                </a:cxn>
                <a:cxn ang="0">
                  <a:pos x="T6" y="T7"/>
                </a:cxn>
                <a:cxn ang="0">
                  <a:pos x="T8" y="T9"/>
                </a:cxn>
              </a:cxnLst>
              <a:rect l="0" t="0" r="r" b="b"/>
              <a:pathLst>
                <a:path w="27" h="52">
                  <a:moveTo>
                    <a:pt x="0" y="51"/>
                  </a:moveTo>
                  <a:lnTo>
                    <a:pt x="23" y="47"/>
                  </a:lnTo>
                  <a:lnTo>
                    <a:pt x="26" y="0"/>
                  </a:lnTo>
                  <a:lnTo>
                    <a:pt x="2" y="4"/>
                  </a:lnTo>
                  <a:lnTo>
                    <a:pt x="0" y="51"/>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73" name="Freeform 571"/>
            <p:cNvSpPr>
              <a:spLocks/>
            </p:cNvSpPr>
            <p:nvPr/>
          </p:nvSpPr>
          <p:spPr bwMode="auto">
            <a:xfrm>
              <a:off x="3998" y="2862"/>
              <a:ext cx="26" cy="57"/>
            </a:xfrm>
            <a:custGeom>
              <a:avLst/>
              <a:gdLst>
                <a:gd name="T0" fmla="*/ 0 w 26"/>
                <a:gd name="T1" fmla="*/ 56 h 57"/>
                <a:gd name="T2" fmla="*/ 23 w 26"/>
                <a:gd name="T3" fmla="*/ 51 h 57"/>
                <a:gd name="T4" fmla="*/ 25 w 26"/>
                <a:gd name="T5" fmla="*/ 0 h 57"/>
                <a:gd name="T6" fmla="*/ 0 w 26"/>
                <a:gd name="T7" fmla="*/ 3 h 57"/>
                <a:gd name="T8" fmla="*/ 0 w 26"/>
                <a:gd name="T9" fmla="*/ 56 h 57"/>
              </a:gdLst>
              <a:ahLst/>
              <a:cxnLst>
                <a:cxn ang="0">
                  <a:pos x="T0" y="T1"/>
                </a:cxn>
                <a:cxn ang="0">
                  <a:pos x="T2" y="T3"/>
                </a:cxn>
                <a:cxn ang="0">
                  <a:pos x="T4" y="T5"/>
                </a:cxn>
                <a:cxn ang="0">
                  <a:pos x="T6" y="T7"/>
                </a:cxn>
                <a:cxn ang="0">
                  <a:pos x="T8" y="T9"/>
                </a:cxn>
              </a:cxnLst>
              <a:rect l="0" t="0" r="r" b="b"/>
              <a:pathLst>
                <a:path w="26" h="57">
                  <a:moveTo>
                    <a:pt x="0" y="56"/>
                  </a:moveTo>
                  <a:lnTo>
                    <a:pt x="23" y="51"/>
                  </a:lnTo>
                  <a:lnTo>
                    <a:pt x="25" y="0"/>
                  </a:lnTo>
                  <a:lnTo>
                    <a:pt x="0" y="3"/>
                  </a:lnTo>
                  <a:lnTo>
                    <a:pt x="0" y="56"/>
                  </a:lnTo>
                </a:path>
              </a:pathLst>
            </a:custGeom>
            <a:solidFill>
              <a:srgbClr val="3D3D3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74" name="Freeform 572"/>
            <p:cNvSpPr>
              <a:spLocks/>
            </p:cNvSpPr>
            <p:nvPr/>
          </p:nvSpPr>
          <p:spPr bwMode="auto">
            <a:xfrm>
              <a:off x="3998" y="2808"/>
              <a:ext cx="26" cy="59"/>
            </a:xfrm>
            <a:custGeom>
              <a:avLst/>
              <a:gdLst>
                <a:gd name="T0" fmla="*/ 0 w 26"/>
                <a:gd name="T1" fmla="*/ 58 h 59"/>
                <a:gd name="T2" fmla="*/ 25 w 26"/>
                <a:gd name="T3" fmla="*/ 54 h 59"/>
                <a:gd name="T4" fmla="*/ 23 w 26"/>
                <a:gd name="T5" fmla="*/ 0 h 59"/>
                <a:gd name="T6" fmla="*/ 0 w 26"/>
                <a:gd name="T7" fmla="*/ 3 h 59"/>
                <a:gd name="T8" fmla="*/ 0 w 26"/>
                <a:gd name="T9" fmla="*/ 58 h 59"/>
              </a:gdLst>
              <a:ahLst/>
              <a:cxnLst>
                <a:cxn ang="0">
                  <a:pos x="T0" y="T1"/>
                </a:cxn>
                <a:cxn ang="0">
                  <a:pos x="T2" y="T3"/>
                </a:cxn>
                <a:cxn ang="0">
                  <a:pos x="T4" y="T5"/>
                </a:cxn>
                <a:cxn ang="0">
                  <a:pos x="T6" y="T7"/>
                </a:cxn>
                <a:cxn ang="0">
                  <a:pos x="T8" y="T9"/>
                </a:cxn>
              </a:cxnLst>
              <a:rect l="0" t="0" r="r" b="b"/>
              <a:pathLst>
                <a:path w="26" h="59">
                  <a:moveTo>
                    <a:pt x="0" y="58"/>
                  </a:moveTo>
                  <a:lnTo>
                    <a:pt x="25" y="54"/>
                  </a:lnTo>
                  <a:lnTo>
                    <a:pt x="23" y="0"/>
                  </a:lnTo>
                  <a:lnTo>
                    <a:pt x="0" y="3"/>
                  </a:lnTo>
                  <a:lnTo>
                    <a:pt x="0" y="58"/>
                  </a:lnTo>
                </a:path>
              </a:pathLst>
            </a:custGeom>
            <a:solidFill>
              <a:srgbClr val="4B4B4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75" name="Freeform 573"/>
            <p:cNvSpPr>
              <a:spLocks/>
            </p:cNvSpPr>
            <p:nvPr/>
          </p:nvSpPr>
          <p:spPr bwMode="auto">
            <a:xfrm>
              <a:off x="3995" y="2753"/>
              <a:ext cx="27" cy="60"/>
            </a:xfrm>
            <a:custGeom>
              <a:avLst/>
              <a:gdLst>
                <a:gd name="T0" fmla="*/ 2 w 27"/>
                <a:gd name="T1" fmla="*/ 59 h 60"/>
                <a:gd name="T2" fmla="*/ 26 w 27"/>
                <a:gd name="T3" fmla="*/ 55 h 60"/>
                <a:gd name="T4" fmla="*/ 23 w 27"/>
                <a:gd name="T5" fmla="*/ 0 h 60"/>
                <a:gd name="T6" fmla="*/ 0 w 27"/>
                <a:gd name="T7" fmla="*/ 3 h 60"/>
                <a:gd name="T8" fmla="*/ 2 w 27"/>
                <a:gd name="T9" fmla="*/ 59 h 60"/>
              </a:gdLst>
              <a:ahLst/>
              <a:cxnLst>
                <a:cxn ang="0">
                  <a:pos x="T0" y="T1"/>
                </a:cxn>
                <a:cxn ang="0">
                  <a:pos x="T2" y="T3"/>
                </a:cxn>
                <a:cxn ang="0">
                  <a:pos x="T4" y="T5"/>
                </a:cxn>
                <a:cxn ang="0">
                  <a:pos x="T6" y="T7"/>
                </a:cxn>
                <a:cxn ang="0">
                  <a:pos x="T8" y="T9"/>
                </a:cxn>
              </a:cxnLst>
              <a:rect l="0" t="0" r="r" b="b"/>
              <a:pathLst>
                <a:path w="27" h="60">
                  <a:moveTo>
                    <a:pt x="2" y="59"/>
                  </a:moveTo>
                  <a:lnTo>
                    <a:pt x="26" y="55"/>
                  </a:lnTo>
                  <a:lnTo>
                    <a:pt x="23" y="0"/>
                  </a:lnTo>
                  <a:lnTo>
                    <a:pt x="0" y="3"/>
                  </a:lnTo>
                  <a:lnTo>
                    <a:pt x="2" y="59"/>
                  </a:lnTo>
                </a:path>
              </a:pathLst>
            </a:custGeom>
            <a:solidFill>
              <a:srgbClr val="59595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76" name="Freeform 574"/>
            <p:cNvSpPr>
              <a:spLocks/>
            </p:cNvSpPr>
            <p:nvPr/>
          </p:nvSpPr>
          <p:spPr bwMode="auto">
            <a:xfrm>
              <a:off x="3994" y="2700"/>
              <a:ext cx="26" cy="58"/>
            </a:xfrm>
            <a:custGeom>
              <a:avLst/>
              <a:gdLst>
                <a:gd name="T0" fmla="*/ 1 w 26"/>
                <a:gd name="T1" fmla="*/ 57 h 58"/>
                <a:gd name="T2" fmla="*/ 25 w 26"/>
                <a:gd name="T3" fmla="*/ 53 h 58"/>
                <a:gd name="T4" fmla="*/ 20 w 26"/>
                <a:gd name="T5" fmla="*/ 0 h 58"/>
                <a:gd name="T6" fmla="*/ 0 w 26"/>
                <a:gd name="T7" fmla="*/ 3 h 58"/>
                <a:gd name="T8" fmla="*/ 1 w 26"/>
                <a:gd name="T9" fmla="*/ 57 h 58"/>
              </a:gdLst>
              <a:ahLst/>
              <a:cxnLst>
                <a:cxn ang="0">
                  <a:pos x="T0" y="T1"/>
                </a:cxn>
                <a:cxn ang="0">
                  <a:pos x="T2" y="T3"/>
                </a:cxn>
                <a:cxn ang="0">
                  <a:pos x="T4" y="T5"/>
                </a:cxn>
                <a:cxn ang="0">
                  <a:pos x="T6" y="T7"/>
                </a:cxn>
                <a:cxn ang="0">
                  <a:pos x="T8" y="T9"/>
                </a:cxn>
              </a:cxnLst>
              <a:rect l="0" t="0" r="r" b="b"/>
              <a:pathLst>
                <a:path w="26" h="58">
                  <a:moveTo>
                    <a:pt x="1" y="57"/>
                  </a:moveTo>
                  <a:lnTo>
                    <a:pt x="25" y="53"/>
                  </a:lnTo>
                  <a:lnTo>
                    <a:pt x="20" y="0"/>
                  </a:lnTo>
                  <a:lnTo>
                    <a:pt x="0" y="3"/>
                  </a:lnTo>
                  <a:lnTo>
                    <a:pt x="1" y="57"/>
                  </a:lnTo>
                </a:path>
              </a:pathLst>
            </a:custGeom>
            <a:solidFill>
              <a:srgbClr val="68686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77" name="Freeform 575"/>
            <p:cNvSpPr>
              <a:spLocks/>
            </p:cNvSpPr>
            <p:nvPr/>
          </p:nvSpPr>
          <p:spPr bwMode="auto">
            <a:xfrm>
              <a:off x="3990" y="2652"/>
              <a:ext cx="25" cy="53"/>
            </a:xfrm>
            <a:custGeom>
              <a:avLst/>
              <a:gdLst>
                <a:gd name="T0" fmla="*/ 3 w 25"/>
                <a:gd name="T1" fmla="*/ 52 h 53"/>
                <a:gd name="T2" fmla="*/ 24 w 25"/>
                <a:gd name="T3" fmla="*/ 48 h 53"/>
                <a:gd name="T4" fmla="*/ 17 w 25"/>
                <a:gd name="T5" fmla="*/ 0 h 53"/>
                <a:gd name="T6" fmla="*/ 0 w 25"/>
                <a:gd name="T7" fmla="*/ 1 h 53"/>
                <a:gd name="T8" fmla="*/ 3 w 25"/>
                <a:gd name="T9" fmla="*/ 52 h 53"/>
              </a:gdLst>
              <a:ahLst/>
              <a:cxnLst>
                <a:cxn ang="0">
                  <a:pos x="T0" y="T1"/>
                </a:cxn>
                <a:cxn ang="0">
                  <a:pos x="T2" y="T3"/>
                </a:cxn>
                <a:cxn ang="0">
                  <a:pos x="T4" y="T5"/>
                </a:cxn>
                <a:cxn ang="0">
                  <a:pos x="T6" y="T7"/>
                </a:cxn>
                <a:cxn ang="0">
                  <a:pos x="T8" y="T9"/>
                </a:cxn>
              </a:cxnLst>
              <a:rect l="0" t="0" r="r" b="b"/>
              <a:pathLst>
                <a:path w="25" h="53">
                  <a:moveTo>
                    <a:pt x="3" y="52"/>
                  </a:moveTo>
                  <a:lnTo>
                    <a:pt x="24" y="48"/>
                  </a:lnTo>
                  <a:lnTo>
                    <a:pt x="17" y="0"/>
                  </a:lnTo>
                  <a:lnTo>
                    <a:pt x="0" y="1"/>
                  </a:lnTo>
                  <a:lnTo>
                    <a:pt x="3" y="52"/>
                  </a:lnTo>
                </a:path>
              </a:pathLst>
            </a:custGeom>
            <a:solidFill>
              <a:srgbClr val="86868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78" name="Freeform 576"/>
            <p:cNvSpPr>
              <a:spLocks/>
            </p:cNvSpPr>
            <p:nvPr/>
          </p:nvSpPr>
          <p:spPr bwMode="auto">
            <a:xfrm>
              <a:off x="3986" y="2608"/>
              <a:ext cx="23" cy="47"/>
            </a:xfrm>
            <a:custGeom>
              <a:avLst/>
              <a:gdLst>
                <a:gd name="T0" fmla="*/ 3 w 23"/>
                <a:gd name="T1" fmla="*/ 46 h 47"/>
                <a:gd name="T2" fmla="*/ 22 w 23"/>
                <a:gd name="T3" fmla="*/ 44 h 47"/>
                <a:gd name="T4" fmla="*/ 14 w 23"/>
                <a:gd name="T5" fmla="*/ 0 h 47"/>
                <a:gd name="T6" fmla="*/ 0 w 23"/>
                <a:gd name="T7" fmla="*/ 1 h 47"/>
                <a:gd name="T8" fmla="*/ 3 w 23"/>
                <a:gd name="T9" fmla="*/ 46 h 47"/>
              </a:gdLst>
              <a:ahLst/>
              <a:cxnLst>
                <a:cxn ang="0">
                  <a:pos x="T0" y="T1"/>
                </a:cxn>
                <a:cxn ang="0">
                  <a:pos x="T2" y="T3"/>
                </a:cxn>
                <a:cxn ang="0">
                  <a:pos x="T4" y="T5"/>
                </a:cxn>
                <a:cxn ang="0">
                  <a:pos x="T6" y="T7"/>
                </a:cxn>
                <a:cxn ang="0">
                  <a:pos x="T8" y="T9"/>
                </a:cxn>
              </a:cxnLst>
              <a:rect l="0" t="0" r="r" b="b"/>
              <a:pathLst>
                <a:path w="23" h="47">
                  <a:moveTo>
                    <a:pt x="3" y="46"/>
                  </a:moveTo>
                  <a:lnTo>
                    <a:pt x="22" y="44"/>
                  </a:lnTo>
                  <a:lnTo>
                    <a:pt x="14" y="0"/>
                  </a:lnTo>
                  <a:lnTo>
                    <a:pt x="0" y="1"/>
                  </a:lnTo>
                  <a:lnTo>
                    <a:pt x="3" y="46"/>
                  </a:lnTo>
                </a:path>
              </a:pathLst>
            </a:custGeom>
            <a:solidFill>
              <a:srgbClr val="C5C5C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79" name="Freeform 577"/>
            <p:cNvSpPr>
              <a:spLocks/>
            </p:cNvSpPr>
            <p:nvPr/>
          </p:nvSpPr>
          <p:spPr bwMode="auto">
            <a:xfrm>
              <a:off x="3981" y="2571"/>
              <a:ext cx="20" cy="40"/>
            </a:xfrm>
            <a:custGeom>
              <a:avLst/>
              <a:gdLst>
                <a:gd name="T0" fmla="*/ 4 w 20"/>
                <a:gd name="T1" fmla="*/ 39 h 40"/>
                <a:gd name="T2" fmla="*/ 19 w 20"/>
                <a:gd name="T3" fmla="*/ 37 h 40"/>
                <a:gd name="T4" fmla="*/ 9 w 20"/>
                <a:gd name="T5" fmla="*/ 0 h 40"/>
                <a:gd name="T6" fmla="*/ 0 w 20"/>
                <a:gd name="T7" fmla="*/ 2 h 40"/>
                <a:gd name="T8" fmla="*/ 4 w 20"/>
                <a:gd name="T9" fmla="*/ 39 h 40"/>
              </a:gdLst>
              <a:ahLst/>
              <a:cxnLst>
                <a:cxn ang="0">
                  <a:pos x="T0" y="T1"/>
                </a:cxn>
                <a:cxn ang="0">
                  <a:pos x="T2" y="T3"/>
                </a:cxn>
                <a:cxn ang="0">
                  <a:pos x="T4" y="T5"/>
                </a:cxn>
                <a:cxn ang="0">
                  <a:pos x="T6" y="T7"/>
                </a:cxn>
                <a:cxn ang="0">
                  <a:pos x="T8" y="T9"/>
                </a:cxn>
              </a:cxnLst>
              <a:rect l="0" t="0" r="r" b="b"/>
              <a:pathLst>
                <a:path w="20" h="40">
                  <a:moveTo>
                    <a:pt x="4" y="39"/>
                  </a:moveTo>
                  <a:lnTo>
                    <a:pt x="19" y="37"/>
                  </a:lnTo>
                  <a:lnTo>
                    <a:pt x="9" y="0"/>
                  </a:lnTo>
                  <a:lnTo>
                    <a:pt x="0" y="2"/>
                  </a:lnTo>
                  <a:lnTo>
                    <a:pt x="4" y="39"/>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80" name="Freeform 578"/>
            <p:cNvSpPr>
              <a:spLocks/>
            </p:cNvSpPr>
            <p:nvPr/>
          </p:nvSpPr>
          <p:spPr bwMode="auto">
            <a:xfrm>
              <a:off x="3976" y="2543"/>
              <a:ext cx="17" cy="31"/>
            </a:xfrm>
            <a:custGeom>
              <a:avLst/>
              <a:gdLst>
                <a:gd name="T0" fmla="*/ 5 w 17"/>
                <a:gd name="T1" fmla="*/ 30 h 31"/>
                <a:gd name="T2" fmla="*/ 16 w 17"/>
                <a:gd name="T3" fmla="*/ 27 h 31"/>
                <a:gd name="T4" fmla="*/ 5 w 17"/>
                <a:gd name="T5" fmla="*/ 0 h 31"/>
                <a:gd name="T6" fmla="*/ 0 w 17"/>
                <a:gd name="T7" fmla="*/ 0 h 31"/>
                <a:gd name="T8" fmla="*/ 5 w 17"/>
                <a:gd name="T9" fmla="*/ 30 h 31"/>
              </a:gdLst>
              <a:ahLst/>
              <a:cxnLst>
                <a:cxn ang="0">
                  <a:pos x="T0" y="T1"/>
                </a:cxn>
                <a:cxn ang="0">
                  <a:pos x="T2" y="T3"/>
                </a:cxn>
                <a:cxn ang="0">
                  <a:pos x="T4" y="T5"/>
                </a:cxn>
                <a:cxn ang="0">
                  <a:pos x="T6" y="T7"/>
                </a:cxn>
                <a:cxn ang="0">
                  <a:pos x="T8" y="T9"/>
                </a:cxn>
              </a:cxnLst>
              <a:rect l="0" t="0" r="r" b="b"/>
              <a:pathLst>
                <a:path w="17" h="31">
                  <a:moveTo>
                    <a:pt x="5" y="30"/>
                  </a:moveTo>
                  <a:lnTo>
                    <a:pt x="16" y="27"/>
                  </a:lnTo>
                  <a:lnTo>
                    <a:pt x="5" y="0"/>
                  </a:lnTo>
                  <a:lnTo>
                    <a:pt x="0" y="0"/>
                  </a:lnTo>
                  <a:lnTo>
                    <a:pt x="5" y="3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81" name="Freeform 579"/>
            <p:cNvSpPr>
              <a:spLocks/>
            </p:cNvSpPr>
            <p:nvPr/>
          </p:nvSpPr>
          <p:spPr bwMode="auto">
            <a:xfrm>
              <a:off x="3971" y="2525"/>
              <a:ext cx="17" cy="19"/>
            </a:xfrm>
            <a:custGeom>
              <a:avLst/>
              <a:gdLst>
                <a:gd name="T0" fmla="*/ 8 w 17"/>
                <a:gd name="T1" fmla="*/ 18 h 19"/>
                <a:gd name="T2" fmla="*/ 16 w 17"/>
                <a:gd name="T3" fmla="*/ 18 h 19"/>
                <a:gd name="T4" fmla="*/ 0 w 17"/>
                <a:gd name="T5" fmla="*/ 0 h 19"/>
                <a:gd name="T6" fmla="*/ 8 w 17"/>
                <a:gd name="T7" fmla="*/ 18 h 19"/>
              </a:gdLst>
              <a:ahLst/>
              <a:cxnLst>
                <a:cxn ang="0">
                  <a:pos x="T0" y="T1"/>
                </a:cxn>
                <a:cxn ang="0">
                  <a:pos x="T2" y="T3"/>
                </a:cxn>
                <a:cxn ang="0">
                  <a:pos x="T4" y="T5"/>
                </a:cxn>
                <a:cxn ang="0">
                  <a:pos x="T6" y="T7"/>
                </a:cxn>
              </a:cxnLst>
              <a:rect l="0" t="0" r="r" b="b"/>
              <a:pathLst>
                <a:path w="17" h="19">
                  <a:moveTo>
                    <a:pt x="8" y="18"/>
                  </a:moveTo>
                  <a:lnTo>
                    <a:pt x="16" y="18"/>
                  </a:lnTo>
                  <a:lnTo>
                    <a:pt x="0" y="0"/>
                  </a:lnTo>
                  <a:lnTo>
                    <a:pt x="8" y="1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82" name="Freeform 580"/>
            <p:cNvSpPr>
              <a:spLocks/>
            </p:cNvSpPr>
            <p:nvPr/>
          </p:nvSpPr>
          <p:spPr bwMode="auto">
            <a:xfrm>
              <a:off x="3981" y="3068"/>
              <a:ext cx="20" cy="17"/>
            </a:xfrm>
            <a:custGeom>
              <a:avLst/>
              <a:gdLst>
                <a:gd name="T0" fmla="*/ 0 w 20"/>
                <a:gd name="T1" fmla="*/ 16 h 17"/>
                <a:gd name="T2" fmla="*/ 4 w 20"/>
                <a:gd name="T3" fmla="*/ 11 h 17"/>
                <a:gd name="T4" fmla="*/ 19 w 20"/>
                <a:gd name="T5" fmla="*/ 0 h 17"/>
                <a:gd name="T6" fmla="*/ 9 w 20"/>
                <a:gd name="T7" fmla="*/ 6 h 17"/>
                <a:gd name="T8" fmla="*/ 0 w 20"/>
                <a:gd name="T9" fmla="*/ 16 h 17"/>
              </a:gdLst>
              <a:ahLst/>
              <a:cxnLst>
                <a:cxn ang="0">
                  <a:pos x="T0" y="T1"/>
                </a:cxn>
                <a:cxn ang="0">
                  <a:pos x="T2" y="T3"/>
                </a:cxn>
                <a:cxn ang="0">
                  <a:pos x="T4" y="T5"/>
                </a:cxn>
                <a:cxn ang="0">
                  <a:pos x="T6" y="T7"/>
                </a:cxn>
                <a:cxn ang="0">
                  <a:pos x="T8" y="T9"/>
                </a:cxn>
              </a:cxnLst>
              <a:rect l="0" t="0" r="r" b="b"/>
              <a:pathLst>
                <a:path w="20" h="17">
                  <a:moveTo>
                    <a:pt x="0" y="16"/>
                  </a:moveTo>
                  <a:lnTo>
                    <a:pt x="4" y="11"/>
                  </a:lnTo>
                  <a:lnTo>
                    <a:pt x="19" y="0"/>
                  </a:lnTo>
                  <a:lnTo>
                    <a:pt x="9" y="6"/>
                  </a:lnTo>
                  <a:lnTo>
                    <a:pt x="0" y="1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83" name="Freeform 581"/>
            <p:cNvSpPr>
              <a:spLocks/>
            </p:cNvSpPr>
            <p:nvPr/>
          </p:nvSpPr>
          <p:spPr bwMode="auto">
            <a:xfrm>
              <a:off x="3990" y="3053"/>
              <a:ext cx="24" cy="18"/>
            </a:xfrm>
            <a:custGeom>
              <a:avLst/>
              <a:gdLst>
                <a:gd name="T0" fmla="*/ 0 w 24"/>
                <a:gd name="T1" fmla="*/ 17 h 18"/>
                <a:gd name="T2" fmla="*/ 9 w 24"/>
                <a:gd name="T3" fmla="*/ 14 h 18"/>
                <a:gd name="T4" fmla="*/ 23 w 24"/>
                <a:gd name="T5" fmla="*/ 0 h 18"/>
                <a:gd name="T6" fmla="*/ 9 w 24"/>
                <a:gd name="T7" fmla="*/ 4 h 18"/>
                <a:gd name="T8" fmla="*/ 0 w 24"/>
                <a:gd name="T9" fmla="*/ 17 h 18"/>
              </a:gdLst>
              <a:ahLst/>
              <a:cxnLst>
                <a:cxn ang="0">
                  <a:pos x="T0" y="T1"/>
                </a:cxn>
                <a:cxn ang="0">
                  <a:pos x="T2" y="T3"/>
                </a:cxn>
                <a:cxn ang="0">
                  <a:pos x="T4" y="T5"/>
                </a:cxn>
                <a:cxn ang="0">
                  <a:pos x="T6" y="T7"/>
                </a:cxn>
                <a:cxn ang="0">
                  <a:pos x="T8" y="T9"/>
                </a:cxn>
              </a:cxnLst>
              <a:rect l="0" t="0" r="r" b="b"/>
              <a:pathLst>
                <a:path w="24" h="18">
                  <a:moveTo>
                    <a:pt x="0" y="17"/>
                  </a:moveTo>
                  <a:lnTo>
                    <a:pt x="9" y="14"/>
                  </a:lnTo>
                  <a:lnTo>
                    <a:pt x="23" y="0"/>
                  </a:lnTo>
                  <a:lnTo>
                    <a:pt x="9" y="4"/>
                  </a:lnTo>
                  <a:lnTo>
                    <a:pt x="0" y="17"/>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84" name="Freeform 582"/>
            <p:cNvSpPr>
              <a:spLocks/>
            </p:cNvSpPr>
            <p:nvPr/>
          </p:nvSpPr>
          <p:spPr bwMode="auto">
            <a:xfrm>
              <a:off x="4000" y="3029"/>
              <a:ext cx="26" cy="29"/>
            </a:xfrm>
            <a:custGeom>
              <a:avLst/>
              <a:gdLst>
                <a:gd name="T0" fmla="*/ 0 w 26"/>
                <a:gd name="T1" fmla="*/ 28 h 29"/>
                <a:gd name="T2" fmla="*/ 13 w 26"/>
                <a:gd name="T3" fmla="*/ 23 h 29"/>
                <a:gd name="T4" fmla="*/ 25 w 26"/>
                <a:gd name="T5" fmla="*/ 0 h 29"/>
                <a:gd name="T6" fmla="*/ 8 w 26"/>
                <a:gd name="T7" fmla="*/ 5 h 29"/>
                <a:gd name="T8" fmla="*/ 0 w 26"/>
                <a:gd name="T9" fmla="*/ 28 h 29"/>
              </a:gdLst>
              <a:ahLst/>
              <a:cxnLst>
                <a:cxn ang="0">
                  <a:pos x="T0" y="T1"/>
                </a:cxn>
                <a:cxn ang="0">
                  <a:pos x="T2" y="T3"/>
                </a:cxn>
                <a:cxn ang="0">
                  <a:pos x="T4" y="T5"/>
                </a:cxn>
                <a:cxn ang="0">
                  <a:pos x="T6" y="T7"/>
                </a:cxn>
                <a:cxn ang="0">
                  <a:pos x="T8" y="T9"/>
                </a:cxn>
              </a:cxnLst>
              <a:rect l="0" t="0" r="r" b="b"/>
              <a:pathLst>
                <a:path w="26" h="29">
                  <a:moveTo>
                    <a:pt x="0" y="28"/>
                  </a:moveTo>
                  <a:lnTo>
                    <a:pt x="13" y="23"/>
                  </a:lnTo>
                  <a:lnTo>
                    <a:pt x="25" y="0"/>
                  </a:lnTo>
                  <a:lnTo>
                    <a:pt x="8" y="5"/>
                  </a:lnTo>
                  <a:lnTo>
                    <a:pt x="0" y="28"/>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85" name="Freeform 583"/>
            <p:cNvSpPr>
              <a:spLocks/>
            </p:cNvSpPr>
            <p:nvPr/>
          </p:nvSpPr>
          <p:spPr bwMode="auto">
            <a:xfrm>
              <a:off x="4008" y="2995"/>
              <a:ext cx="26" cy="40"/>
            </a:xfrm>
            <a:custGeom>
              <a:avLst/>
              <a:gdLst>
                <a:gd name="T0" fmla="*/ 0 w 26"/>
                <a:gd name="T1" fmla="*/ 39 h 40"/>
                <a:gd name="T2" fmla="*/ 16 w 26"/>
                <a:gd name="T3" fmla="*/ 33 h 40"/>
                <a:gd name="T4" fmla="*/ 25 w 26"/>
                <a:gd name="T5" fmla="*/ 0 h 40"/>
                <a:gd name="T6" fmla="*/ 6 w 26"/>
                <a:gd name="T7" fmla="*/ 5 h 40"/>
                <a:gd name="T8" fmla="*/ 0 w 26"/>
                <a:gd name="T9" fmla="*/ 39 h 40"/>
              </a:gdLst>
              <a:ahLst/>
              <a:cxnLst>
                <a:cxn ang="0">
                  <a:pos x="T0" y="T1"/>
                </a:cxn>
                <a:cxn ang="0">
                  <a:pos x="T2" y="T3"/>
                </a:cxn>
                <a:cxn ang="0">
                  <a:pos x="T4" y="T5"/>
                </a:cxn>
                <a:cxn ang="0">
                  <a:pos x="T6" y="T7"/>
                </a:cxn>
                <a:cxn ang="0">
                  <a:pos x="T8" y="T9"/>
                </a:cxn>
              </a:cxnLst>
              <a:rect l="0" t="0" r="r" b="b"/>
              <a:pathLst>
                <a:path w="26" h="40">
                  <a:moveTo>
                    <a:pt x="0" y="39"/>
                  </a:moveTo>
                  <a:lnTo>
                    <a:pt x="16" y="33"/>
                  </a:lnTo>
                  <a:lnTo>
                    <a:pt x="25" y="0"/>
                  </a:lnTo>
                  <a:lnTo>
                    <a:pt x="6" y="5"/>
                  </a:lnTo>
                  <a:lnTo>
                    <a:pt x="0" y="3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86" name="Freeform 584"/>
            <p:cNvSpPr>
              <a:spLocks/>
            </p:cNvSpPr>
            <p:nvPr/>
          </p:nvSpPr>
          <p:spPr bwMode="auto">
            <a:xfrm>
              <a:off x="4014" y="2954"/>
              <a:ext cx="27" cy="48"/>
            </a:xfrm>
            <a:custGeom>
              <a:avLst/>
              <a:gdLst>
                <a:gd name="T0" fmla="*/ 0 w 27"/>
                <a:gd name="T1" fmla="*/ 47 h 48"/>
                <a:gd name="T2" fmla="*/ 18 w 27"/>
                <a:gd name="T3" fmla="*/ 41 h 48"/>
                <a:gd name="T4" fmla="*/ 26 w 27"/>
                <a:gd name="T5" fmla="*/ 0 h 48"/>
                <a:gd name="T6" fmla="*/ 4 w 27"/>
                <a:gd name="T7" fmla="*/ 6 h 48"/>
                <a:gd name="T8" fmla="*/ 0 w 27"/>
                <a:gd name="T9" fmla="*/ 47 h 48"/>
              </a:gdLst>
              <a:ahLst/>
              <a:cxnLst>
                <a:cxn ang="0">
                  <a:pos x="T0" y="T1"/>
                </a:cxn>
                <a:cxn ang="0">
                  <a:pos x="T2" y="T3"/>
                </a:cxn>
                <a:cxn ang="0">
                  <a:pos x="T4" y="T5"/>
                </a:cxn>
                <a:cxn ang="0">
                  <a:pos x="T6" y="T7"/>
                </a:cxn>
                <a:cxn ang="0">
                  <a:pos x="T8" y="T9"/>
                </a:cxn>
              </a:cxnLst>
              <a:rect l="0" t="0" r="r" b="b"/>
              <a:pathLst>
                <a:path w="27" h="48">
                  <a:moveTo>
                    <a:pt x="0" y="47"/>
                  </a:moveTo>
                  <a:lnTo>
                    <a:pt x="18" y="41"/>
                  </a:lnTo>
                  <a:lnTo>
                    <a:pt x="26" y="0"/>
                  </a:lnTo>
                  <a:lnTo>
                    <a:pt x="4" y="6"/>
                  </a:lnTo>
                  <a:lnTo>
                    <a:pt x="0" y="47"/>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87" name="Freeform 585"/>
            <p:cNvSpPr>
              <a:spLocks/>
            </p:cNvSpPr>
            <p:nvPr/>
          </p:nvSpPr>
          <p:spPr bwMode="auto">
            <a:xfrm>
              <a:off x="4019" y="2907"/>
              <a:ext cx="26" cy="54"/>
            </a:xfrm>
            <a:custGeom>
              <a:avLst/>
              <a:gdLst>
                <a:gd name="T0" fmla="*/ 0 w 26"/>
                <a:gd name="T1" fmla="*/ 53 h 54"/>
                <a:gd name="T2" fmla="*/ 21 w 26"/>
                <a:gd name="T3" fmla="*/ 46 h 54"/>
                <a:gd name="T4" fmla="*/ 25 w 26"/>
                <a:gd name="T5" fmla="*/ 0 h 54"/>
                <a:gd name="T6" fmla="*/ 2 w 26"/>
                <a:gd name="T7" fmla="*/ 6 h 54"/>
                <a:gd name="T8" fmla="*/ 0 w 26"/>
                <a:gd name="T9" fmla="*/ 53 h 54"/>
              </a:gdLst>
              <a:ahLst/>
              <a:cxnLst>
                <a:cxn ang="0">
                  <a:pos x="T0" y="T1"/>
                </a:cxn>
                <a:cxn ang="0">
                  <a:pos x="T2" y="T3"/>
                </a:cxn>
                <a:cxn ang="0">
                  <a:pos x="T4" y="T5"/>
                </a:cxn>
                <a:cxn ang="0">
                  <a:pos x="T6" y="T7"/>
                </a:cxn>
                <a:cxn ang="0">
                  <a:pos x="T8" y="T9"/>
                </a:cxn>
              </a:cxnLst>
              <a:rect l="0" t="0" r="r" b="b"/>
              <a:pathLst>
                <a:path w="26" h="54">
                  <a:moveTo>
                    <a:pt x="0" y="53"/>
                  </a:moveTo>
                  <a:lnTo>
                    <a:pt x="21" y="46"/>
                  </a:lnTo>
                  <a:lnTo>
                    <a:pt x="25" y="0"/>
                  </a:lnTo>
                  <a:lnTo>
                    <a:pt x="2" y="6"/>
                  </a:lnTo>
                  <a:lnTo>
                    <a:pt x="0" y="53"/>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88" name="Freeform 586"/>
            <p:cNvSpPr>
              <a:spLocks/>
            </p:cNvSpPr>
            <p:nvPr/>
          </p:nvSpPr>
          <p:spPr bwMode="auto">
            <a:xfrm>
              <a:off x="4021" y="2856"/>
              <a:ext cx="26" cy="58"/>
            </a:xfrm>
            <a:custGeom>
              <a:avLst/>
              <a:gdLst>
                <a:gd name="T0" fmla="*/ 0 w 26"/>
                <a:gd name="T1" fmla="*/ 57 h 58"/>
                <a:gd name="T2" fmla="*/ 23 w 26"/>
                <a:gd name="T3" fmla="*/ 50 h 58"/>
                <a:gd name="T4" fmla="*/ 25 w 26"/>
                <a:gd name="T5" fmla="*/ 0 h 58"/>
                <a:gd name="T6" fmla="*/ 1 w 26"/>
                <a:gd name="T7" fmla="*/ 6 h 58"/>
                <a:gd name="T8" fmla="*/ 0 w 26"/>
                <a:gd name="T9" fmla="*/ 57 h 58"/>
              </a:gdLst>
              <a:ahLst/>
              <a:cxnLst>
                <a:cxn ang="0">
                  <a:pos x="T0" y="T1"/>
                </a:cxn>
                <a:cxn ang="0">
                  <a:pos x="T2" y="T3"/>
                </a:cxn>
                <a:cxn ang="0">
                  <a:pos x="T4" y="T5"/>
                </a:cxn>
                <a:cxn ang="0">
                  <a:pos x="T6" y="T7"/>
                </a:cxn>
                <a:cxn ang="0">
                  <a:pos x="T8" y="T9"/>
                </a:cxn>
              </a:cxnLst>
              <a:rect l="0" t="0" r="r" b="b"/>
              <a:pathLst>
                <a:path w="26" h="58">
                  <a:moveTo>
                    <a:pt x="0" y="57"/>
                  </a:moveTo>
                  <a:lnTo>
                    <a:pt x="23" y="50"/>
                  </a:lnTo>
                  <a:lnTo>
                    <a:pt x="25" y="0"/>
                  </a:lnTo>
                  <a:lnTo>
                    <a:pt x="1" y="6"/>
                  </a:lnTo>
                  <a:lnTo>
                    <a:pt x="0" y="57"/>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89" name="Freeform 587"/>
            <p:cNvSpPr>
              <a:spLocks/>
            </p:cNvSpPr>
            <p:nvPr/>
          </p:nvSpPr>
          <p:spPr bwMode="auto">
            <a:xfrm>
              <a:off x="4021" y="2801"/>
              <a:ext cx="26" cy="62"/>
            </a:xfrm>
            <a:custGeom>
              <a:avLst/>
              <a:gdLst>
                <a:gd name="T0" fmla="*/ 1 w 26"/>
                <a:gd name="T1" fmla="*/ 61 h 62"/>
                <a:gd name="T2" fmla="*/ 25 w 26"/>
                <a:gd name="T3" fmla="*/ 54 h 62"/>
                <a:gd name="T4" fmla="*/ 23 w 26"/>
                <a:gd name="T5" fmla="*/ 0 h 62"/>
                <a:gd name="T6" fmla="*/ 0 w 26"/>
                <a:gd name="T7" fmla="*/ 7 h 62"/>
                <a:gd name="T8" fmla="*/ 1 w 26"/>
                <a:gd name="T9" fmla="*/ 61 h 62"/>
              </a:gdLst>
              <a:ahLst/>
              <a:cxnLst>
                <a:cxn ang="0">
                  <a:pos x="T0" y="T1"/>
                </a:cxn>
                <a:cxn ang="0">
                  <a:pos x="T2" y="T3"/>
                </a:cxn>
                <a:cxn ang="0">
                  <a:pos x="T4" y="T5"/>
                </a:cxn>
                <a:cxn ang="0">
                  <a:pos x="T6" y="T7"/>
                </a:cxn>
                <a:cxn ang="0">
                  <a:pos x="T8" y="T9"/>
                </a:cxn>
              </a:cxnLst>
              <a:rect l="0" t="0" r="r" b="b"/>
              <a:pathLst>
                <a:path w="26" h="62">
                  <a:moveTo>
                    <a:pt x="1" y="61"/>
                  </a:moveTo>
                  <a:lnTo>
                    <a:pt x="25" y="54"/>
                  </a:lnTo>
                  <a:lnTo>
                    <a:pt x="23" y="0"/>
                  </a:lnTo>
                  <a:lnTo>
                    <a:pt x="0" y="7"/>
                  </a:lnTo>
                  <a:lnTo>
                    <a:pt x="1" y="61"/>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90" name="Freeform 588"/>
            <p:cNvSpPr>
              <a:spLocks/>
            </p:cNvSpPr>
            <p:nvPr/>
          </p:nvSpPr>
          <p:spPr bwMode="auto">
            <a:xfrm>
              <a:off x="4019" y="2747"/>
              <a:ext cx="26" cy="62"/>
            </a:xfrm>
            <a:custGeom>
              <a:avLst/>
              <a:gdLst>
                <a:gd name="T0" fmla="*/ 2 w 26"/>
                <a:gd name="T1" fmla="*/ 61 h 62"/>
                <a:gd name="T2" fmla="*/ 25 w 26"/>
                <a:gd name="T3" fmla="*/ 53 h 62"/>
                <a:gd name="T4" fmla="*/ 21 w 26"/>
                <a:gd name="T5" fmla="*/ 0 h 62"/>
                <a:gd name="T6" fmla="*/ 0 w 26"/>
                <a:gd name="T7" fmla="*/ 6 h 62"/>
                <a:gd name="T8" fmla="*/ 2 w 26"/>
                <a:gd name="T9" fmla="*/ 61 h 62"/>
              </a:gdLst>
              <a:ahLst/>
              <a:cxnLst>
                <a:cxn ang="0">
                  <a:pos x="T0" y="T1"/>
                </a:cxn>
                <a:cxn ang="0">
                  <a:pos x="T2" y="T3"/>
                </a:cxn>
                <a:cxn ang="0">
                  <a:pos x="T4" y="T5"/>
                </a:cxn>
                <a:cxn ang="0">
                  <a:pos x="T6" y="T7"/>
                </a:cxn>
                <a:cxn ang="0">
                  <a:pos x="T8" y="T9"/>
                </a:cxn>
              </a:cxnLst>
              <a:rect l="0" t="0" r="r" b="b"/>
              <a:pathLst>
                <a:path w="26" h="62">
                  <a:moveTo>
                    <a:pt x="2" y="61"/>
                  </a:moveTo>
                  <a:lnTo>
                    <a:pt x="25" y="53"/>
                  </a:lnTo>
                  <a:lnTo>
                    <a:pt x="21" y="0"/>
                  </a:lnTo>
                  <a:lnTo>
                    <a:pt x="0" y="6"/>
                  </a:lnTo>
                  <a:lnTo>
                    <a:pt x="2" y="61"/>
                  </a:lnTo>
                </a:path>
              </a:pathLst>
            </a:custGeom>
            <a:solidFill>
              <a:srgbClr val="42424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91" name="Freeform 589"/>
            <p:cNvSpPr>
              <a:spLocks/>
            </p:cNvSpPr>
            <p:nvPr/>
          </p:nvSpPr>
          <p:spPr bwMode="auto">
            <a:xfrm>
              <a:off x="4014" y="2695"/>
              <a:ext cx="27" cy="59"/>
            </a:xfrm>
            <a:custGeom>
              <a:avLst/>
              <a:gdLst>
                <a:gd name="T0" fmla="*/ 4 w 27"/>
                <a:gd name="T1" fmla="*/ 58 h 59"/>
                <a:gd name="T2" fmla="*/ 26 w 27"/>
                <a:gd name="T3" fmla="*/ 51 h 59"/>
                <a:gd name="T4" fmla="*/ 18 w 27"/>
                <a:gd name="T5" fmla="*/ 0 h 59"/>
                <a:gd name="T6" fmla="*/ 0 w 27"/>
                <a:gd name="T7" fmla="*/ 5 h 59"/>
                <a:gd name="T8" fmla="*/ 4 w 27"/>
                <a:gd name="T9" fmla="*/ 58 h 59"/>
              </a:gdLst>
              <a:ahLst/>
              <a:cxnLst>
                <a:cxn ang="0">
                  <a:pos x="T0" y="T1"/>
                </a:cxn>
                <a:cxn ang="0">
                  <a:pos x="T2" y="T3"/>
                </a:cxn>
                <a:cxn ang="0">
                  <a:pos x="T4" y="T5"/>
                </a:cxn>
                <a:cxn ang="0">
                  <a:pos x="T6" y="T7"/>
                </a:cxn>
                <a:cxn ang="0">
                  <a:pos x="T8" y="T9"/>
                </a:cxn>
              </a:cxnLst>
              <a:rect l="0" t="0" r="r" b="b"/>
              <a:pathLst>
                <a:path w="27" h="59">
                  <a:moveTo>
                    <a:pt x="4" y="58"/>
                  </a:moveTo>
                  <a:lnTo>
                    <a:pt x="26" y="51"/>
                  </a:lnTo>
                  <a:lnTo>
                    <a:pt x="18" y="0"/>
                  </a:lnTo>
                  <a:lnTo>
                    <a:pt x="0" y="5"/>
                  </a:lnTo>
                  <a:lnTo>
                    <a:pt x="4" y="58"/>
                  </a:lnTo>
                </a:path>
              </a:pathLst>
            </a:custGeom>
            <a:solidFill>
              <a:srgbClr val="51515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92" name="Freeform 590"/>
            <p:cNvSpPr>
              <a:spLocks/>
            </p:cNvSpPr>
            <p:nvPr/>
          </p:nvSpPr>
          <p:spPr bwMode="auto">
            <a:xfrm>
              <a:off x="4008" y="2647"/>
              <a:ext cx="26" cy="54"/>
            </a:xfrm>
            <a:custGeom>
              <a:avLst/>
              <a:gdLst>
                <a:gd name="T0" fmla="*/ 6 w 26"/>
                <a:gd name="T1" fmla="*/ 53 h 54"/>
                <a:gd name="T2" fmla="*/ 25 w 26"/>
                <a:gd name="T3" fmla="*/ 47 h 54"/>
                <a:gd name="T4" fmla="*/ 16 w 26"/>
                <a:gd name="T5" fmla="*/ 0 h 54"/>
                <a:gd name="T6" fmla="*/ 0 w 26"/>
                <a:gd name="T7" fmla="*/ 5 h 54"/>
                <a:gd name="T8" fmla="*/ 6 w 26"/>
                <a:gd name="T9" fmla="*/ 53 h 54"/>
              </a:gdLst>
              <a:ahLst/>
              <a:cxnLst>
                <a:cxn ang="0">
                  <a:pos x="T0" y="T1"/>
                </a:cxn>
                <a:cxn ang="0">
                  <a:pos x="T2" y="T3"/>
                </a:cxn>
                <a:cxn ang="0">
                  <a:pos x="T4" y="T5"/>
                </a:cxn>
                <a:cxn ang="0">
                  <a:pos x="T6" y="T7"/>
                </a:cxn>
                <a:cxn ang="0">
                  <a:pos x="T8" y="T9"/>
                </a:cxn>
              </a:cxnLst>
              <a:rect l="0" t="0" r="r" b="b"/>
              <a:pathLst>
                <a:path w="26" h="54">
                  <a:moveTo>
                    <a:pt x="6" y="53"/>
                  </a:moveTo>
                  <a:lnTo>
                    <a:pt x="25" y="47"/>
                  </a:lnTo>
                  <a:lnTo>
                    <a:pt x="16" y="0"/>
                  </a:lnTo>
                  <a:lnTo>
                    <a:pt x="0" y="5"/>
                  </a:lnTo>
                  <a:lnTo>
                    <a:pt x="6" y="53"/>
                  </a:lnTo>
                </a:path>
              </a:pathLst>
            </a:custGeom>
            <a:solidFill>
              <a:srgbClr val="63636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93" name="Freeform 591"/>
            <p:cNvSpPr>
              <a:spLocks/>
            </p:cNvSpPr>
            <p:nvPr/>
          </p:nvSpPr>
          <p:spPr bwMode="auto">
            <a:xfrm>
              <a:off x="4000" y="2603"/>
              <a:ext cx="26" cy="50"/>
            </a:xfrm>
            <a:custGeom>
              <a:avLst/>
              <a:gdLst>
                <a:gd name="T0" fmla="*/ 8 w 26"/>
                <a:gd name="T1" fmla="*/ 49 h 50"/>
                <a:gd name="T2" fmla="*/ 25 w 26"/>
                <a:gd name="T3" fmla="*/ 43 h 50"/>
                <a:gd name="T4" fmla="*/ 13 w 26"/>
                <a:gd name="T5" fmla="*/ 0 h 50"/>
                <a:gd name="T6" fmla="*/ 0 w 26"/>
                <a:gd name="T7" fmla="*/ 4 h 50"/>
                <a:gd name="T8" fmla="*/ 8 w 26"/>
                <a:gd name="T9" fmla="*/ 49 h 50"/>
              </a:gdLst>
              <a:ahLst/>
              <a:cxnLst>
                <a:cxn ang="0">
                  <a:pos x="T0" y="T1"/>
                </a:cxn>
                <a:cxn ang="0">
                  <a:pos x="T2" y="T3"/>
                </a:cxn>
                <a:cxn ang="0">
                  <a:pos x="T4" y="T5"/>
                </a:cxn>
                <a:cxn ang="0">
                  <a:pos x="T6" y="T7"/>
                </a:cxn>
                <a:cxn ang="0">
                  <a:pos x="T8" y="T9"/>
                </a:cxn>
              </a:cxnLst>
              <a:rect l="0" t="0" r="r" b="b"/>
              <a:pathLst>
                <a:path w="26" h="50">
                  <a:moveTo>
                    <a:pt x="8" y="49"/>
                  </a:moveTo>
                  <a:lnTo>
                    <a:pt x="25" y="43"/>
                  </a:lnTo>
                  <a:lnTo>
                    <a:pt x="13" y="0"/>
                  </a:lnTo>
                  <a:lnTo>
                    <a:pt x="0" y="4"/>
                  </a:lnTo>
                  <a:lnTo>
                    <a:pt x="8" y="49"/>
                  </a:lnTo>
                </a:path>
              </a:pathLst>
            </a:custGeom>
            <a:solidFill>
              <a:srgbClr val="7D7D7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94" name="Freeform 592"/>
            <p:cNvSpPr>
              <a:spLocks/>
            </p:cNvSpPr>
            <p:nvPr/>
          </p:nvSpPr>
          <p:spPr bwMode="auto">
            <a:xfrm>
              <a:off x="3990" y="2569"/>
              <a:ext cx="24" cy="40"/>
            </a:xfrm>
            <a:custGeom>
              <a:avLst/>
              <a:gdLst>
                <a:gd name="T0" fmla="*/ 9 w 24"/>
                <a:gd name="T1" fmla="*/ 39 h 40"/>
                <a:gd name="T2" fmla="*/ 23 w 24"/>
                <a:gd name="T3" fmla="*/ 34 h 40"/>
                <a:gd name="T4" fmla="*/ 9 w 24"/>
                <a:gd name="T5" fmla="*/ 0 h 40"/>
                <a:gd name="T6" fmla="*/ 0 w 24"/>
                <a:gd name="T7" fmla="*/ 1 h 40"/>
                <a:gd name="T8" fmla="*/ 9 w 24"/>
                <a:gd name="T9" fmla="*/ 39 h 40"/>
              </a:gdLst>
              <a:ahLst/>
              <a:cxnLst>
                <a:cxn ang="0">
                  <a:pos x="T0" y="T1"/>
                </a:cxn>
                <a:cxn ang="0">
                  <a:pos x="T2" y="T3"/>
                </a:cxn>
                <a:cxn ang="0">
                  <a:pos x="T4" y="T5"/>
                </a:cxn>
                <a:cxn ang="0">
                  <a:pos x="T6" y="T7"/>
                </a:cxn>
                <a:cxn ang="0">
                  <a:pos x="T8" y="T9"/>
                </a:cxn>
              </a:cxnLst>
              <a:rect l="0" t="0" r="r" b="b"/>
              <a:pathLst>
                <a:path w="24" h="40">
                  <a:moveTo>
                    <a:pt x="9" y="39"/>
                  </a:moveTo>
                  <a:lnTo>
                    <a:pt x="23" y="34"/>
                  </a:lnTo>
                  <a:lnTo>
                    <a:pt x="9" y="0"/>
                  </a:lnTo>
                  <a:lnTo>
                    <a:pt x="0" y="1"/>
                  </a:lnTo>
                  <a:lnTo>
                    <a:pt x="9" y="39"/>
                  </a:lnTo>
                </a:path>
              </a:pathLst>
            </a:custGeom>
            <a:solidFill>
              <a:srgbClr val="C6C6C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95" name="Freeform 593"/>
            <p:cNvSpPr>
              <a:spLocks/>
            </p:cNvSpPr>
            <p:nvPr/>
          </p:nvSpPr>
          <p:spPr bwMode="auto">
            <a:xfrm>
              <a:off x="3981" y="2542"/>
              <a:ext cx="20" cy="30"/>
            </a:xfrm>
            <a:custGeom>
              <a:avLst/>
              <a:gdLst>
                <a:gd name="T0" fmla="*/ 9 w 20"/>
                <a:gd name="T1" fmla="*/ 29 h 30"/>
                <a:gd name="T2" fmla="*/ 19 w 20"/>
                <a:gd name="T3" fmla="*/ 27 h 30"/>
                <a:gd name="T4" fmla="*/ 4 w 20"/>
                <a:gd name="T5" fmla="*/ 0 h 30"/>
                <a:gd name="T6" fmla="*/ 0 w 20"/>
                <a:gd name="T7" fmla="*/ 1 h 30"/>
                <a:gd name="T8" fmla="*/ 9 w 20"/>
                <a:gd name="T9" fmla="*/ 29 h 30"/>
              </a:gdLst>
              <a:ahLst/>
              <a:cxnLst>
                <a:cxn ang="0">
                  <a:pos x="T0" y="T1"/>
                </a:cxn>
                <a:cxn ang="0">
                  <a:pos x="T2" y="T3"/>
                </a:cxn>
                <a:cxn ang="0">
                  <a:pos x="T4" y="T5"/>
                </a:cxn>
                <a:cxn ang="0">
                  <a:pos x="T6" y="T7"/>
                </a:cxn>
                <a:cxn ang="0">
                  <a:pos x="T8" y="T9"/>
                </a:cxn>
              </a:cxnLst>
              <a:rect l="0" t="0" r="r" b="b"/>
              <a:pathLst>
                <a:path w="20" h="30">
                  <a:moveTo>
                    <a:pt x="9" y="29"/>
                  </a:moveTo>
                  <a:lnTo>
                    <a:pt x="19" y="27"/>
                  </a:lnTo>
                  <a:lnTo>
                    <a:pt x="4" y="0"/>
                  </a:lnTo>
                  <a:lnTo>
                    <a:pt x="0" y="1"/>
                  </a:lnTo>
                  <a:lnTo>
                    <a:pt x="9" y="29"/>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96" name="Freeform 594"/>
            <p:cNvSpPr>
              <a:spLocks/>
            </p:cNvSpPr>
            <p:nvPr/>
          </p:nvSpPr>
          <p:spPr bwMode="auto">
            <a:xfrm>
              <a:off x="3971" y="2525"/>
              <a:ext cx="17" cy="19"/>
            </a:xfrm>
            <a:custGeom>
              <a:avLst/>
              <a:gdLst>
                <a:gd name="T0" fmla="*/ 10 w 17"/>
                <a:gd name="T1" fmla="*/ 18 h 19"/>
                <a:gd name="T2" fmla="*/ 16 w 17"/>
                <a:gd name="T3" fmla="*/ 16 h 19"/>
                <a:gd name="T4" fmla="*/ 0 w 17"/>
                <a:gd name="T5" fmla="*/ 0 h 19"/>
                <a:gd name="T6" fmla="*/ 10 w 17"/>
                <a:gd name="T7" fmla="*/ 18 h 19"/>
              </a:gdLst>
              <a:ahLst/>
              <a:cxnLst>
                <a:cxn ang="0">
                  <a:pos x="T0" y="T1"/>
                </a:cxn>
                <a:cxn ang="0">
                  <a:pos x="T2" y="T3"/>
                </a:cxn>
                <a:cxn ang="0">
                  <a:pos x="T4" y="T5"/>
                </a:cxn>
                <a:cxn ang="0">
                  <a:pos x="T6" y="T7"/>
                </a:cxn>
              </a:cxnLst>
              <a:rect l="0" t="0" r="r" b="b"/>
              <a:pathLst>
                <a:path w="17" h="19">
                  <a:moveTo>
                    <a:pt x="10" y="18"/>
                  </a:moveTo>
                  <a:lnTo>
                    <a:pt x="16" y="16"/>
                  </a:lnTo>
                  <a:lnTo>
                    <a:pt x="0" y="0"/>
                  </a:lnTo>
                  <a:lnTo>
                    <a:pt x="10" y="18"/>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97" name="Freeform 595"/>
            <p:cNvSpPr>
              <a:spLocks/>
            </p:cNvSpPr>
            <p:nvPr/>
          </p:nvSpPr>
          <p:spPr bwMode="auto">
            <a:xfrm>
              <a:off x="4000" y="3048"/>
              <a:ext cx="26" cy="21"/>
            </a:xfrm>
            <a:custGeom>
              <a:avLst/>
              <a:gdLst>
                <a:gd name="T0" fmla="*/ 0 w 26"/>
                <a:gd name="T1" fmla="*/ 20 h 21"/>
                <a:gd name="T2" fmla="*/ 8 w 26"/>
                <a:gd name="T3" fmla="*/ 16 h 21"/>
                <a:gd name="T4" fmla="*/ 25 w 26"/>
                <a:gd name="T5" fmla="*/ 0 h 21"/>
                <a:gd name="T6" fmla="*/ 13 w 26"/>
                <a:gd name="T7" fmla="*/ 4 h 21"/>
                <a:gd name="T8" fmla="*/ 0 w 26"/>
                <a:gd name="T9" fmla="*/ 20 h 21"/>
              </a:gdLst>
              <a:ahLst/>
              <a:cxnLst>
                <a:cxn ang="0">
                  <a:pos x="T0" y="T1"/>
                </a:cxn>
                <a:cxn ang="0">
                  <a:pos x="T2" y="T3"/>
                </a:cxn>
                <a:cxn ang="0">
                  <a:pos x="T4" y="T5"/>
                </a:cxn>
                <a:cxn ang="0">
                  <a:pos x="T6" y="T7"/>
                </a:cxn>
                <a:cxn ang="0">
                  <a:pos x="T8" y="T9"/>
                </a:cxn>
              </a:cxnLst>
              <a:rect l="0" t="0" r="r" b="b"/>
              <a:pathLst>
                <a:path w="26" h="21">
                  <a:moveTo>
                    <a:pt x="0" y="20"/>
                  </a:moveTo>
                  <a:lnTo>
                    <a:pt x="8" y="16"/>
                  </a:lnTo>
                  <a:lnTo>
                    <a:pt x="25" y="0"/>
                  </a:lnTo>
                  <a:lnTo>
                    <a:pt x="13" y="4"/>
                  </a:lnTo>
                  <a:lnTo>
                    <a:pt x="0" y="2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98" name="Freeform 596"/>
            <p:cNvSpPr>
              <a:spLocks/>
            </p:cNvSpPr>
            <p:nvPr/>
          </p:nvSpPr>
          <p:spPr bwMode="auto">
            <a:xfrm>
              <a:off x="4013" y="3023"/>
              <a:ext cx="27" cy="31"/>
            </a:xfrm>
            <a:custGeom>
              <a:avLst/>
              <a:gdLst>
                <a:gd name="T0" fmla="*/ 0 w 27"/>
                <a:gd name="T1" fmla="*/ 30 h 31"/>
                <a:gd name="T2" fmla="*/ 11 w 27"/>
                <a:gd name="T3" fmla="*/ 25 h 31"/>
                <a:gd name="T4" fmla="*/ 26 w 27"/>
                <a:gd name="T5" fmla="*/ 0 h 31"/>
                <a:gd name="T6" fmla="*/ 11 w 27"/>
                <a:gd name="T7" fmla="*/ 6 h 31"/>
                <a:gd name="T8" fmla="*/ 0 w 27"/>
                <a:gd name="T9" fmla="*/ 30 h 31"/>
              </a:gdLst>
              <a:ahLst/>
              <a:cxnLst>
                <a:cxn ang="0">
                  <a:pos x="T0" y="T1"/>
                </a:cxn>
                <a:cxn ang="0">
                  <a:pos x="T2" y="T3"/>
                </a:cxn>
                <a:cxn ang="0">
                  <a:pos x="T4" y="T5"/>
                </a:cxn>
                <a:cxn ang="0">
                  <a:pos x="T6" y="T7"/>
                </a:cxn>
                <a:cxn ang="0">
                  <a:pos x="T8" y="T9"/>
                </a:cxn>
              </a:cxnLst>
              <a:rect l="0" t="0" r="r" b="b"/>
              <a:pathLst>
                <a:path w="27" h="31">
                  <a:moveTo>
                    <a:pt x="0" y="30"/>
                  </a:moveTo>
                  <a:lnTo>
                    <a:pt x="11" y="25"/>
                  </a:lnTo>
                  <a:lnTo>
                    <a:pt x="26" y="0"/>
                  </a:lnTo>
                  <a:lnTo>
                    <a:pt x="11" y="6"/>
                  </a:lnTo>
                  <a:lnTo>
                    <a:pt x="0" y="30"/>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599" name="Freeform 597"/>
            <p:cNvSpPr>
              <a:spLocks/>
            </p:cNvSpPr>
            <p:nvPr/>
          </p:nvSpPr>
          <p:spPr bwMode="auto">
            <a:xfrm>
              <a:off x="4025" y="2987"/>
              <a:ext cx="26" cy="43"/>
            </a:xfrm>
            <a:custGeom>
              <a:avLst/>
              <a:gdLst>
                <a:gd name="T0" fmla="*/ 0 w 26"/>
                <a:gd name="T1" fmla="*/ 42 h 43"/>
                <a:gd name="T2" fmla="*/ 14 w 26"/>
                <a:gd name="T3" fmla="*/ 35 h 43"/>
                <a:gd name="T4" fmla="*/ 25 w 26"/>
                <a:gd name="T5" fmla="*/ 0 h 43"/>
                <a:gd name="T6" fmla="*/ 8 w 26"/>
                <a:gd name="T7" fmla="*/ 8 h 43"/>
                <a:gd name="T8" fmla="*/ 0 w 26"/>
                <a:gd name="T9" fmla="*/ 42 h 43"/>
              </a:gdLst>
              <a:ahLst/>
              <a:cxnLst>
                <a:cxn ang="0">
                  <a:pos x="T0" y="T1"/>
                </a:cxn>
                <a:cxn ang="0">
                  <a:pos x="T2" y="T3"/>
                </a:cxn>
                <a:cxn ang="0">
                  <a:pos x="T4" y="T5"/>
                </a:cxn>
                <a:cxn ang="0">
                  <a:pos x="T6" y="T7"/>
                </a:cxn>
                <a:cxn ang="0">
                  <a:pos x="T8" y="T9"/>
                </a:cxn>
              </a:cxnLst>
              <a:rect l="0" t="0" r="r" b="b"/>
              <a:pathLst>
                <a:path w="26" h="43">
                  <a:moveTo>
                    <a:pt x="0" y="42"/>
                  </a:moveTo>
                  <a:lnTo>
                    <a:pt x="14" y="35"/>
                  </a:lnTo>
                  <a:lnTo>
                    <a:pt x="25" y="0"/>
                  </a:lnTo>
                  <a:lnTo>
                    <a:pt x="8" y="8"/>
                  </a:lnTo>
                  <a:lnTo>
                    <a:pt x="0" y="4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00" name="Freeform 598"/>
            <p:cNvSpPr>
              <a:spLocks/>
            </p:cNvSpPr>
            <p:nvPr/>
          </p:nvSpPr>
          <p:spPr bwMode="auto">
            <a:xfrm>
              <a:off x="4033" y="2946"/>
              <a:ext cx="28" cy="50"/>
            </a:xfrm>
            <a:custGeom>
              <a:avLst/>
              <a:gdLst>
                <a:gd name="T0" fmla="*/ 0 w 28"/>
                <a:gd name="T1" fmla="*/ 49 h 50"/>
                <a:gd name="T2" fmla="*/ 17 w 28"/>
                <a:gd name="T3" fmla="*/ 41 h 50"/>
                <a:gd name="T4" fmla="*/ 27 w 28"/>
                <a:gd name="T5" fmla="*/ 0 h 50"/>
                <a:gd name="T6" fmla="*/ 7 w 28"/>
                <a:gd name="T7" fmla="*/ 7 h 50"/>
                <a:gd name="T8" fmla="*/ 0 w 28"/>
                <a:gd name="T9" fmla="*/ 49 h 50"/>
              </a:gdLst>
              <a:ahLst/>
              <a:cxnLst>
                <a:cxn ang="0">
                  <a:pos x="T0" y="T1"/>
                </a:cxn>
                <a:cxn ang="0">
                  <a:pos x="T2" y="T3"/>
                </a:cxn>
                <a:cxn ang="0">
                  <a:pos x="T4" y="T5"/>
                </a:cxn>
                <a:cxn ang="0">
                  <a:pos x="T6" y="T7"/>
                </a:cxn>
                <a:cxn ang="0">
                  <a:pos x="T8" y="T9"/>
                </a:cxn>
              </a:cxnLst>
              <a:rect l="0" t="0" r="r" b="b"/>
              <a:pathLst>
                <a:path w="28" h="50">
                  <a:moveTo>
                    <a:pt x="0" y="49"/>
                  </a:moveTo>
                  <a:lnTo>
                    <a:pt x="17" y="41"/>
                  </a:lnTo>
                  <a:lnTo>
                    <a:pt x="27" y="0"/>
                  </a:lnTo>
                  <a:lnTo>
                    <a:pt x="7" y="7"/>
                  </a:lnTo>
                  <a:lnTo>
                    <a:pt x="0" y="49"/>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01" name="Freeform 599"/>
            <p:cNvSpPr>
              <a:spLocks/>
            </p:cNvSpPr>
            <p:nvPr/>
          </p:nvSpPr>
          <p:spPr bwMode="auto">
            <a:xfrm>
              <a:off x="4040" y="2898"/>
              <a:ext cx="26" cy="57"/>
            </a:xfrm>
            <a:custGeom>
              <a:avLst/>
              <a:gdLst>
                <a:gd name="T0" fmla="*/ 0 w 26"/>
                <a:gd name="T1" fmla="*/ 56 h 57"/>
                <a:gd name="T2" fmla="*/ 19 w 26"/>
                <a:gd name="T3" fmla="*/ 48 h 57"/>
                <a:gd name="T4" fmla="*/ 25 w 26"/>
                <a:gd name="T5" fmla="*/ 0 h 57"/>
                <a:gd name="T6" fmla="*/ 4 w 26"/>
                <a:gd name="T7" fmla="*/ 8 h 57"/>
                <a:gd name="T8" fmla="*/ 0 w 26"/>
                <a:gd name="T9" fmla="*/ 56 h 57"/>
              </a:gdLst>
              <a:ahLst/>
              <a:cxnLst>
                <a:cxn ang="0">
                  <a:pos x="T0" y="T1"/>
                </a:cxn>
                <a:cxn ang="0">
                  <a:pos x="T2" y="T3"/>
                </a:cxn>
                <a:cxn ang="0">
                  <a:pos x="T4" y="T5"/>
                </a:cxn>
                <a:cxn ang="0">
                  <a:pos x="T6" y="T7"/>
                </a:cxn>
                <a:cxn ang="0">
                  <a:pos x="T8" y="T9"/>
                </a:cxn>
              </a:cxnLst>
              <a:rect l="0" t="0" r="r" b="b"/>
              <a:pathLst>
                <a:path w="26" h="57">
                  <a:moveTo>
                    <a:pt x="0" y="56"/>
                  </a:moveTo>
                  <a:lnTo>
                    <a:pt x="19" y="48"/>
                  </a:lnTo>
                  <a:lnTo>
                    <a:pt x="25" y="0"/>
                  </a:lnTo>
                  <a:lnTo>
                    <a:pt x="4" y="8"/>
                  </a:lnTo>
                  <a:lnTo>
                    <a:pt x="0" y="56"/>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02" name="Freeform 600"/>
            <p:cNvSpPr>
              <a:spLocks/>
            </p:cNvSpPr>
            <p:nvPr/>
          </p:nvSpPr>
          <p:spPr bwMode="auto">
            <a:xfrm>
              <a:off x="4044" y="2846"/>
              <a:ext cx="23" cy="62"/>
            </a:xfrm>
            <a:custGeom>
              <a:avLst/>
              <a:gdLst>
                <a:gd name="T0" fmla="*/ 0 w 23"/>
                <a:gd name="T1" fmla="*/ 61 h 62"/>
                <a:gd name="T2" fmla="*/ 21 w 23"/>
                <a:gd name="T3" fmla="*/ 52 h 62"/>
                <a:gd name="T4" fmla="*/ 22 w 23"/>
                <a:gd name="T5" fmla="*/ 0 h 62"/>
                <a:gd name="T6" fmla="*/ 1 w 23"/>
                <a:gd name="T7" fmla="*/ 9 h 62"/>
                <a:gd name="T8" fmla="*/ 0 w 23"/>
                <a:gd name="T9" fmla="*/ 61 h 62"/>
              </a:gdLst>
              <a:ahLst/>
              <a:cxnLst>
                <a:cxn ang="0">
                  <a:pos x="T0" y="T1"/>
                </a:cxn>
                <a:cxn ang="0">
                  <a:pos x="T2" y="T3"/>
                </a:cxn>
                <a:cxn ang="0">
                  <a:pos x="T4" y="T5"/>
                </a:cxn>
                <a:cxn ang="0">
                  <a:pos x="T6" y="T7"/>
                </a:cxn>
                <a:cxn ang="0">
                  <a:pos x="T8" y="T9"/>
                </a:cxn>
              </a:cxnLst>
              <a:rect l="0" t="0" r="r" b="b"/>
              <a:pathLst>
                <a:path w="23" h="62">
                  <a:moveTo>
                    <a:pt x="0" y="61"/>
                  </a:moveTo>
                  <a:lnTo>
                    <a:pt x="21" y="52"/>
                  </a:lnTo>
                  <a:lnTo>
                    <a:pt x="22" y="0"/>
                  </a:lnTo>
                  <a:lnTo>
                    <a:pt x="1" y="9"/>
                  </a:lnTo>
                  <a:lnTo>
                    <a:pt x="0" y="61"/>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03" name="Freeform 601"/>
            <p:cNvSpPr>
              <a:spLocks/>
            </p:cNvSpPr>
            <p:nvPr/>
          </p:nvSpPr>
          <p:spPr bwMode="auto">
            <a:xfrm>
              <a:off x="4044" y="2792"/>
              <a:ext cx="23" cy="65"/>
            </a:xfrm>
            <a:custGeom>
              <a:avLst/>
              <a:gdLst>
                <a:gd name="T0" fmla="*/ 1 w 23"/>
                <a:gd name="T1" fmla="*/ 64 h 65"/>
                <a:gd name="T2" fmla="*/ 22 w 23"/>
                <a:gd name="T3" fmla="*/ 54 h 65"/>
                <a:gd name="T4" fmla="*/ 21 w 23"/>
                <a:gd name="T5" fmla="*/ 0 h 65"/>
                <a:gd name="T6" fmla="*/ 0 w 23"/>
                <a:gd name="T7" fmla="*/ 8 h 65"/>
                <a:gd name="T8" fmla="*/ 1 w 23"/>
                <a:gd name="T9" fmla="*/ 64 h 65"/>
              </a:gdLst>
              <a:ahLst/>
              <a:cxnLst>
                <a:cxn ang="0">
                  <a:pos x="T0" y="T1"/>
                </a:cxn>
                <a:cxn ang="0">
                  <a:pos x="T2" y="T3"/>
                </a:cxn>
                <a:cxn ang="0">
                  <a:pos x="T4" y="T5"/>
                </a:cxn>
                <a:cxn ang="0">
                  <a:pos x="T6" y="T7"/>
                </a:cxn>
                <a:cxn ang="0">
                  <a:pos x="T8" y="T9"/>
                </a:cxn>
              </a:cxnLst>
              <a:rect l="0" t="0" r="r" b="b"/>
              <a:pathLst>
                <a:path w="23" h="65">
                  <a:moveTo>
                    <a:pt x="1" y="64"/>
                  </a:moveTo>
                  <a:lnTo>
                    <a:pt x="22" y="54"/>
                  </a:lnTo>
                  <a:lnTo>
                    <a:pt x="21" y="0"/>
                  </a:lnTo>
                  <a:lnTo>
                    <a:pt x="0" y="8"/>
                  </a:lnTo>
                  <a:lnTo>
                    <a:pt x="1" y="64"/>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04" name="Freeform 602"/>
            <p:cNvSpPr>
              <a:spLocks/>
            </p:cNvSpPr>
            <p:nvPr/>
          </p:nvSpPr>
          <p:spPr bwMode="auto">
            <a:xfrm>
              <a:off x="4040" y="2739"/>
              <a:ext cx="26" cy="63"/>
            </a:xfrm>
            <a:custGeom>
              <a:avLst/>
              <a:gdLst>
                <a:gd name="T0" fmla="*/ 4 w 26"/>
                <a:gd name="T1" fmla="*/ 62 h 63"/>
                <a:gd name="T2" fmla="*/ 25 w 26"/>
                <a:gd name="T3" fmla="*/ 53 h 63"/>
                <a:gd name="T4" fmla="*/ 19 w 26"/>
                <a:gd name="T5" fmla="*/ 0 h 63"/>
                <a:gd name="T6" fmla="*/ 0 w 26"/>
                <a:gd name="T7" fmla="*/ 7 h 63"/>
                <a:gd name="T8" fmla="*/ 4 w 26"/>
                <a:gd name="T9" fmla="*/ 62 h 63"/>
              </a:gdLst>
              <a:ahLst/>
              <a:cxnLst>
                <a:cxn ang="0">
                  <a:pos x="T0" y="T1"/>
                </a:cxn>
                <a:cxn ang="0">
                  <a:pos x="T2" y="T3"/>
                </a:cxn>
                <a:cxn ang="0">
                  <a:pos x="T4" y="T5"/>
                </a:cxn>
                <a:cxn ang="0">
                  <a:pos x="T6" y="T7"/>
                </a:cxn>
                <a:cxn ang="0">
                  <a:pos x="T8" y="T9"/>
                </a:cxn>
              </a:cxnLst>
              <a:rect l="0" t="0" r="r" b="b"/>
              <a:pathLst>
                <a:path w="26" h="63">
                  <a:moveTo>
                    <a:pt x="4" y="62"/>
                  </a:moveTo>
                  <a:lnTo>
                    <a:pt x="25" y="53"/>
                  </a:lnTo>
                  <a:lnTo>
                    <a:pt x="19" y="0"/>
                  </a:lnTo>
                  <a:lnTo>
                    <a:pt x="0" y="7"/>
                  </a:lnTo>
                  <a:lnTo>
                    <a:pt x="4" y="62"/>
                  </a:lnTo>
                </a:path>
              </a:pathLst>
            </a:custGeom>
            <a:solidFill>
              <a:srgbClr val="37373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05" name="Freeform 603"/>
            <p:cNvSpPr>
              <a:spLocks/>
            </p:cNvSpPr>
            <p:nvPr/>
          </p:nvSpPr>
          <p:spPr bwMode="auto">
            <a:xfrm>
              <a:off x="4033" y="2687"/>
              <a:ext cx="28" cy="61"/>
            </a:xfrm>
            <a:custGeom>
              <a:avLst/>
              <a:gdLst>
                <a:gd name="T0" fmla="*/ 7 w 28"/>
                <a:gd name="T1" fmla="*/ 60 h 61"/>
                <a:gd name="T2" fmla="*/ 27 w 28"/>
                <a:gd name="T3" fmla="*/ 52 h 61"/>
                <a:gd name="T4" fmla="*/ 17 w 28"/>
                <a:gd name="T5" fmla="*/ 0 h 61"/>
                <a:gd name="T6" fmla="*/ 0 w 28"/>
                <a:gd name="T7" fmla="*/ 7 h 61"/>
                <a:gd name="T8" fmla="*/ 7 w 28"/>
                <a:gd name="T9" fmla="*/ 60 h 61"/>
              </a:gdLst>
              <a:ahLst/>
              <a:cxnLst>
                <a:cxn ang="0">
                  <a:pos x="T0" y="T1"/>
                </a:cxn>
                <a:cxn ang="0">
                  <a:pos x="T2" y="T3"/>
                </a:cxn>
                <a:cxn ang="0">
                  <a:pos x="T4" y="T5"/>
                </a:cxn>
                <a:cxn ang="0">
                  <a:pos x="T6" y="T7"/>
                </a:cxn>
                <a:cxn ang="0">
                  <a:pos x="T8" y="T9"/>
                </a:cxn>
              </a:cxnLst>
              <a:rect l="0" t="0" r="r" b="b"/>
              <a:pathLst>
                <a:path w="28" h="61">
                  <a:moveTo>
                    <a:pt x="7" y="60"/>
                  </a:moveTo>
                  <a:lnTo>
                    <a:pt x="27" y="52"/>
                  </a:lnTo>
                  <a:lnTo>
                    <a:pt x="17" y="0"/>
                  </a:lnTo>
                  <a:lnTo>
                    <a:pt x="0" y="7"/>
                  </a:lnTo>
                  <a:lnTo>
                    <a:pt x="7" y="60"/>
                  </a:lnTo>
                </a:path>
              </a:pathLst>
            </a:custGeom>
            <a:solidFill>
              <a:srgbClr val="3B3B3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06" name="Freeform 604"/>
            <p:cNvSpPr>
              <a:spLocks/>
            </p:cNvSpPr>
            <p:nvPr/>
          </p:nvSpPr>
          <p:spPr bwMode="auto">
            <a:xfrm>
              <a:off x="4025" y="2640"/>
              <a:ext cx="26" cy="56"/>
            </a:xfrm>
            <a:custGeom>
              <a:avLst/>
              <a:gdLst>
                <a:gd name="T0" fmla="*/ 8 w 26"/>
                <a:gd name="T1" fmla="*/ 55 h 56"/>
                <a:gd name="T2" fmla="*/ 25 w 26"/>
                <a:gd name="T3" fmla="*/ 47 h 56"/>
                <a:gd name="T4" fmla="*/ 14 w 26"/>
                <a:gd name="T5" fmla="*/ 0 h 56"/>
                <a:gd name="T6" fmla="*/ 0 w 26"/>
                <a:gd name="T7" fmla="*/ 6 h 56"/>
                <a:gd name="T8" fmla="*/ 8 w 26"/>
                <a:gd name="T9" fmla="*/ 55 h 56"/>
              </a:gdLst>
              <a:ahLst/>
              <a:cxnLst>
                <a:cxn ang="0">
                  <a:pos x="T0" y="T1"/>
                </a:cxn>
                <a:cxn ang="0">
                  <a:pos x="T2" y="T3"/>
                </a:cxn>
                <a:cxn ang="0">
                  <a:pos x="T4" y="T5"/>
                </a:cxn>
                <a:cxn ang="0">
                  <a:pos x="T6" y="T7"/>
                </a:cxn>
                <a:cxn ang="0">
                  <a:pos x="T8" y="T9"/>
                </a:cxn>
              </a:cxnLst>
              <a:rect l="0" t="0" r="r" b="b"/>
              <a:pathLst>
                <a:path w="26" h="56">
                  <a:moveTo>
                    <a:pt x="8" y="55"/>
                  </a:moveTo>
                  <a:lnTo>
                    <a:pt x="25" y="47"/>
                  </a:lnTo>
                  <a:lnTo>
                    <a:pt x="14" y="0"/>
                  </a:lnTo>
                  <a:lnTo>
                    <a:pt x="0" y="6"/>
                  </a:lnTo>
                  <a:lnTo>
                    <a:pt x="8" y="55"/>
                  </a:lnTo>
                </a:path>
              </a:pathLst>
            </a:custGeom>
            <a:solidFill>
              <a:srgbClr val="4D4D4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07" name="Freeform 605"/>
            <p:cNvSpPr>
              <a:spLocks/>
            </p:cNvSpPr>
            <p:nvPr/>
          </p:nvSpPr>
          <p:spPr bwMode="auto">
            <a:xfrm>
              <a:off x="4013" y="2599"/>
              <a:ext cx="27" cy="49"/>
            </a:xfrm>
            <a:custGeom>
              <a:avLst/>
              <a:gdLst>
                <a:gd name="T0" fmla="*/ 11 w 27"/>
                <a:gd name="T1" fmla="*/ 48 h 49"/>
                <a:gd name="T2" fmla="*/ 26 w 27"/>
                <a:gd name="T3" fmla="*/ 41 h 49"/>
                <a:gd name="T4" fmla="*/ 11 w 27"/>
                <a:gd name="T5" fmla="*/ 0 h 49"/>
                <a:gd name="T6" fmla="*/ 0 w 27"/>
                <a:gd name="T7" fmla="*/ 4 h 49"/>
                <a:gd name="T8" fmla="*/ 11 w 27"/>
                <a:gd name="T9" fmla="*/ 48 h 49"/>
              </a:gdLst>
              <a:ahLst/>
              <a:cxnLst>
                <a:cxn ang="0">
                  <a:pos x="T0" y="T1"/>
                </a:cxn>
                <a:cxn ang="0">
                  <a:pos x="T2" y="T3"/>
                </a:cxn>
                <a:cxn ang="0">
                  <a:pos x="T4" y="T5"/>
                </a:cxn>
                <a:cxn ang="0">
                  <a:pos x="T6" y="T7"/>
                </a:cxn>
                <a:cxn ang="0">
                  <a:pos x="T8" y="T9"/>
                </a:cxn>
              </a:cxnLst>
              <a:rect l="0" t="0" r="r" b="b"/>
              <a:pathLst>
                <a:path w="27" h="49">
                  <a:moveTo>
                    <a:pt x="11" y="48"/>
                  </a:moveTo>
                  <a:lnTo>
                    <a:pt x="26" y="41"/>
                  </a:lnTo>
                  <a:lnTo>
                    <a:pt x="11" y="0"/>
                  </a:lnTo>
                  <a:lnTo>
                    <a:pt x="0" y="4"/>
                  </a:lnTo>
                  <a:lnTo>
                    <a:pt x="11" y="48"/>
                  </a:lnTo>
                </a:path>
              </a:pathLst>
            </a:custGeom>
            <a:solidFill>
              <a:srgbClr val="64646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08" name="Freeform 606"/>
            <p:cNvSpPr>
              <a:spLocks/>
            </p:cNvSpPr>
            <p:nvPr/>
          </p:nvSpPr>
          <p:spPr bwMode="auto">
            <a:xfrm>
              <a:off x="4000" y="2565"/>
              <a:ext cx="26" cy="39"/>
            </a:xfrm>
            <a:custGeom>
              <a:avLst/>
              <a:gdLst>
                <a:gd name="T0" fmla="*/ 13 w 26"/>
                <a:gd name="T1" fmla="*/ 38 h 39"/>
                <a:gd name="T2" fmla="*/ 25 w 26"/>
                <a:gd name="T3" fmla="*/ 33 h 39"/>
                <a:gd name="T4" fmla="*/ 8 w 26"/>
                <a:gd name="T5" fmla="*/ 0 h 39"/>
                <a:gd name="T6" fmla="*/ 0 w 26"/>
                <a:gd name="T7" fmla="*/ 4 h 39"/>
                <a:gd name="T8" fmla="*/ 13 w 26"/>
                <a:gd name="T9" fmla="*/ 38 h 39"/>
              </a:gdLst>
              <a:ahLst/>
              <a:cxnLst>
                <a:cxn ang="0">
                  <a:pos x="T0" y="T1"/>
                </a:cxn>
                <a:cxn ang="0">
                  <a:pos x="T2" y="T3"/>
                </a:cxn>
                <a:cxn ang="0">
                  <a:pos x="T4" y="T5"/>
                </a:cxn>
                <a:cxn ang="0">
                  <a:pos x="T6" y="T7"/>
                </a:cxn>
                <a:cxn ang="0">
                  <a:pos x="T8" y="T9"/>
                </a:cxn>
              </a:cxnLst>
              <a:rect l="0" t="0" r="r" b="b"/>
              <a:pathLst>
                <a:path w="26" h="39">
                  <a:moveTo>
                    <a:pt x="13" y="38"/>
                  </a:moveTo>
                  <a:lnTo>
                    <a:pt x="25" y="33"/>
                  </a:lnTo>
                  <a:lnTo>
                    <a:pt x="8" y="0"/>
                  </a:lnTo>
                  <a:lnTo>
                    <a:pt x="0" y="4"/>
                  </a:lnTo>
                  <a:lnTo>
                    <a:pt x="13" y="38"/>
                  </a:lnTo>
                </a:path>
              </a:pathLst>
            </a:custGeom>
            <a:solidFill>
              <a:srgbClr val="87878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09" name="Freeform 607"/>
            <p:cNvSpPr>
              <a:spLocks/>
            </p:cNvSpPr>
            <p:nvPr/>
          </p:nvSpPr>
          <p:spPr bwMode="auto">
            <a:xfrm>
              <a:off x="3986" y="2541"/>
              <a:ext cx="23" cy="29"/>
            </a:xfrm>
            <a:custGeom>
              <a:avLst/>
              <a:gdLst>
                <a:gd name="T0" fmla="*/ 14 w 23"/>
                <a:gd name="T1" fmla="*/ 28 h 29"/>
                <a:gd name="T2" fmla="*/ 22 w 23"/>
                <a:gd name="T3" fmla="*/ 23 h 29"/>
                <a:gd name="T4" fmla="*/ 3 w 23"/>
                <a:gd name="T5" fmla="*/ 0 h 29"/>
                <a:gd name="T6" fmla="*/ 0 w 23"/>
                <a:gd name="T7" fmla="*/ 0 h 29"/>
                <a:gd name="T8" fmla="*/ 14 w 23"/>
                <a:gd name="T9" fmla="*/ 28 h 29"/>
              </a:gdLst>
              <a:ahLst/>
              <a:cxnLst>
                <a:cxn ang="0">
                  <a:pos x="T0" y="T1"/>
                </a:cxn>
                <a:cxn ang="0">
                  <a:pos x="T2" y="T3"/>
                </a:cxn>
                <a:cxn ang="0">
                  <a:pos x="T4" y="T5"/>
                </a:cxn>
                <a:cxn ang="0">
                  <a:pos x="T6" y="T7"/>
                </a:cxn>
                <a:cxn ang="0">
                  <a:pos x="T8" y="T9"/>
                </a:cxn>
              </a:cxnLst>
              <a:rect l="0" t="0" r="r" b="b"/>
              <a:pathLst>
                <a:path w="23" h="29">
                  <a:moveTo>
                    <a:pt x="14" y="28"/>
                  </a:moveTo>
                  <a:lnTo>
                    <a:pt x="22" y="23"/>
                  </a:lnTo>
                  <a:lnTo>
                    <a:pt x="3" y="0"/>
                  </a:lnTo>
                  <a:lnTo>
                    <a:pt x="0" y="0"/>
                  </a:lnTo>
                  <a:lnTo>
                    <a:pt x="14" y="28"/>
                  </a:lnTo>
                </a:path>
              </a:pathLst>
            </a:custGeom>
            <a:solidFill>
              <a:srgbClr val="D5D5D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10" name="Freeform 608"/>
            <p:cNvSpPr>
              <a:spLocks/>
            </p:cNvSpPr>
            <p:nvPr/>
          </p:nvSpPr>
          <p:spPr bwMode="auto">
            <a:xfrm>
              <a:off x="3971" y="2525"/>
              <a:ext cx="20" cy="18"/>
            </a:xfrm>
            <a:custGeom>
              <a:avLst/>
              <a:gdLst>
                <a:gd name="T0" fmla="*/ 14 w 20"/>
                <a:gd name="T1" fmla="*/ 17 h 18"/>
                <a:gd name="T2" fmla="*/ 19 w 20"/>
                <a:gd name="T3" fmla="*/ 16 h 18"/>
                <a:gd name="T4" fmla="*/ 0 w 20"/>
                <a:gd name="T5" fmla="*/ 0 h 18"/>
                <a:gd name="T6" fmla="*/ 14 w 20"/>
                <a:gd name="T7" fmla="*/ 17 h 18"/>
              </a:gdLst>
              <a:ahLst/>
              <a:cxnLst>
                <a:cxn ang="0">
                  <a:pos x="T0" y="T1"/>
                </a:cxn>
                <a:cxn ang="0">
                  <a:pos x="T2" y="T3"/>
                </a:cxn>
                <a:cxn ang="0">
                  <a:pos x="T4" y="T5"/>
                </a:cxn>
                <a:cxn ang="0">
                  <a:pos x="T6" y="T7"/>
                </a:cxn>
              </a:cxnLst>
              <a:rect l="0" t="0" r="r" b="b"/>
              <a:pathLst>
                <a:path w="20" h="18">
                  <a:moveTo>
                    <a:pt x="14" y="17"/>
                  </a:moveTo>
                  <a:lnTo>
                    <a:pt x="19" y="16"/>
                  </a:lnTo>
                  <a:lnTo>
                    <a:pt x="0" y="0"/>
                  </a:lnTo>
                  <a:lnTo>
                    <a:pt x="14" y="17"/>
                  </a:lnTo>
                </a:path>
              </a:pathLst>
            </a:custGeom>
            <a:solidFill>
              <a:srgbClr val="F3F3F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11" name="Freeform 609"/>
            <p:cNvSpPr>
              <a:spLocks/>
            </p:cNvSpPr>
            <p:nvPr/>
          </p:nvSpPr>
          <p:spPr bwMode="auto">
            <a:xfrm>
              <a:off x="3560" y="2795"/>
              <a:ext cx="17" cy="63"/>
            </a:xfrm>
            <a:custGeom>
              <a:avLst/>
              <a:gdLst>
                <a:gd name="T0" fmla="*/ 16 w 17"/>
                <a:gd name="T1" fmla="*/ 57 h 63"/>
                <a:gd name="T2" fmla="*/ 16 w 17"/>
                <a:gd name="T3" fmla="*/ 0 h 63"/>
                <a:gd name="T4" fmla="*/ 0 w 17"/>
                <a:gd name="T5" fmla="*/ 3 h 63"/>
                <a:gd name="T6" fmla="*/ 0 w 17"/>
                <a:gd name="T7" fmla="*/ 62 h 63"/>
                <a:gd name="T8" fmla="*/ 16 w 17"/>
                <a:gd name="T9" fmla="*/ 57 h 63"/>
              </a:gdLst>
              <a:ahLst/>
              <a:cxnLst>
                <a:cxn ang="0">
                  <a:pos x="T0" y="T1"/>
                </a:cxn>
                <a:cxn ang="0">
                  <a:pos x="T2" y="T3"/>
                </a:cxn>
                <a:cxn ang="0">
                  <a:pos x="T4" y="T5"/>
                </a:cxn>
                <a:cxn ang="0">
                  <a:pos x="T6" y="T7"/>
                </a:cxn>
                <a:cxn ang="0">
                  <a:pos x="T8" y="T9"/>
                </a:cxn>
              </a:cxnLst>
              <a:rect l="0" t="0" r="r" b="b"/>
              <a:pathLst>
                <a:path w="17" h="63">
                  <a:moveTo>
                    <a:pt x="16" y="57"/>
                  </a:moveTo>
                  <a:lnTo>
                    <a:pt x="16" y="0"/>
                  </a:lnTo>
                  <a:lnTo>
                    <a:pt x="0" y="3"/>
                  </a:lnTo>
                  <a:lnTo>
                    <a:pt x="0" y="62"/>
                  </a:lnTo>
                  <a:lnTo>
                    <a:pt x="16" y="57"/>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12" name="Freeform 610"/>
            <p:cNvSpPr>
              <a:spLocks/>
            </p:cNvSpPr>
            <p:nvPr/>
          </p:nvSpPr>
          <p:spPr bwMode="auto">
            <a:xfrm>
              <a:off x="3543" y="2798"/>
              <a:ext cx="18" cy="63"/>
            </a:xfrm>
            <a:custGeom>
              <a:avLst/>
              <a:gdLst>
                <a:gd name="T0" fmla="*/ 17 w 18"/>
                <a:gd name="T1" fmla="*/ 58 h 63"/>
                <a:gd name="T2" fmla="*/ 17 w 18"/>
                <a:gd name="T3" fmla="*/ 0 h 63"/>
                <a:gd name="T4" fmla="*/ 0 w 18"/>
                <a:gd name="T5" fmla="*/ 4 h 63"/>
                <a:gd name="T6" fmla="*/ 0 w 18"/>
                <a:gd name="T7" fmla="*/ 62 h 63"/>
                <a:gd name="T8" fmla="*/ 17 w 18"/>
                <a:gd name="T9" fmla="*/ 58 h 63"/>
              </a:gdLst>
              <a:ahLst/>
              <a:cxnLst>
                <a:cxn ang="0">
                  <a:pos x="T0" y="T1"/>
                </a:cxn>
                <a:cxn ang="0">
                  <a:pos x="T2" y="T3"/>
                </a:cxn>
                <a:cxn ang="0">
                  <a:pos x="T4" y="T5"/>
                </a:cxn>
                <a:cxn ang="0">
                  <a:pos x="T6" y="T7"/>
                </a:cxn>
                <a:cxn ang="0">
                  <a:pos x="T8" y="T9"/>
                </a:cxn>
              </a:cxnLst>
              <a:rect l="0" t="0" r="r" b="b"/>
              <a:pathLst>
                <a:path w="18" h="63">
                  <a:moveTo>
                    <a:pt x="17" y="58"/>
                  </a:moveTo>
                  <a:lnTo>
                    <a:pt x="17" y="0"/>
                  </a:lnTo>
                  <a:lnTo>
                    <a:pt x="0" y="4"/>
                  </a:lnTo>
                  <a:lnTo>
                    <a:pt x="0" y="62"/>
                  </a:lnTo>
                  <a:lnTo>
                    <a:pt x="17" y="58"/>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13" name="Freeform 611"/>
            <p:cNvSpPr>
              <a:spLocks/>
            </p:cNvSpPr>
            <p:nvPr/>
          </p:nvSpPr>
          <p:spPr bwMode="auto">
            <a:xfrm>
              <a:off x="3526" y="2803"/>
              <a:ext cx="18" cy="62"/>
            </a:xfrm>
            <a:custGeom>
              <a:avLst/>
              <a:gdLst>
                <a:gd name="T0" fmla="*/ 17 w 18"/>
                <a:gd name="T1" fmla="*/ 57 h 62"/>
                <a:gd name="T2" fmla="*/ 17 w 18"/>
                <a:gd name="T3" fmla="*/ 0 h 62"/>
                <a:gd name="T4" fmla="*/ 0 w 18"/>
                <a:gd name="T5" fmla="*/ 1 h 62"/>
                <a:gd name="T6" fmla="*/ 0 w 18"/>
                <a:gd name="T7" fmla="*/ 61 h 62"/>
                <a:gd name="T8" fmla="*/ 17 w 18"/>
                <a:gd name="T9" fmla="*/ 57 h 62"/>
              </a:gdLst>
              <a:ahLst/>
              <a:cxnLst>
                <a:cxn ang="0">
                  <a:pos x="T0" y="T1"/>
                </a:cxn>
                <a:cxn ang="0">
                  <a:pos x="T2" y="T3"/>
                </a:cxn>
                <a:cxn ang="0">
                  <a:pos x="T4" y="T5"/>
                </a:cxn>
                <a:cxn ang="0">
                  <a:pos x="T6" y="T7"/>
                </a:cxn>
                <a:cxn ang="0">
                  <a:pos x="T8" y="T9"/>
                </a:cxn>
              </a:cxnLst>
              <a:rect l="0" t="0" r="r" b="b"/>
              <a:pathLst>
                <a:path w="18" h="62">
                  <a:moveTo>
                    <a:pt x="17" y="57"/>
                  </a:moveTo>
                  <a:lnTo>
                    <a:pt x="17" y="0"/>
                  </a:lnTo>
                  <a:lnTo>
                    <a:pt x="0" y="1"/>
                  </a:lnTo>
                  <a:lnTo>
                    <a:pt x="0" y="61"/>
                  </a:lnTo>
                  <a:lnTo>
                    <a:pt x="17" y="57"/>
                  </a:lnTo>
                </a:path>
              </a:pathLst>
            </a:custGeom>
            <a:solidFill>
              <a:srgbClr val="39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14" name="Freeform 612"/>
            <p:cNvSpPr>
              <a:spLocks/>
            </p:cNvSpPr>
            <p:nvPr/>
          </p:nvSpPr>
          <p:spPr bwMode="auto">
            <a:xfrm>
              <a:off x="3507" y="2805"/>
              <a:ext cx="20" cy="62"/>
            </a:xfrm>
            <a:custGeom>
              <a:avLst/>
              <a:gdLst>
                <a:gd name="T0" fmla="*/ 19 w 20"/>
                <a:gd name="T1" fmla="*/ 59 h 62"/>
                <a:gd name="T2" fmla="*/ 19 w 20"/>
                <a:gd name="T3" fmla="*/ 0 h 62"/>
                <a:gd name="T4" fmla="*/ 0 w 20"/>
                <a:gd name="T5" fmla="*/ 2 h 62"/>
                <a:gd name="T6" fmla="*/ 0 w 20"/>
                <a:gd name="T7" fmla="*/ 61 h 62"/>
                <a:gd name="T8" fmla="*/ 19 w 20"/>
                <a:gd name="T9" fmla="*/ 59 h 62"/>
              </a:gdLst>
              <a:ahLst/>
              <a:cxnLst>
                <a:cxn ang="0">
                  <a:pos x="T0" y="T1"/>
                </a:cxn>
                <a:cxn ang="0">
                  <a:pos x="T2" y="T3"/>
                </a:cxn>
                <a:cxn ang="0">
                  <a:pos x="T4" y="T5"/>
                </a:cxn>
                <a:cxn ang="0">
                  <a:pos x="T6" y="T7"/>
                </a:cxn>
                <a:cxn ang="0">
                  <a:pos x="T8" y="T9"/>
                </a:cxn>
              </a:cxnLst>
              <a:rect l="0" t="0" r="r" b="b"/>
              <a:pathLst>
                <a:path w="20" h="62">
                  <a:moveTo>
                    <a:pt x="19" y="59"/>
                  </a:moveTo>
                  <a:lnTo>
                    <a:pt x="19" y="0"/>
                  </a:lnTo>
                  <a:lnTo>
                    <a:pt x="0" y="2"/>
                  </a:lnTo>
                  <a:lnTo>
                    <a:pt x="0" y="61"/>
                  </a:lnTo>
                  <a:lnTo>
                    <a:pt x="19" y="59"/>
                  </a:lnTo>
                </a:path>
              </a:pathLst>
            </a:custGeom>
            <a:solidFill>
              <a:srgbClr val="44280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15" name="Freeform 613"/>
            <p:cNvSpPr>
              <a:spLocks/>
            </p:cNvSpPr>
            <p:nvPr/>
          </p:nvSpPr>
          <p:spPr bwMode="auto">
            <a:xfrm>
              <a:off x="3489" y="2807"/>
              <a:ext cx="19" cy="61"/>
            </a:xfrm>
            <a:custGeom>
              <a:avLst/>
              <a:gdLst>
                <a:gd name="T0" fmla="*/ 18 w 19"/>
                <a:gd name="T1" fmla="*/ 58 h 61"/>
                <a:gd name="T2" fmla="*/ 18 w 19"/>
                <a:gd name="T3" fmla="*/ 0 h 61"/>
                <a:gd name="T4" fmla="*/ 0 w 19"/>
                <a:gd name="T5" fmla="*/ 0 h 61"/>
                <a:gd name="T6" fmla="*/ 0 w 19"/>
                <a:gd name="T7" fmla="*/ 60 h 61"/>
                <a:gd name="T8" fmla="*/ 18 w 19"/>
                <a:gd name="T9" fmla="*/ 58 h 61"/>
              </a:gdLst>
              <a:ahLst/>
              <a:cxnLst>
                <a:cxn ang="0">
                  <a:pos x="T0" y="T1"/>
                </a:cxn>
                <a:cxn ang="0">
                  <a:pos x="T2" y="T3"/>
                </a:cxn>
                <a:cxn ang="0">
                  <a:pos x="T4" y="T5"/>
                </a:cxn>
                <a:cxn ang="0">
                  <a:pos x="T6" y="T7"/>
                </a:cxn>
                <a:cxn ang="0">
                  <a:pos x="T8" y="T9"/>
                </a:cxn>
              </a:cxnLst>
              <a:rect l="0" t="0" r="r" b="b"/>
              <a:pathLst>
                <a:path w="19" h="61">
                  <a:moveTo>
                    <a:pt x="18" y="58"/>
                  </a:moveTo>
                  <a:lnTo>
                    <a:pt x="18" y="0"/>
                  </a:lnTo>
                  <a:lnTo>
                    <a:pt x="0" y="0"/>
                  </a:lnTo>
                  <a:lnTo>
                    <a:pt x="0" y="60"/>
                  </a:lnTo>
                  <a:lnTo>
                    <a:pt x="18" y="58"/>
                  </a:lnTo>
                </a:path>
              </a:pathLst>
            </a:custGeom>
            <a:solidFill>
              <a:srgbClr val="4F2F0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16" name="Freeform 614"/>
            <p:cNvSpPr>
              <a:spLocks/>
            </p:cNvSpPr>
            <p:nvPr/>
          </p:nvSpPr>
          <p:spPr bwMode="auto">
            <a:xfrm>
              <a:off x="3469" y="2808"/>
              <a:ext cx="21" cy="60"/>
            </a:xfrm>
            <a:custGeom>
              <a:avLst/>
              <a:gdLst>
                <a:gd name="T0" fmla="*/ 20 w 21"/>
                <a:gd name="T1" fmla="*/ 59 h 60"/>
                <a:gd name="T2" fmla="*/ 20 w 21"/>
                <a:gd name="T3" fmla="*/ 0 h 60"/>
                <a:gd name="T4" fmla="*/ 0 w 21"/>
                <a:gd name="T5" fmla="*/ 0 h 60"/>
                <a:gd name="T6" fmla="*/ 0 w 21"/>
                <a:gd name="T7" fmla="*/ 59 h 60"/>
                <a:gd name="T8" fmla="*/ 20 w 21"/>
                <a:gd name="T9" fmla="*/ 59 h 60"/>
              </a:gdLst>
              <a:ahLst/>
              <a:cxnLst>
                <a:cxn ang="0">
                  <a:pos x="T0" y="T1"/>
                </a:cxn>
                <a:cxn ang="0">
                  <a:pos x="T2" y="T3"/>
                </a:cxn>
                <a:cxn ang="0">
                  <a:pos x="T4" y="T5"/>
                </a:cxn>
                <a:cxn ang="0">
                  <a:pos x="T6" y="T7"/>
                </a:cxn>
                <a:cxn ang="0">
                  <a:pos x="T8" y="T9"/>
                </a:cxn>
              </a:cxnLst>
              <a:rect l="0" t="0" r="r" b="b"/>
              <a:pathLst>
                <a:path w="21" h="60">
                  <a:moveTo>
                    <a:pt x="20" y="59"/>
                  </a:moveTo>
                  <a:lnTo>
                    <a:pt x="20" y="0"/>
                  </a:lnTo>
                  <a:lnTo>
                    <a:pt x="0" y="0"/>
                  </a:lnTo>
                  <a:lnTo>
                    <a:pt x="0" y="59"/>
                  </a:lnTo>
                  <a:lnTo>
                    <a:pt x="20" y="59"/>
                  </a:lnTo>
                </a:path>
              </a:pathLst>
            </a:custGeom>
            <a:solidFill>
              <a:srgbClr val="5A351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17" name="Freeform 615"/>
            <p:cNvSpPr>
              <a:spLocks/>
            </p:cNvSpPr>
            <p:nvPr/>
          </p:nvSpPr>
          <p:spPr bwMode="auto">
            <a:xfrm>
              <a:off x="3451" y="2808"/>
              <a:ext cx="19" cy="60"/>
            </a:xfrm>
            <a:custGeom>
              <a:avLst/>
              <a:gdLst>
                <a:gd name="T0" fmla="*/ 18 w 19"/>
                <a:gd name="T1" fmla="*/ 59 h 60"/>
                <a:gd name="T2" fmla="*/ 18 w 19"/>
                <a:gd name="T3" fmla="*/ 0 h 60"/>
                <a:gd name="T4" fmla="*/ 0 w 19"/>
                <a:gd name="T5" fmla="*/ 0 h 60"/>
                <a:gd name="T6" fmla="*/ 0 w 19"/>
                <a:gd name="T7" fmla="*/ 57 h 60"/>
                <a:gd name="T8" fmla="*/ 18 w 19"/>
                <a:gd name="T9" fmla="*/ 59 h 60"/>
              </a:gdLst>
              <a:ahLst/>
              <a:cxnLst>
                <a:cxn ang="0">
                  <a:pos x="T0" y="T1"/>
                </a:cxn>
                <a:cxn ang="0">
                  <a:pos x="T2" y="T3"/>
                </a:cxn>
                <a:cxn ang="0">
                  <a:pos x="T4" y="T5"/>
                </a:cxn>
                <a:cxn ang="0">
                  <a:pos x="T6" y="T7"/>
                </a:cxn>
                <a:cxn ang="0">
                  <a:pos x="T8" y="T9"/>
                </a:cxn>
              </a:cxnLst>
              <a:rect l="0" t="0" r="r" b="b"/>
              <a:pathLst>
                <a:path w="19" h="60">
                  <a:moveTo>
                    <a:pt x="18" y="59"/>
                  </a:moveTo>
                  <a:lnTo>
                    <a:pt x="18" y="0"/>
                  </a:lnTo>
                  <a:lnTo>
                    <a:pt x="0" y="0"/>
                  </a:lnTo>
                  <a:lnTo>
                    <a:pt x="0" y="57"/>
                  </a:lnTo>
                  <a:lnTo>
                    <a:pt x="18" y="59"/>
                  </a:lnTo>
                </a:path>
              </a:pathLst>
            </a:custGeom>
            <a:solidFill>
              <a:srgbClr val="643B1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18" name="Freeform 616"/>
            <p:cNvSpPr>
              <a:spLocks/>
            </p:cNvSpPr>
            <p:nvPr/>
          </p:nvSpPr>
          <p:spPr bwMode="auto">
            <a:xfrm>
              <a:off x="3433" y="2806"/>
              <a:ext cx="19" cy="61"/>
            </a:xfrm>
            <a:custGeom>
              <a:avLst/>
              <a:gdLst>
                <a:gd name="T0" fmla="*/ 18 w 19"/>
                <a:gd name="T1" fmla="*/ 60 h 61"/>
                <a:gd name="T2" fmla="*/ 18 w 19"/>
                <a:gd name="T3" fmla="*/ 1 h 61"/>
                <a:gd name="T4" fmla="*/ 0 w 19"/>
                <a:gd name="T5" fmla="*/ 0 h 61"/>
                <a:gd name="T6" fmla="*/ 0 w 19"/>
                <a:gd name="T7" fmla="*/ 59 h 61"/>
                <a:gd name="T8" fmla="*/ 18 w 19"/>
                <a:gd name="T9" fmla="*/ 60 h 61"/>
              </a:gdLst>
              <a:ahLst/>
              <a:cxnLst>
                <a:cxn ang="0">
                  <a:pos x="T0" y="T1"/>
                </a:cxn>
                <a:cxn ang="0">
                  <a:pos x="T2" y="T3"/>
                </a:cxn>
                <a:cxn ang="0">
                  <a:pos x="T4" y="T5"/>
                </a:cxn>
                <a:cxn ang="0">
                  <a:pos x="T6" y="T7"/>
                </a:cxn>
                <a:cxn ang="0">
                  <a:pos x="T8" y="T9"/>
                </a:cxn>
              </a:cxnLst>
              <a:rect l="0" t="0" r="r" b="b"/>
              <a:pathLst>
                <a:path w="19" h="61">
                  <a:moveTo>
                    <a:pt x="18" y="60"/>
                  </a:moveTo>
                  <a:lnTo>
                    <a:pt x="18" y="1"/>
                  </a:lnTo>
                  <a:lnTo>
                    <a:pt x="0" y="0"/>
                  </a:lnTo>
                  <a:lnTo>
                    <a:pt x="0" y="59"/>
                  </a:lnTo>
                  <a:lnTo>
                    <a:pt x="18" y="60"/>
                  </a:lnTo>
                </a:path>
              </a:pathLst>
            </a:custGeom>
            <a:solidFill>
              <a:srgbClr val="6E411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19" name="Freeform 617"/>
            <p:cNvSpPr>
              <a:spLocks/>
            </p:cNvSpPr>
            <p:nvPr/>
          </p:nvSpPr>
          <p:spPr bwMode="auto">
            <a:xfrm>
              <a:off x="3414" y="2804"/>
              <a:ext cx="20" cy="62"/>
            </a:xfrm>
            <a:custGeom>
              <a:avLst/>
              <a:gdLst>
                <a:gd name="T0" fmla="*/ 19 w 20"/>
                <a:gd name="T1" fmla="*/ 61 h 62"/>
                <a:gd name="T2" fmla="*/ 19 w 20"/>
                <a:gd name="T3" fmla="*/ 2 h 62"/>
                <a:gd name="T4" fmla="*/ 0 w 20"/>
                <a:gd name="T5" fmla="*/ 0 h 62"/>
                <a:gd name="T6" fmla="*/ 0 w 20"/>
                <a:gd name="T7" fmla="*/ 58 h 62"/>
                <a:gd name="T8" fmla="*/ 19 w 20"/>
                <a:gd name="T9" fmla="*/ 61 h 62"/>
              </a:gdLst>
              <a:ahLst/>
              <a:cxnLst>
                <a:cxn ang="0">
                  <a:pos x="T0" y="T1"/>
                </a:cxn>
                <a:cxn ang="0">
                  <a:pos x="T2" y="T3"/>
                </a:cxn>
                <a:cxn ang="0">
                  <a:pos x="T4" y="T5"/>
                </a:cxn>
                <a:cxn ang="0">
                  <a:pos x="T6" y="T7"/>
                </a:cxn>
                <a:cxn ang="0">
                  <a:pos x="T8" y="T9"/>
                </a:cxn>
              </a:cxnLst>
              <a:rect l="0" t="0" r="r" b="b"/>
              <a:pathLst>
                <a:path w="20" h="62">
                  <a:moveTo>
                    <a:pt x="19" y="61"/>
                  </a:moveTo>
                  <a:lnTo>
                    <a:pt x="19" y="2"/>
                  </a:lnTo>
                  <a:lnTo>
                    <a:pt x="0" y="0"/>
                  </a:lnTo>
                  <a:lnTo>
                    <a:pt x="0" y="58"/>
                  </a:lnTo>
                  <a:lnTo>
                    <a:pt x="19" y="61"/>
                  </a:lnTo>
                </a:path>
              </a:pathLst>
            </a:custGeom>
            <a:solidFill>
              <a:srgbClr val="7747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20" name="Freeform 618"/>
            <p:cNvSpPr>
              <a:spLocks/>
            </p:cNvSpPr>
            <p:nvPr/>
          </p:nvSpPr>
          <p:spPr bwMode="auto">
            <a:xfrm>
              <a:off x="3398" y="2801"/>
              <a:ext cx="17" cy="62"/>
            </a:xfrm>
            <a:custGeom>
              <a:avLst/>
              <a:gdLst>
                <a:gd name="T0" fmla="*/ 16 w 17"/>
                <a:gd name="T1" fmla="*/ 61 h 62"/>
                <a:gd name="T2" fmla="*/ 16 w 17"/>
                <a:gd name="T3" fmla="*/ 2 h 62"/>
                <a:gd name="T4" fmla="*/ 0 w 17"/>
                <a:gd name="T5" fmla="*/ 0 h 62"/>
                <a:gd name="T6" fmla="*/ 0 w 17"/>
                <a:gd name="T7" fmla="*/ 57 h 62"/>
                <a:gd name="T8" fmla="*/ 16 w 17"/>
                <a:gd name="T9" fmla="*/ 61 h 62"/>
              </a:gdLst>
              <a:ahLst/>
              <a:cxnLst>
                <a:cxn ang="0">
                  <a:pos x="T0" y="T1"/>
                </a:cxn>
                <a:cxn ang="0">
                  <a:pos x="T2" y="T3"/>
                </a:cxn>
                <a:cxn ang="0">
                  <a:pos x="T4" y="T5"/>
                </a:cxn>
                <a:cxn ang="0">
                  <a:pos x="T6" y="T7"/>
                </a:cxn>
                <a:cxn ang="0">
                  <a:pos x="T8" y="T9"/>
                </a:cxn>
              </a:cxnLst>
              <a:rect l="0" t="0" r="r" b="b"/>
              <a:pathLst>
                <a:path w="17" h="62">
                  <a:moveTo>
                    <a:pt x="16" y="61"/>
                  </a:moveTo>
                  <a:lnTo>
                    <a:pt x="16" y="2"/>
                  </a:lnTo>
                  <a:lnTo>
                    <a:pt x="0" y="0"/>
                  </a:lnTo>
                  <a:lnTo>
                    <a:pt x="0" y="57"/>
                  </a:lnTo>
                  <a:lnTo>
                    <a:pt x="16" y="61"/>
                  </a:lnTo>
                </a:path>
              </a:pathLst>
            </a:custGeom>
            <a:solidFill>
              <a:srgbClr val="7F4C1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21" name="Freeform 619"/>
            <p:cNvSpPr>
              <a:spLocks/>
            </p:cNvSpPr>
            <p:nvPr/>
          </p:nvSpPr>
          <p:spPr bwMode="auto">
            <a:xfrm>
              <a:off x="3382" y="2797"/>
              <a:ext cx="17" cy="62"/>
            </a:xfrm>
            <a:custGeom>
              <a:avLst/>
              <a:gdLst>
                <a:gd name="T0" fmla="*/ 16 w 17"/>
                <a:gd name="T1" fmla="*/ 61 h 62"/>
                <a:gd name="T2" fmla="*/ 16 w 17"/>
                <a:gd name="T3" fmla="*/ 4 h 62"/>
                <a:gd name="T4" fmla="*/ 0 w 17"/>
                <a:gd name="T5" fmla="*/ 0 h 62"/>
                <a:gd name="T6" fmla="*/ 0 w 17"/>
                <a:gd name="T7" fmla="*/ 56 h 62"/>
                <a:gd name="T8" fmla="*/ 16 w 17"/>
                <a:gd name="T9" fmla="*/ 61 h 62"/>
              </a:gdLst>
              <a:ahLst/>
              <a:cxnLst>
                <a:cxn ang="0">
                  <a:pos x="T0" y="T1"/>
                </a:cxn>
                <a:cxn ang="0">
                  <a:pos x="T2" y="T3"/>
                </a:cxn>
                <a:cxn ang="0">
                  <a:pos x="T4" y="T5"/>
                </a:cxn>
                <a:cxn ang="0">
                  <a:pos x="T6" y="T7"/>
                </a:cxn>
                <a:cxn ang="0">
                  <a:pos x="T8" y="T9"/>
                </a:cxn>
              </a:cxnLst>
              <a:rect l="0" t="0" r="r" b="b"/>
              <a:pathLst>
                <a:path w="17" h="62">
                  <a:moveTo>
                    <a:pt x="16" y="61"/>
                  </a:moveTo>
                  <a:lnTo>
                    <a:pt x="16" y="4"/>
                  </a:lnTo>
                  <a:lnTo>
                    <a:pt x="0" y="0"/>
                  </a:lnTo>
                  <a:lnTo>
                    <a:pt x="0" y="56"/>
                  </a:lnTo>
                  <a:lnTo>
                    <a:pt x="16" y="61"/>
                  </a:lnTo>
                </a:path>
              </a:pathLst>
            </a:custGeom>
            <a:solidFill>
              <a:srgbClr val="86501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22" name="Freeform 620"/>
            <p:cNvSpPr>
              <a:spLocks/>
            </p:cNvSpPr>
            <p:nvPr/>
          </p:nvSpPr>
          <p:spPr bwMode="auto">
            <a:xfrm>
              <a:off x="3367" y="2791"/>
              <a:ext cx="17" cy="64"/>
            </a:xfrm>
            <a:custGeom>
              <a:avLst/>
              <a:gdLst>
                <a:gd name="T0" fmla="*/ 16 w 17"/>
                <a:gd name="T1" fmla="*/ 63 h 64"/>
                <a:gd name="T2" fmla="*/ 16 w 17"/>
                <a:gd name="T3" fmla="*/ 5 h 64"/>
                <a:gd name="T4" fmla="*/ 0 w 17"/>
                <a:gd name="T5" fmla="*/ 0 h 64"/>
                <a:gd name="T6" fmla="*/ 0 w 17"/>
                <a:gd name="T7" fmla="*/ 57 h 64"/>
                <a:gd name="T8" fmla="*/ 16 w 17"/>
                <a:gd name="T9" fmla="*/ 63 h 64"/>
              </a:gdLst>
              <a:ahLst/>
              <a:cxnLst>
                <a:cxn ang="0">
                  <a:pos x="T0" y="T1"/>
                </a:cxn>
                <a:cxn ang="0">
                  <a:pos x="T2" y="T3"/>
                </a:cxn>
                <a:cxn ang="0">
                  <a:pos x="T4" y="T5"/>
                </a:cxn>
                <a:cxn ang="0">
                  <a:pos x="T6" y="T7"/>
                </a:cxn>
                <a:cxn ang="0">
                  <a:pos x="T8" y="T9"/>
                </a:cxn>
              </a:cxnLst>
              <a:rect l="0" t="0" r="r" b="b"/>
              <a:pathLst>
                <a:path w="17" h="64">
                  <a:moveTo>
                    <a:pt x="16" y="63"/>
                  </a:moveTo>
                  <a:lnTo>
                    <a:pt x="16" y="5"/>
                  </a:lnTo>
                  <a:lnTo>
                    <a:pt x="0" y="0"/>
                  </a:lnTo>
                  <a:lnTo>
                    <a:pt x="0" y="57"/>
                  </a:lnTo>
                  <a:lnTo>
                    <a:pt x="16" y="63"/>
                  </a:lnTo>
                </a:path>
              </a:pathLst>
            </a:custGeom>
            <a:solidFill>
              <a:srgbClr val="8C541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23" name="Freeform 621"/>
            <p:cNvSpPr>
              <a:spLocks/>
            </p:cNvSpPr>
            <p:nvPr/>
          </p:nvSpPr>
          <p:spPr bwMode="auto">
            <a:xfrm>
              <a:off x="3353" y="2786"/>
              <a:ext cx="17" cy="64"/>
            </a:xfrm>
            <a:custGeom>
              <a:avLst/>
              <a:gdLst>
                <a:gd name="T0" fmla="*/ 16 w 17"/>
                <a:gd name="T1" fmla="*/ 63 h 64"/>
                <a:gd name="T2" fmla="*/ 16 w 17"/>
                <a:gd name="T3" fmla="*/ 5 h 64"/>
                <a:gd name="T4" fmla="*/ 0 w 17"/>
                <a:gd name="T5" fmla="*/ 0 h 64"/>
                <a:gd name="T6" fmla="*/ 0 w 17"/>
                <a:gd name="T7" fmla="*/ 57 h 64"/>
                <a:gd name="T8" fmla="*/ 16 w 17"/>
                <a:gd name="T9" fmla="*/ 63 h 64"/>
              </a:gdLst>
              <a:ahLst/>
              <a:cxnLst>
                <a:cxn ang="0">
                  <a:pos x="T0" y="T1"/>
                </a:cxn>
                <a:cxn ang="0">
                  <a:pos x="T2" y="T3"/>
                </a:cxn>
                <a:cxn ang="0">
                  <a:pos x="T4" y="T5"/>
                </a:cxn>
                <a:cxn ang="0">
                  <a:pos x="T6" y="T7"/>
                </a:cxn>
                <a:cxn ang="0">
                  <a:pos x="T8" y="T9"/>
                </a:cxn>
              </a:cxnLst>
              <a:rect l="0" t="0" r="r" b="b"/>
              <a:pathLst>
                <a:path w="17" h="64">
                  <a:moveTo>
                    <a:pt x="16" y="63"/>
                  </a:moveTo>
                  <a:lnTo>
                    <a:pt x="16" y="5"/>
                  </a:lnTo>
                  <a:lnTo>
                    <a:pt x="0" y="0"/>
                  </a:lnTo>
                  <a:lnTo>
                    <a:pt x="0" y="57"/>
                  </a:lnTo>
                  <a:lnTo>
                    <a:pt x="16" y="63"/>
                  </a:lnTo>
                </a:path>
              </a:pathLst>
            </a:custGeom>
            <a:solidFill>
              <a:srgbClr val="91561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24" name="Freeform 622"/>
            <p:cNvSpPr>
              <a:spLocks/>
            </p:cNvSpPr>
            <p:nvPr/>
          </p:nvSpPr>
          <p:spPr bwMode="auto">
            <a:xfrm>
              <a:off x="3341" y="2780"/>
              <a:ext cx="17" cy="64"/>
            </a:xfrm>
            <a:custGeom>
              <a:avLst/>
              <a:gdLst>
                <a:gd name="T0" fmla="*/ 16 w 17"/>
                <a:gd name="T1" fmla="*/ 63 h 64"/>
                <a:gd name="T2" fmla="*/ 16 w 17"/>
                <a:gd name="T3" fmla="*/ 6 h 64"/>
                <a:gd name="T4" fmla="*/ 0 w 17"/>
                <a:gd name="T5" fmla="*/ 0 h 64"/>
                <a:gd name="T6" fmla="*/ 0 w 17"/>
                <a:gd name="T7" fmla="*/ 56 h 64"/>
                <a:gd name="T8" fmla="*/ 16 w 17"/>
                <a:gd name="T9" fmla="*/ 63 h 64"/>
              </a:gdLst>
              <a:ahLst/>
              <a:cxnLst>
                <a:cxn ang="0">
                  <a:pos x="T0" y="T1"/>
                </a:cxn>
                <a:cxn ang="0">
                  <a:pos x="T2" y="T3"/>
                </a:cxn>
                <a:cxn ang="0">
                  <a:pos x="T4" y="T5"/>
                </a:cxn>
                <a:cxn ang="0">
                  <a:pos x="T6" y="T7"/>
                </a:cxn>
                <a:cxn ang="0">
                  <a:pos x="T8" y="T9"/>
                </a:cxn>
              </a:cxnLst>
              <a:rect l="0" t="0" r="r" b="b"/>
              <a:pathLst>
                <a:path w="17" h="64">
                  <a:moveTo>
                    <a:pt x="16" y="63"/>
                  </a:moveTo>
                  <a:lnTo>
                    <a:pt x="16" y="6"/>
                  </a:lnTo>
                  <a:lnTo>
                    <a:pt x="0" y="0"/>
                  </a:lnTo>
                  <a:lnTo>
                    <a:pt x="0" y="56"/>
                  </a:lnTo>
                  <a:lnTo>
                    <a:pt x="16" y="63"/>
                  </a:lnTo>
                </a:path>
              </a:pathLst>
            </a:custGeom>
            <a:solidFill>
              <a:srgbClr val="94581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25" name="Freeform 623"/>
            <p:cNvSpPr>
              <a:spLocks/>
            </p:cNvSpPr>
            <p:nvPr/>
          </p:nvSpPr>
          <p:spPr bwMode="auto">
            <a:xfrm>
              <a:off x="3332" y="2773"/>
              <a:ext cx="17" cy="65"/>
            </a:xfrm>
            <a:custGeom>
              <a:avLst/>
              <a:gdLst>
                <a:gd name="T0" fmla="*/ 16 w 17"/>
                <a:gd name="T1" fmla="*/ 64 h 65"/>
                <a:gd name="T2" fmla="*/ 16 w 17"/>
                <a:gd name="T3" fmla="*/ 7 h 65"/>
                <a:gd name="T4" fmla="*/ 0 w 17"/>
                <a:gd name="T5" fmla="*/ 0 h 65"/>
                <a:gd name="T6" fmla="*/ 0 w 17"/>
                <a:gd name="T7" fmla="*/ 57 h 65"/>
                <a:gd name="T8" fmla="*/ 16 w 17"/>
                <a:gd name="T9" fmla="*/ 64 h 65"/>
              </a:gdLst>
              <a:ahLst/>
              <a:cxnLst>
                <a:cxn ang="0">
                  <a:pos x="T0" y="T1"/>
                </a:cxn>
                <a:cxn ang="0">
                  <a:pos x="T2" y="T3"/>
                </a:cxn>
                <a:cxn ang="0">
                  <a:pos x="T4" y="T5"/>
                </a:cxn>
                <a:cxn ang="0">
                  <a:pos x="T6" y="T7"/>
                </a:cxn>
                <a:cxn ang="0">
                  <a:pos x="T8" y="T9"/>
                </a:cxn>
              </a:cxnLst>
              <a:rect l="0" t="0" r="r" b="b"/>
              <a:pathLst>
                <a:path w="17" h="65">
                  <a:moveTo>
                    <a:pt x="16" y="64"/>
                  </a:moveTo>
                  <a:lnTo>
                    <a:pt x="16" y="7"/>
                  </a:lnTo>
                  <a:lnTo>
                    <a:pt x="0" y="0"/>
                  </a:lnTo>
                  <a:lnTo>
                    <a:pt x="0" y="57"/>
                  </a:lnTo>
                  <a:lnTo>
                    <a:pt x="16" y="64"/>
                  </a:lnTo>
                </a:path>
              </a:pathLst>
            </a:custGeom>
            <a:solidFill>
              <a:srgbClr val="96591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26" name="Freeform 624"/>
            <p:cNvSpPr>
              <a:spLocks/>
            </p:cNvSpPr>
            <p:nvPr/>
          </p:nvSpPr>
          <p:spPr bwMode="auto">
            <a:xfrm>
              <a:off x="3323" y="2765"/>
              <a:ext cx="17" cy="67"/>
            </a:xfrm>
            <a:custGeom>
              <a:avLst/>
              <a:gdLst>
                <a:gd name="T0" fmla="*/ 16 w 17"/>
                <a:gd name="T1" fmla="*/ 66 h 67"/>
                <a:gd name="T2" fmla="*/ 16 w 17"/>
                <a:gd name="T3" fmla="*/ 7 h 67"/>
                <a:gd name="T4" fmla="*/ 0 w 17"/>
                <a:gd name="T5" fmla="*/ 0 h 67"/>
                <a:gd name="T6" fmla="*/ 0 w 17"/>
                <a:gd name="T7" fmla="*/ 58 h 67"/>
                <a:gd name="T8" fmla="*/ 16 w 17"/>
                <a:gd name="T9" fmla="*/ 66 h 67"/>
              </a:gdLst>
              <a:ahLst/>
              <a:cxnLst>
                <a:cxn ang="0">
                  <a:pos x="T0" y="T1"/>
                </a:cxn>
                <a:cxn ang="0">
                  <a:pos x="T2" y="T3"/>
                </a:cxn>
                <a:cxn ang="0">
                  <a:pos x="T4" y="T5"/>
                </a:cxn>
                <a:cxn ang="0">
                  <a:pos x="T6" y="T7"/>
                </a:cxn>
                <a:cxn ang="0">
                  <a:pos x="T8" y="T9"/>
                </a:cxn>
              </a:cxnLst>
              <a:rect l="0" t="0" r="r" b="b"/>
              <a:pathLst>
                <a:path w="17" h="67">
                  <a:moveTo>
                    <a:pt x="16" y="66"/>
                  </a:moveTo>
                  <a:lnTo>
                    <a:pt x="16" y="7"/>
                  </a:lnTo>
                  <a:lnTo>
                    <a:pt x="0" y="0"/>
                  </a:lnTo>
                  <a:lnTo>
                    <a:pt x="0" y="58"/>
                  </a:lnTo>
                  <a:lnTo>
                    <a:pt x="16" y="66"/>
                  </a:lnTo>
                </a:path>
              </a:pathLst>
            </a:custGeom>
            <a:solidFill>
              <a:srgbClr val="975A1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27" name="Freeform 625"/>
            <p:cNvSpPr>
              <a:spLocks/>
            </p:cNvSpPr>
            <p:nvPr/>
          </p:nvSpPr>
          <p:spPr bwMode="auto">
            <a:xfrm>
              <a:off x="3318" y="2758"/>
              <a:ext cx="17" cy="67"/>
            </a:xfrm>
            <a:custGeom>
              <a:avLst/>
              <a:gdLst>
                <a:gd name="T0" fmla="*/ 16 w 17"/>
                <a:gd name="T1" fmla="*/ 66 h 67"/>
                <a:gd name="T2" fmla="*/ 16 w 17"/>
                <a:gd name="T3" fmla="*/ 7 h 67"/>
                <a:gd name="T4" fmla="*/ 0 w 17"/>
                <a:gd name="T5" fmla="*/ 0 h 67"/>
                <a:gd name="T6" fmla="*/ 0 w 17"/>
                <a:gd name="T7" fmla="*/ 57 h 67"/>
                <a:gd name="T8" fmla="*/ 16 w 17"/>
                <a:gd name="T9" fmla="*/ 66 h 67"/>
              </a:gdLst>
              <a:ahLst/>
              <a:cxnLst>
                <a:cxn ang="0">
                  <a:pos x="T0" y="T1"/>
                </a:cxn>
                <a:cxn ang="0">
                  <a:pos x="T2" y="T3"/>
                </a:cxn>
                <a:cxn ang="0">
                  <a:pos x="T4" y="T5"/>
                </a:cxn>
                <a:cxn ang="0">
                  <a:pos x="T6" y="T7"/>
                </a:cxn>
                <a:cxn ang="0">
                  <a:pos x="T8" y="T9"/>
                </a:cxn>
              </a:cxnLst>
              <a:rect l="0" t="0" r="r" b="b"/>
              <a:pathLst>
                <a:path w="17" h="67">
                  <a:moveTo>
                    <a:pt x="16" y="66"/>
                  </a:moveTo>
                  <a:lnTo>
                    <a:pt x="16" y="7"/>
                  </a:lnTo>
                  <a:lnTo>
                    <a:pt x="0" y="0"/>
                  </a:lnTo>
                  <a:lnTo>
                    <a:pt x="0" y="57"/>
                  </a:lnTo>
                  <a:lnTo>
                    <a:pt x="16" y="66"/>
                  </a:lnTo>
                </a:path>
              </a:pathLst>
            </a:custGeom>
            <a:solidFill>
              <a:srgbClr val="965A1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28" name="Freeform 626"/>
            <p:cNvSpPr>
              <a:spLocks/>
            </p:cNvSpPr>
            <p:nvPr/>
          </p:nvSpPr>
          <p:spPr bwMode="auto">
            <a:xfrm>
              <a:off x="3314" y="2749"/>
              <a:ext cx="17" cy="67"/>
            </a:xfrm>
            <a:custGeom>
              <a:avLst/>
              <a:gdLst>
                <a:gd name="T0" fmla="*/ 16 w 17"/>
                <a:gd name="T1" fmla="*/ 66 h 67"/>
                <a:gd name="T2" fmla="*/ 16 w 17"/>
                <a:gd name="T3" fmla="*/ 8 h 67"/>
                <a:gd name="T4" fmla="*/ 0 w 17"/>
                <a:gd name="T5" fmla="*/ 0 h 67"/>
                <a:gd name="T6" fmla="*/ 0 w 17"/>
                <a:gd name="T7" fmla="*/ 58 h 67"/>
                <a:gd name="T8" fmla="*/ 16 w 17"/>
                <a:gd name="T9" fmla="*/ 66 h 67"/>
              </a:gdLst>
              <a:ahLst/>
              <a:cxnLst>
                <a:cxn ang="0">
                  <a:pos x="T0" y="T1"/>
                </a:cxn>
                <a:cxn ang="0">
                  <a:pos x="T2" y="T3"/>
                </a:cxn>
                <a:cxn ang="0">
                  <a:pos x="T4" y="T5"/>
                </a:cxn>
                <a:cxn ang="0">
                  <a:pos x="T6" y="T7"/>
                </a:cxn>
                <a:cxn ang="0">
                  <a:pos x="T8" y="T9"/>
                </a:cxn>
              </a:cxnLst>
              <a:rect l="0" t="0" r="r" b="b"/>
              <a:pathLst>
                <a:path w="17" h="67">
                  <a:moveTo>
                    <a:pt x="16" y="66"/>
                  </a:moveTo>
                  <a:lnTo>
                    <a:pt x="16" y="8"/>
                  </a:lnTo>
                  <a:lnTo>
                    <a:pt x="0" y="0"/>
                  </a:lnTo>
                  <a:lnTo>
                    <a:pt x="0" y="58"/>
                  </a:lnTo>
                  <a:lnTo>
                    <a:pt x="16" y="66"/>
                  </a:lnTo>
                </a:path>
              </a:pathLst>
            </a:custGeom>
            <a:solidFill>
              <a:srgbClr val="94581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29" name="Freeform 627"/>
            <p:cNvSpPr>
              <a:spLocks/>
            </p:cNvSpPr>
            <p:nvPr/>
          </p:nvSpPr>
          <p:spPr bwMode="auto">
            <a:xfrm>
              <a:off x="3312" y="2742"/>
              <a:ext cx="17" cy="67"/>
            </a:xfrm>
            <a:custGeom>
              <a:avLst/>
              <a:gdLst>
                <a:gd name="T0" fmla="*/ 16 w 17"/>
                <a:gd name="T1" fmla="*/ 66 h 67"/>
                <a:gd name="T2" fmla="*/ 16 w 17"/>
                <a:gd name="T3" fmla="*/ 7 h 67"/>
                <a:gd name="T4" fmla="*/ 0 w 17"/>
                <a:gd name="T5" fmla="*/ 0 h 67"/>
                <a:gd name="T6" fmla="*/ 0 w 17"/>
                <a:gd name="T7" fmla="*/ 57 h 67"/>
                <a:gd name="T8" fmla="*/ 16 w 17"/>
                <a:gd name="T9" fmla="*/ 66 h 67"/>
              </a:gdLst>
              <a:ahLst/>
              <a:cxnLst>
                <a:cxn ang="0">
                  <a:pos x="T0" y="T1"/>
                </a:cxn>
                <a:cxn ang="0">
                  <a:pos x="T2" y="T3"/>
                </a:cxn>
                <a:cxn ang="0">
                  <a:pos x="T4" y="T5"/>
                </a:cxn>
                <a:cxn ang="0">
                  <a:pos x="T6" y="T7"/>
                </a:cxn>
                <a:cxn ang="0">
                  <a:pos x="T8" y="T9"/>
                </a:cxn>
              </a:cxnLst>
              <a:rect l="0" t="0" r="r" b="b"/>
              <a:pathLst>
                <a:path w="17" h="67">
                  <a:moveTo>
                    <a:pt x="16" y="66"/>
                  </a:moveTo>
                  <a:lnTo>
                    <a:pt x="16" y="7"/>
                  </a:lnTo>
                  <a:lnTo>
                    <a:pt x="0" y="0"/>
                  </a:lnTo>
                  <a:lnTo>
                    <a:pt x="0" y="57"/>
                  </a:lnTo>
                  <a:lnTo>
                    <a:pt x="16" y="66"/>
                  </a:lnTo>
                </a:path>
              </a:pathLst>
            </a:custGeom>
            <a:solidFill>
              <a:srgbClr val="91561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30" name="Freeform 628"/>
            <p:cNvSpPr>
              <a:spLocks/>
            </p:cNvSpPr>
            <p:nvPr/>
          </p:nvSpPr>
          <p:spPr bwMode="auto">
            <a:xfrm>
              <a:off x="3637" y="2738"/>
              <a:ext cx="17" cy="67"/>
            </a:xfrm>
            <a:custGeom>
              <a:avLst/>
              <a:gdLst>
                <a:gd name="T0" fmla="*/ 16 w 17"/>
                <a:gd name="T1" fmla="*/ 58 h 67"/>
                <a:gd name="T2" fmla="*/ 16 w 17"/>
                <a:gd name="T3" fmla="*/ 0 h 67"/>
                <a:gd name="T4" fmla="*/ 0 w 17"/>
                <a:gd name="T5" fmla="*/ 8 h 67"/>
                <a:gd name="T6" fmla="*/ 0 w 17"/>
                <a:gd name="T7" fmla="*/ 66 h 67"/>
                <a:gd name="T8" fmla="*/ 16 w 17"/>
                <a:gd name="T9" fmla="*/ 58 h 67"/>
              </a:gdLst>
              <a:ahLst/>
              <a:cxnLst>
                <a:cxn ang="0">
                  <a:pos x="T0" y="T1"/>
                </a:cxn>
                <a:cxn ang="0">
                  <a:pos x="T2" y="T3"/>
                </a:cxn>
                <a:cxn ang="0">
                  <a:pos x="T4" y="T5"/>
                </a:cxn>
                <a:cxn ang="0">
                  <a:pos x="T6" y="T7"/>
                </a:cxn>
                <a:cxn ang="0">
                  <a:pos x="T8" y="T9"/>
                </a:cxn>
              </a:cxnLst>
              <a:rect l="0" t="0" r="r" b="b"/>
              <a:pathLst>
                <a:path w="17" h="67">
                  <a:moveTo>
                    <a:pt x="16" y="58"/>
                  </a:moveTo>
                  <a:lnTo>
                    <a:pt x="16" y="0"/>
                  </a:lnTo>
                  <a:lnTo>
                    <a:pt x="0" y="8"/>
                  </a:lnTo>
                  <a:lnTo>
                    <a:pt x="0" y="66"/>
                  </a:lnTo>
                  <a:lnTo>
                    <a:pt x="16" y="58"/>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31" name="Freeform 629"/>
            <p:cNvSpPr>
              <a:spLocks/>
            </p:cNvSpPr>
            <p:nvPr/>
          </p:nvSpPr>
          <p:spPr bwMode="auto">
            <a:xfrm>
              <a:off x="3633" y="2746"/>
              <a:ext cx="17" cy="68"/>
            </a:xfrm>
            <a:custGeom>
              <a:avLst/>
              <a:gdLst>
                <a:gd name="T0" fmla="*/ 16 w 17"/>
                <a:gd name="T1" fmla="*/ 58 h 68"/>
                <a:gd name="T2" fmla="*/ 16 w 17"/>
                <a:gd name="T3" fmla="*/ 0 h 68"/>
                <a:gd name="T4" fmla="*/ 0 w 17"/>
                <a:gd name="T5" fmla="*/ 7 h 68"/>
                <a:gd name="T6" fmla="*/ 0 w 17"/>
                <a:gd name="T7" fmla="*/ 67 h 68"/>
                <a:gd name="T8" fmla="*/ 16 w 17"/>
                <a:gd name="T9" fmla="*/ 58 h 68"/>
              </a:gdLst>
              <a:ahLst/>
              <a:cxnLst>
                <a:cxn ang="0">
                  <a:pos x="T0" y="T1"/>
                </a:cxn>
                <a:cxn ang="0">
                  <a:pos x="T2" y="T3"/>
                </a:cxn>
                <a:cxn ang="0">
                  <a:pos x="T4" y="T5"/>
                </a:cxn>
                <a:cxn ang="0">
                  <a:pos x="T6" y="T7"/>
                </a:cxn>
                <a:cxn ang="0">
                  <a:pos x="T8" y="T9"/>
                </a:cxn>
              </a:cxnLst>
              <a:rect l="0" t="0" r="r" b="b"/>
              <a:pathLst>
                <a:path w="17" h="68">
                  <a:moveTo>
                    <a:pt x="16" y="58"/>
                  </a:moveTo>
                  <a:lnTo>
                    <a:pt x="16" y="0"/>
                  </a:lnTo>
                  <a:lnTo>
                    <a:pt x="0" y="7"/>
                  </a:lnTo>
                  <a:lnTo>
                    <a:pt x="0" y="67"/>
                  </a:lnTo>
                  <a:lnTo>
                    <a:pt x="16" y="58"/>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32" name="Freeform 630"/>
            <p:cNvSpPr>
              <a:spLocks/>
            </p:cNvSpPr>
            <p:nvPr/>
          </p:nvSpPr>
          <p:spPr bwMode="auto">
            <a:xfrm>
              <a:off x="3629" y="2753"/>
              <a:ext cx="17" cy="68"/>
            </a:xfrm>
            <a:custGeom>
              <a:avLst/>
              <a:gdLst>
                <a:gd name="T0" fmla="*/ 16 w 17"/>
                <a:gd name="T1" fmla="*/ 59 h 68"/>
                <a:gd name="T2" fmla="*/ 16 w 17"/>
                <a:gd name="T3" fmla="*/ 0 h 68"/>
                <a:gd name="T4" fmla="*/ 0 w 17"/>
                <a:gd name="T5" fmla="*/ 8 h 68"/>
                <a:gd name="T6" fmla="*/ 0 w 17"/>
                <a:gd name="T7" fmla="*/ 67 h 68"/>
                <a:gd name="T8" fmla="*/ 16 w 17"/>
                <a:gd name="T9" fmla="*/ 59 h 68"/>
              </a:gdLst>
              <a:ahLst/>
              <a:cxnLst>
                <a:cxn ang="0">
                  <a:pos x="T0" y="T1"/>
                </a:cxn>
                <a:cxn ang="0">
                  <a:pos x="T2" y="T3"/>
                </a:cxn>
                <a:cxn ang="0">
                  <a:pos x="T4" y="T5"/>
                </a:cxn>
                <a:cxn ang="0">
                  <a:pos x="T6" y="T7"/>
                </a:cxn>
                <a:cxn ang="0">
                  <a:pos x="T8" y="T9"/>
                </a:cxn>
              </a:cxnLst>
              <a:rect l="0" t="0" r="r" b="b"/>
              <a:pathLst>
                <a:path w="17" h="68">
                  <a:moveTo>
                    <a:pt x="16" y="59"/>
                  </a:moveTo>
                  <a:lnTo>
                    <a:pt x="16" y="0"/>
                  </a:lnTo>
                  <a:lnTo>
                    <a:pt x="0" y="8"/>
                  </a:lnTo>
                  <a:lnTo>
                    <a:pt x="0" y="67"/>
                  </a:lnTo>
                  <a:lnTo>
                    <a:pt x="16" y="59"/>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33" name="Freeform 631"/>
            <p:cNvSpPr>
              <a:spLocks/>
            </p:cNvSpPr>
            <p:nvPr/>
          </p:nvSpPr>
          <p:spPr bwMode="auto">
            <a:xfrm>
              <a:off x="3622" y="2762"/>
              <a:ext cx="17" cy="66"/>
            </a:xfrm>
            <a:custGeom>
              <a:avLst/>
              <a:gdLst>
                <a:gd name="T0" fmla="*/ 16 w 17"/>
                <a:gd name="T1" fmla="*/ 57 h 66"/>
                <a:gd name="T2" fmla="*/ 16 w 17"/>
                <a:gd name="T3" fmla="*/ 0 h 66"/>
                <a:gd name="T4" fmla="*/ 0 w 17"/>
                <a:gd name="T5" fmla="*/ 7 h 66"/>
                <a:gd name="T6" fmla="*/ 0 w 17"/>
                <a:gd name="T7" fmla="*/ 65 h 66"/>
                <a:gd name="T8" fmla="*/ 16 w 17"/>
                <a:gd name="T9" fmla="*/ 57 h 66"/>
              </a:gdLst>
              <a:ahLst/>
              <a:cxnLst>
                <a:cxn ang="0">
                  <a:pos x="T0" y="T1"/>
                </a:cxn>
                <a:cxn ang="0">
                  <a:pos x="T2" y="T3"/>
                </a:cxn>
                <a:cxn ang="0">
                  <a:pos x="T4" y="T5"/>
                </a:cxn>
                <a:cxn ang="0">
                  <a:pos x="T6" y="T7"/>
                </a:cxn>
                <a:cxn ang="0">
                  <a:pos x="T8" y="T9"/>
                </a:cxn>
              </a:cxnLst>
              <a:rect l="0" t="0" r="r" b="b"/>
              <a:pathLst>
                <a:path w="17" h="66">
                  <a:moveTo>
                    <a:pt x="16" y="57"/>
                  </a:moveTo>
                  <a:lnTo>
                    <a:pt x="16" y="0"/>
                  </a:lnTo>
                  <a:lnTo>
                    <a:pt x="0" y="7"/>
                  </a:lnTo>
                  <a:lnTo>
                    <a:pt x="0" y="65"/>
                  </a:lnTo>
                  <a:lnTo>
                    <a:pt x="16" y="57"/>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34" name="Freeform 632"/>
            <p:cNvSpPr>
              <a:spLocks/>
            </p:cNvSpPr>
            <p:nvPr/>
          </p:nvSpPr>
          <p:spPr bwMode="auto">
            <a:xfrm>
              <a:off x="3613" y="2769"/>
              <a:ext cx="17" cy="67"/>
            </a:xfrm>
            <a:custGeom>
              <a:avLst/>
              <a:gdLst>
                <a:gd name="T0" fmla="*/ 16 w 17"/>
                <a:gd name="T1" fmla="*/ 57 h 67"/>
                <a:gd name="T2" fmla="*/ 16 w 17"/>
                <a:gd name="T3" fmla="*/ 0 h 67"/>
                <a:gd name="T4" fmla="*/ 0 w 17"/>
                <a:gd name="T5" fmla="*/ 6 h 67"/>
                <a:gd name="T6" fmla="*/ 0 w 17"/>
                <a:gd name="T7" fmla="*/ 66 h 67"/>
                <a:gd name="T8" fmla="*/ 16 w 17"/>
                <a:gd name="T9" fmla="*/ 57 h 67"/>
              </a:gdLst>
              <a:ahLst/>
              <a:cxnLst>
                <a:cxn ang="0">
                  <a:pos x="T0" y="T1"/>
                </a:cxn>
                <a:cxn ang="0">
                  <a:pos x="T2" y="T3"/>
                </a:cxn>
                <a:cxn ang="0">
                  <a:pos x="T4" y="T5"/>
                </a:cxn>
                <a:cxn ang="0">
                  <a:pos x="T6" y="T7"/>
                </a:cxn>
                <a:cxn ang="0">
                  <a:pos x="T8" y="T9"/>
                </a:cxn>
              </a:cxnLst>
              <a:rect l="0" t="0" r="r" b="b"/>
              <a:pathLst>
                <a:path w="17" h="67">
                  <a:moveTo>
                    <a:pt x="16" y="57"/>
                  </a:moveTo>
                  <a:lnTo>
                    <a:pt x="16" y="0"/>
                  </a:lnTo>
                  <a:lnTo>
                    <a:pt x="0" y="6"/>
                  </a:lnTo>
                  <a:lnTo>
                    <a:pt x="0" y="66"/>
                  </a:lnTo>
                  <a:lnTo>
                    <a:pt x="16" y="57"/>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35" name="Freeform 633"/>
            <p:cNvSpPr>
              <a:spLocks/>
            </p:cNvSpPr>
            <p:nvPr/>
          </p:nvSpPr>
          <p:spPr bwMode="auto">
            <a:xfrm>
              <a:off x="3602" y="2775"/>
              <a:ext cx="17" cy="67"/>
            </a:xfrm>
            <a:custGeom>
              <a:avLst/>
              <a:gdLst>
                <a:gd name="T0" fmla="*/ 16 w 17"/>
                <a:gd name="T1" fmla="*/ 59 h 67"/>
                <a:gd name="T2" fmla="*/ 16 w 17"/>
                <a:gd name="T3" fmla="*/ 0 h 67"/>
                <a:gd name="T4" fmla="*/ 0 w 17"/>
                <a:gd name="T5" fmla="*/ 7 h 67"/>
                <a:gd name="T6" fmla="*/ 0 w 17"/>
                <a:gd name="T7" fmla="*/ 66 h 67"/>
                <a:gd name="T8" fmla="*/ 16 w 17"/>
                <a:gd name="T9" fmla="*/ 59 h 67"/>
              </a:gdLst>
              <a:ahLst/>
              <a:cxnLst>
                <a:cxn ang="0">
                  <a:pos x="T0" y="T1"/>
                </a:cxn>
                <a:cxn ang="0">
                  <a:pos x="T2" y="T3"/>
                </a:cxn>
                <a:cxn ang="0">
                  <a:pos x="T4" y="T5"/>
                </a:cxn>
                <a:cxn ang="0">
                  <a:pos x="T6" y="T7"/>
                </a:cxn>
                <a:cxn ang="0">
                  <a:pos x="T8" y="T9"/>
                </a:cxn>
              </a:cxnLst>
              <a:rect l="0" t="0" r="r" b="b"/>
              <a:pathLst>
                <a:path w="17" h="67">
                  <a:moveTo>
                    <a:pt x="16" y="59"/>
                  </a:moveTo>
                  <a:lnTo>
                    <a:pt x="16" y="0"/>
                  </a:lnTo>
                  <a:lnTo>
                    <a:pt x="0" y="7"/>
                  </a:lnTo>
                  <a:lnTo>
                    <a:pt x="0" y="66"/>
                  </a:lnTo>
                  <a:lnTo>
                    <a:pt x="16" y="59"/>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36" name="Freeform 634"/>
            <p:cNvSpPr>
              <a:spLocks/>
            </p:cNvSpPr>
            <p:nvPr/>
          </p:nvSpPr>
          <p:spPr bwMode="auto">
            <a:xfrm>
              <a:off x="3589" y="2783"/>
              <a:ext cx="17" cy="65"/>
            </a:xfrm>
            <a:custGeom>
              <a:avLst/>
              <a:gdLst>
                <a:gd name="T0" fmla="*/ 16 w 17"/>
                <a:gd name="T1" fmla="*/ 57 h 65"/>
                <a:gd name="T2" fmla="*/ 16 w 17"/>
                <a:gd name="T3" fmla="*/ 0 h 65"/>
                <a:gd name="T4" fmla="*/ 0 w 17"/>
                <a:gd name="T5" fmla="*/ 5 h 65"/>
                <a:gd name="T6" fmla="*/ 0 w 17"/>
                <a:gd name="T7" fmla="*/ 64 h 65"/>
                <a:gd name="T8" fmla="*/ 16 w 17"/>
                <a:gd name="T9" fmla="*/ 57 h 65"/>
              </a:gdLst>
              <a:ahLst/>
              <a:cxnLst>
                <a:cxn ang="0">
                  <a:pos x="T0" y="T1"/>
                </a:cxn>
                <a:cxn ang="0">
                  <a:pos x="T2" y="T3"/>
                </a:cxn>
                <a:cxn ang="0">
                  <a:pos x="T4" y="T5"/>
                </a:cxn>
                <a:cxn ang="0">
                  <a:pos x="T6" y="T7"/>
                </a:cxn>
                <a:cxn ang="0">
                  <a:pos x="T8" y="T9"/>
                </a:cxn>
              </a:cxnLst>
              <a:rect l="0" t="0" r="r" b="b"/>
              <a:pathLst>
                <a:path w="17" h="65">
                  <a:moveTo>
                    <a:pt x="16" y="57"/>
                  </a:moveTo>
                  <a:lnTo>
                    <a:pt x="16" y="0"/>
                  </a:lnTo>
                  <a:lnTo>
                    <a:pt x="0" y="5"/>
                  </a:lnTo>
                  <a:lnTo>
                    <a:pt x="0" y="64"/>
                  </a:lnTo>
                  <a:lnTo>
                    <a:pt x="16" y="57"/>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37" name="Freeform 635"/>
            <p:cNvSpPr>
              <a:spLocks/>
            </p:cNvSpPr>
            <p:nvPr/>
          </p:nvSpPr>
          <p:spPr bwMode="auto">
            <a:xfrm>
              <a:off x="3576" y="2788"/>
              <a:ext cx="17" cy="65"/>
            </a:xfrm>
            <a:custGeom>
              <a:avLst/>
              <a:gdLst>
                <a:gd name="T0" fmla="*/ 16 w 17"/>
                <a:gd name="T1" fmla="*/ 58 h 65"/>
                <a:gd name="T2" fmla="*/ 16 w 17"/>
                <a:gd name="T3" fmla="*/ 0 h 65"/>
                <a:gd name="T4" fmla="*/ 0 w 17"/>
                <a:gd name="T5" fmla="*/ 7 h 65"/>
                <a:gd name="T6" fmla="*/ 0 w 17"/>
                <a:gd name="T7" fmla="*/ 64 h 65"/>
                <a:gd name="T8" fmla="*/ 16 w 17"/>
                <a:gd name="T9" fmla="*/ 58 h 65"/>
              </a:gdLst>
              <a:ahLst/>
              <a:cxnLst>
                <a:cxn ang="0">
                  <a:pos x="T0" y="T1"/>
                </a:cxn>
                <a:cxn ang="0">
                  <a:pos x="T2" y="T3"/>
                </a:cxn>
                <a:cxn ang="0">
                  <a:pos x="T4" y="T5"/>
                </a:cxn>
                <a:cxn ang="0">
                  <a:pos x="T6" y="T7"/>
                </a:cxn>
                <a:cxn ang="0">
                  <a:pos x="T8" y="T9"/>
                </a:cxn>
              </a:cxnLst>
              <a:rect l="0" t="0" r="r" b="b"/>
              <a:pathLst>
                <a:path w="17" h="65">
                  <a:moveTo>
                    <a:pt x="16" y="58"/>
                  </a:moveTo>
                  <a:lnTo>
                    <a:pt x="16" y="0"/>
                  </a:lnTo>
                  <a:lnTo>
                    <a:pt x="0" y="7"/>
                  </a:lnTo>
                  <a:lnTo>
                    <a:pt x="0" y="64"/>
                  </a:lnTo>
                  <a:lnTo>
                    <a:pt x="16" y="58"/>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38" name="Freeform 636"/>
            <p:cNvSpPr>
              <a:spLocks/>
            </p:cNvSpPr>
            <p:nvPr/>
          </p:nvSpPr>
          <p:spPr bwMode="auto">
            <a:xfrm>
              <a:off x="3312" y="2670"/>
              <a:ext cx="326" cy="140"/>
            </a:xfrm>
            <a:custGeom>
              <a:avLst/>
              <a:gdLst>
                <a:gd name="T0" fmla="*/ 290 w 326"/>
                <a:gd name="T1" fmla="*/ 112 h 140"/>
                <a:gd name="T2" fmla="*/ 300 w 326"/>
                <a:gd name="T3" fmla="*/ 105 h 140"/>
                <a:gd name="T4" fmla="*/ 309 w 326"/>
                <a:gd name="T5" fmla="*/ 99 h 140"/>
                <a:gd name="T6" fmla="*/ 316 w 326"/>
                <a:gd name="T7" fmla="*/ 92 h 140"/>
                <a:gd name="T8" fmla="*/ 321 w 326"/>
                <a:gd name="T9" fmla="*/ 83 h 140"/>
                <a:gd name="T10" fmla="*/ 324 w 326"/>
                <a:gd name="T11" fmla="*/ 76 h 140"/>
                <a:gd name="T12" fmla="*/ 325 w 326"/>
                <a:gd name="T13" fmla="*/ 67 h 140"/>
                <a:gd name="T14" fmla="*/ 322 w 326"/>
                <a:gd name="T15" fmla="*/ 59 h 140"/>
                <a:gd name="T16" fmla="*/ 319 w 326"/>
                <a:gd name="T17" fmla="*/ 51 h 140"/>
                <a:gd name="T18" fmla="*/ 313 w 326"/>
                <a:gd name="T19" fmla="*/ 44 h 140"/>
                <a:gd name="T20" fmla="*/ 305 w 326"/>
                <a:gd name="T21" fmla="*/ 37 h 140"/>
                <a:gd name="T22" fmla="*/ 295 w 326"/>
                <a:gd name="T23" fmla="*/ 30 h 140"/>
                <a:gd name="T24" fmla="*/ 283 w 326"/>
                <a:gd name="T25" fmla="*/ 23 h 140"/>
                <a:gd name="T26" fmla="*/ 270 w 326"/>
                <a:gd name="T27" fmla="*/ 17 h 140"/>
                <a:gd name="T28" fmla="*/ 255 w 326"/>
                <a:gd name="T29" fmla="*/ 12 h 140"/>
                <a:gd name="T30" fmla="*/ 239 w 326"/>
                <a:gd name="T31" fmla="*/ 8 h 140"/>
                <a:gd name="T32" fmla="*/ 221 w 326"/>
                <a:gd name="T33" fmla="*/ 5 h 140"/>
                <a:gd name="T34" fmla="*/ 204 w 326"/>
                <a:gd name="T35" fmla="*/ 2 h 140"/>
                <a:gd name="T36" fmla="*/ 186 w 326"/>
                <a:gd name="T37" fmla="*/ 0 h 140"/>
                <a:gd name="T38" fmla="*/ 167 w 326"/>
                <a:gd name="T39" fmla="*/ 0 h 140"/>
                <a:gd name="T40" fmla="*/ 147 w 326"/>
                <a:gd name="T41" fmla="*/ 0 h 140"/>
                <a:gd name="T42" fmla="*/ 130 w 326"/>
                <a:gd name="T43" fmla="*/ 0 h 140"/>
                <a:gd name="T44" fmla="*/ 110 w 326"/>
                <a:gd name="T45" fmla="*/ 3 h 140"/>
                <a:gd name="T46" fmla="*/ 94 w 326"/>
                <a:gd name="T47" fmla="*/ 6 h 140"/>
                <a:gd name="T48" fmla="*/ 76 w 326"/>
                <a:gd name="T49" fmla="*/ 10 h 140"/>
                <a:gd name="T50" fmla="*/ 61 w 326"/>
                <a:gd name="T51" fmla="*/ 15 h 140"/>
                <a:gd name="T52" fmla="*/ 46 w 326"/>
                <a:gd name="T53" fmla="*/ 20 h 140"/>
                <a:gd name="T54" fmla="*/ 34 w 326"/>
                <a:gd name="T55" fmla="*/ 26 h 140"/>
                <a:gd name="T56" fmla="*/ 24 w 326"/>
                <a:gd name="T57" fmla="*/ 32 h 140"/>
                <a:gd name="T58" fmla="*/ 15 w 326"/>
                <a:gd name="T59" fmla="*/ 39 h 140"/>
                <a:gd name="T60" fmla="*/ 8 w 326"/>
                <a:gd name="T61" fmla="*/ 47 h 140"/>
                <a:gd name="T62" fmla="*/ 3 w 326"/>
                <a:gd name="T63" fmla="*/ 55 h 140"/>
                <a:gd name="T64" fmla="*/ 0 w 326"/>
                <a:gd name="T65" fmla="*/ 63 h 140"/>
                <a:gd name="T66" fmla="*/ 0 w 326"/>
                <a:gd name="T67" fmla="*/ 71 h 140"/>
                <a:gd name="T68" fmla="*/ 1 w 326"/>
                <a:gd name="T69" fmla="*/ 78 h 140"/>
                <a:gd name="T70" fmla="*/ 5 w 326"/>
                <a:gd name="T71" fmla="*/ 87 h 140"/>
                <a:gd name="T72" fmla="*/ 11 w 326"/>
                <a:gd name="T73" fmla="*/ 94 h 140"/>
                <a:gd name="T74" fmla="*/ 19 w 326"/>
                <a:gd name="T75" fmla="*/ 102 h 140"/>
                <a:gd name="T76" fmla="*/ 29 w 326"/>
                <a:gd name="T77" fmla="*/ 109 h 140"/>
                <a:gd name="T78" fmla="*/ 41 w 326"/>
                <a:gd name="T79" fmla="*/ 115 h 140"/>
                <a:gd name="T80" fmla="*/ 54 w 326"/>
                <a:gd name="T81" fmla="*/ 121 h 140"/>
                <a:gd name="T82" fmla="*/ 69 w 326"/>
                <a:gd name="T83" fmla="*/ 126 h 140"/>
                <a:gd name="T84" fmla="*/ 85 w 326"/>
                <a:gd name="T85" fmla="*/ 131 h 140"/>
                <a:gd name="T86" fmla="*/ 102 w 326"/>
                <a:gd name="T87" fmla="*/ 133 h 140"/>
                <a:gd name="T88" fmla="*/ 120 w 326"/>
                <a:gd name="T89" fmla="*/ 136 h 140"/>
                <a:gd name="T90" fmla="*/ 138 w 326"/>
                <a:gd name="T91" fmla="*/ 138 h 140"/>
                <a:gd name="T92" fmla="*/ 156 w 326"/>
                <a:gd name="T93" fmla="*/ 139 h 140"/>
                <a:gd name="T94" fmla="*/ 176 w 326"/>
                <a:gd name="T95" fmla="*/ 138 h 140"/>
                <a:gd name="T96" fmla="*/ 195 w 326"/>
                <a:gd name="T97" fmla="*/ 137 h 140"/>
                <a:gd name="T98" fmla="*/ 214 w 326"/>
                <a:gd name="T99" fmla="*/ 134 h 140"/>
                <a:gd name="T100" fmla="*/ 230 w 326"/>
                <a:gd name="T101" fmla="*/ 132 h 140"/>
                <a:gd name="T102" fmla="*/ 247 w 326"/>
                <a:gd name="T103" fmla="*/ 128 h 140"/>
                <a:gd name="T104" fmla="*/ 263 w 326"/>
                <a:gd name="T105" fmla="*/ 124 h 140"/>
                <a:gd name="T106" fmla="*/ 276 w 326"/>
                <a:gd name="T107" fmla="*/ 117 h 140"/>
                <a:gd name="T108" fmla="*/ 290 w 326"/>
                <a:gd name="T109" fmla="*/ 11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6" h="140">
                  <a:moveTo>
                    <a:pt x="290" y="112"/>
                  </a:moveTo>
                  <a:lnTo>
                    <a:pt x="300" y="105"/>
                  </a:lnTo>
                  <a:lnTo>
                    <a:pt x="309" y="99"/>
                  </a:lnTo>
                  <a:lnTo>
                    <a:pt x="316" y="92"/>
                  </a:lnTo>
                  <a:lnTo>
                    <a:pt x="321" y="83"/>
                  </a:lnTo>
                  <a:lnTo>
                    <a:pt x="324" y="76"/>
                  </a:lnTo>
                  <a:lnTo>
                    <a:pt x="325" y="67"/>
                  </a:lnTo>
                  <a:lnTo>
                    <a:pt x="322" y="59"/>
                  </a:lnTo>
                  <a:lnTo>
                    <a:pt x="319" y="51"/>
                  </a:lnTo>
                  <a:lnTo>
                    <a:pt x="313" y="44"/>
                  </a:lnTo>
                  <a:lnTo>
                    <a:pt x="305" y="37"/>
                  </a:lnTo>
                  <a:lnTo>
                    <a:pt x="295" y="30"/>
                  </a:lnTo>
                  <a:lnTo>
                    <a:pt x="283" y="23"/>
                  </a:lnTo>
                  <a:lnTo>
                    <a:pt x="270" y="17"/>
                  </a:lnTo>
                  <a:lnTo>
                    <a:pt x="255" y="12"/>
                  </a:lnTo>
                  <a:lnTo>
                    <a:pt x="239" y="8"/>
                  </a:lnTo>
                  <a:lnTo>
                    <a:pt x="221" y="5"/>
                  </a:lnTo>
                  <a:lnTo>
                    <a:pt x="204" y="2"/>
                  </a:lnTo>
                  <a:lnTo>
                    <a:pt x="186" y="0"/>
                  </a:lnTo>
                  <a:lnTo>
                    <a:pt x="167" y="0"/>
                  </a:lnTo>
                  <a:lnTo>
                    <a:pt x="147" y="0"/>
                  </a:lnTo>
                  <a:lnTo>
                    <a:pt x="130" y="0"/>
                  </a:lnTo>
                  <a:lnTo>
                    <a:pt x="110" y="3"/>
                  </a:lnTo>
                  <a:lnTo>
                    <a:pt x="94" y="6"/>
                  </a:lnTo>
                  <a:lnTo>
                    <a:pt x="76" y="10"/>
                  </a:lnTo>
                  <a:lnTo>
                    <a:pt x="61" y="15"/>
                  </a:lnTo>
                  <a:lnTo>
                    <a:pt x="46" y="20"/>
                  </a:lnTo>
                  <a:lnTo>
                    <a:pt x="34" y="26"/>
                  </a:lnTo>
                  <a:lnTo>
                    <a:pt x="24" y="32"/>
                  </a:lnTo>
                  <a:lnTo>
                    <a:pt x="15" y="39"/>
                  </a:lnTo>
                  <a:lnTo>
                    <a:pt x="8" y="47"/>
                  </a:lnTo>
                  <a:lnTo>
                    <a:pt x="3" y="55"/>
                  </a:lnTo>
                  <a:lnTo>
                    <a:pt x="0" y="63"/>
                  </a:lnTo>
                  <a:lnTo>
                    <a:pt x="0" y="71"/>
                  </a:lnTo>
                  <a:lnTo>
                    <a:pt x="1" y="78"/>
                  </a:lnTo>
                  <a:lnTo>
                    <a:pt x="5" y="87"/>
                  </a:lnTo>
                  <a:lnTo>
                    <a:pt x="11" y="94"/>
                  </a:lnTo>
                  <a:lnTo>
                    <a:pt x="19" y="102"/>
                  </a:lnTo>
                  <a:lnTo>
                    <a:pt x="29" y="109"/>
                  </a:lnTo>
                  <a:lnTo>
                    <a:pt x="41" y="115"/>
                  </a:lnTo>
                  <a:lnTo>
                    <a:pt x="54" y="121"/>
                  </a:lnTo>
                  <a:lnTo>
                    <a:pt x="69" y="126"/>
                  </a:lnTo>
                  <a:lnTo>
                    <a:pt x="85" y="131"/>
                  </a:lnTo>
                  <a:lnTo>
                    <a:pt x="102" y="133"/>
                  </a:lnTo>
                  <a:lnTo>
                    <a:pt x="120" y="136"/>
                  </a:lnTo>
                  <a:lnTo>
                    <a:pt x="138" y="138"/>
                  </a:lnTo>
                  <a:lnTo>
                    <a:pt x="156" y="139"/>
                  </a:lnTo>
                  <a:lnTo>
                    <a:pt x="176" y="138"/>
                  </a:lnTo>
                  <a:lnTo>
                    <a:pt x="195" y="137"/>
                  </a:lnTo>
                  <a:lnTo>
                    <a:pt x="214" y="134"/>
                  </a:lnTo>
                  <a:lnTo>
                    <a:pt x="230" y="132"/>
                  </a:lnTo>
                  <a:lnTo>
                    <a:pt x="247" y="128"/>
                  </a:lnTo>
                  <a:lnTo>
                    <a:pt x="263" y="124"/>
                  </a:lnTo>
                  <a:lnTo>
                    <a:pt x="276" y="117"/>
                  </a:lnTo>
                  <a:lnTo>
                    <a:pt x="290" y="112"/>
                  </a:lnTo>
                </a:path>
              </a:pathLst>
            </a:custGeom>
            <a:solidFill>
              <a:srgbClr val="B76E2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39" name="Freeform 637"/>
            <p:cNvSpPr>
              <a:spLocks/>
            </p:cNvSpPr>
            <p:nvPr/>
          </p:nvSpPr>
          <p:spPr bwMode="auto">
            <a:xfrm>
              <a:off x="3803" y="2957"/>
              <a:ext cx="20" cy="77"/>
            </a:xfrm>
            <a:custGeom>
              <a:avLst/>
              <a:gdLst>
                <a:gd name="T0" fmla="*/ 19 w 20"/>
                <a:gd name="T1" fmla="*/ 70 h 77"/>
                <a:gd name="T2" fmla="*/ 19 w 20"/>
                <a:gd name="T3" fmla="*/ 0 h 77"/>
                <a:gd name="T4" fmla="*/ 0 w 20"/>
                <a:gd name="T5" fmla="*/ 5 h 77"/>
                <a:gd name="T6" fmla="*/ 0 w 20"/>
                <a:gd name="T7" fmla="*/ 76 h 77"/>
                <a:gd name="T8" fmla="*/ 19 w 20"/>
                <a:gd name="T9" fmla="*/ 70 h 77"/>
              </a:gdLst>
              <a:ahLst/>
              <a:cxnLst>
                <a:cxn ang="0">
                  <a:pos x="T0" y="T1"/>
                </a:cxn>
                <a:cxn ang="0">
                  <a:pos x="T2" y="T3"/>
                </a:cxn>
                <a:cxn ang="0">
                  <a:pos x="T4" y="T5"/>
                </a:cxn>
                <a:cxn ang="0">
                  <a:pos x="T6" y="T7"/>
                </a:cxn>
                <a:cxn ang="0">
                  <a:pos x="T8" y="T9"/>
                </a:cxn>
              </a:cxnLst>
              <a:rect l="0" t="0" r="r" b="b"/>
              <a:pathLst>
                <a:path w="20" h="77">
                  <a:moveTo>
                    <a:pt x="19" y="70"/>
                  </a:moveTo>
                  <a:lnTo>
                    <a:pt x="19" y="0"/>
                  </a:lnTo>
                  <a:lnTo>
                    <a:pt x="0" y="5"/>
                  </a:lnTo>
                  <a:lnTo>
                    <a:pt x="0" y="76"/>
                  </a:lnTo>
                  <a:lnTo>
                    <a:pt x="19" y="70"/>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40" name="Freeform 638"/>
            <p:cNvSpPr>
              <a:spLocks/>
            </p:cNvSpPr>
            <p:nvPr/>
          </p:nvSpPr>
          <p:spPr bwMode="auto">
            <a:xfrm>
              <a:off x="3783" y="2963"/>
              <a:ext cx="21" cy="75"/>
            </a:xfrm>
            <a:custGeom>
              <a:avLst/>
              <a:gdLst>
                <a:gd name="T0" fmla="*/ 20 w 21"/>
                <a:gd name="T1" fmla="*/ 70 h 75"/>
                <a:gd name="T2" fmla="*/ 20 w 21"/>
                <a:gd name="T3" fmla="*/ 0 h 75"/>
                <a:gd name="T4" fmla="*/ 0 w 21"/>
                <a:gd name="T5" fmla="*/ 4 h 75"/>
                <a:gd name="T6" fmla="*/ 0 w 21"/>
                <a:gd name="T7" fmla="*/ 74 h 75"/>
                <a:gd name="T8" fmla="*/ 20 w 21"/>
                <a:gd name="T9" fmla="*/ 70 h 75"/>
              </a:gdLst>
              <a:ahLst/>
              <a:cxnLst>
                <a:cxn ang="0">
                  <a:pos x="T0" y="T1"/>
                </a:cxn>
                <a:cxn ang="0">
                  <a:pos x="T2" y="T3"/>
                </a:cxn>
                <a:cxn ang="0">
                  <a:pos x="T4" y="T5"/>
                </a:cxn>
                <a:cxn ang="0">
                  <a:pos x="T6" y="T7"/>
                </a:cxn>
                <a:cxn ang="0">
                  <a:pos x="T8" y="T9"/>
                </a:cxn>
              </a:cxnLst>
              <a:rect l="0" t="0" r="r" b="b"/>
              <a:pathLst>
                <a:path w="21" h="75">
                  <a:moveTo>
                    <a:pt x="20" y="70"/>
                  </a:moveTo>
                  <a:lnTo>
                    <a:pt x="20" y="0"/>
                  </a:lnTo>
                  <a:lnTo>
                    <a:pt x="0" y="4"/>
                  </a:lnTo>
                  <a:lnTo>
                    <a:pt x="0" y="74"/>
                  </a:lnTo>
                  <a:lnTo>
                    <a:pt x="20" y="70"/>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41" name="Freeform 639"/>
            <p:cNvSpPr>
              <a:spLocks/>
            </p:cNvSpPr>
            <p:nvPr/>
          </p:nvSpPr>
          <p:spPr bwMode="auto">
            <a:xfrm>
              <a:off x="3762" y="2967"/>
              <a:ext cx="22" cy="75"/>
            </a:xfrm>
            <a:custGeom>
              <a:avLst/>
              <a:gdLst>
                <a:gd name="T0" fmla="*/ 21 w 22"/>
                <a:gd name="T1" fmla="*/ 69 h 75"/>
                <a:gd name="T2" fmla="*/ 21 w 22"/>
                <a:gd name="T3" fmla="*/ 0 h 75"/>
                <a:gd name="T4" fmla="*/ 0 w 22"/>
                <a:gd name="T5" fmla="*/ 3 h 75"/>
                <a:gd name="T6" fmla="*/ 0 w 22"/>
                <a:gd name="T7" fmla="*/ 74 h 75"/>
                <a:gd name="T8" fmla="*/ 21 w 22"/>
                <a:gd name="T9" fmla="*/ 69 h 75"/>
              </a:gdLst>
              <a:ahLst/>
              <a:cxnLst>
                <a:cxn ang="0">
                  <a:pos x="T0" y="T1"/>
                </a:cxn>
                <a:cxn ang="0">
                  <a:pos x="T2" y="T3"/>
                </a:cxn>
                <a:cxn ang="0">
                  <a:pos x="T4" y="T5"/>
                </a:cxn>
                <a:cxn ang="0">
                  <a:pos x="T6" y="T7"/>
                </a:cxn>
                <a:cxn ang="0">
                  <a:pos x="T8" y="T9"/>
                </a:cxn>
              </a:cxnLst>
              <a:rect l="0" t="0" r="r" b="b"/>
              <a:pathLst>
                <a:path w="22" h="75">
                  <a:moveTo>
                    <a:pt x="21" y="69"/>
                  </a:moveTo>
                  <a:lnTo>
                    <a:pt x="21" y="0"/>
                  </a:lnTo>
                  <a:lnTo>
                    <a:pt x="0" y="3"/>
                  </a:lnTo>
                  <a:lnTo>
                    <a:pt x="0" y="74"/>
                  </a:lnTo>
                  <a:lnTo>
                    <a:pt x="21" y="69"/>
                  </a:lnTo>
                </a:path>
              </a:pathLst>
            </a:custGeom>
            <a:solidFill>
              <a:srgbClr val="39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42" name="Freeform 640"/>
            <p:cNvSpPr>
              <a:spLocks/>
            </p:cNvSpPr>
            <p:nvPr/>
          </p:nvSpPr>
          <p:spPr bwMode="auto">
            <a:xfrm>
              <a:off x="3740" y="2971"/>
              <a:ext cx="23" cy="73"/>
            </a:xfrm>
            <a:custGeom>
              <a:avLst/>
              <a:gdLst>
                <a:gd name="T0" fmla="*/ 22 w 23"/>
                <a:gd name="T1" fmla="*/ 70 h 73"/>
                <a:gd name="T2" fmla="*/ 22 w 23"/>
                <a:gd name="T3" fmla="*/ 0 h 73"/>
                <a:gd name="T4" fmla="*/ 0 w 23"/>
                <a:gd name="T5" fmla="*/ 2 h 73"/>
                <a:gd name="T6" fmla="*/ 0 w 23"/>
                <a:gd name="T7" fmla="*/ 72 h 73"/>
                <a:gd name="T8" fmla="*/ 22 w 23"/>
                <a:gd name="T9" fmla="*/ 70 h 73"/>
              </a:gdLst>
              <a:ahLst/>
              <a:cxnLst>
                <a:cxn ang="0">
                  <a:pos x="T0" y="T1"/>
                </a:cxn>
                <a:cxn ang="0">
                  <a:pos x="T2" y="T3"/>
                </a:cxn>
                <a:cxn ang="0">
                  <a:pos x="T4" y="T5"/>
                </a:cxn>
                <a:cxn ang="0">
                  <a:pos x="T6" y="T7"/>
                </a:cxn>
                <a:cxn ang="0">
                  <a:pos x="T8" y="T9"/>
                </a:cxn>
              </a:cxnLst>
              <a:rect l="0" t="0" r="r" b="b"/>
              <a:pathLst>
                <a:path w="23" h="73">
                  <a:moveTo>
                    <a:pt x="22" y="70"/>
                  </a:moveTo>
                  <a:lnTo>
                    <a:pt x="22" y="0"/>
                  </a:lnTo>
                  <a:lnTo>
                    <a:pt x="0" y="2"/>
                  </a:lnTo>
                  <a:lnTo>
                    <a:pt x="0" y="72"/>
                  </a:lnTo>
                  <a:lnTo>
                    <a:pt x="22" y="70"/>
                  </a:lnTo>
                </a:path>
              </a:pathLst>
            </a:custGeom>
            <a:solidFill>
              <a:srgbClr val="44280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43" name="Freeform 641"/>
            <p:cNvSpPr>
              <a:spLocks/>
            </p:cNvSpPr>
            <p:nvPr/>
          </p:nvSpPr>
          <p:spPr bwMode="auto">
            <a:xfrm>
              <a:off x="3717" y="2973"/>
              <a:ext cx="24" cy="74"/>
            </a:xfrm>
            <a:custGeom>
              <a:avLst/>
              <a:gdLst>
                <a:gd name="T0" fmla="*/ 23 w 24"/>
                <a:gd name="T1" fmla="*/ 70 h 74"/>
                <a:gd name="T2" fmla="*/ 23 w 24"/>
                <a:gd name="T3" fmla="*/ 0 h 74"/>
                <a:gd name="T4" fmla="*/ 0 w 24"/>
                <a:gd name="T5" fmla="*/ 1 h 74"/>
                <a:gd name="T6" fmla="*/ 0 w 24"/>
                <a:gd name="T7" fmla="*/ 73 h 74"/>
                <a:gd name="T8" fmla="*/ 23 w 24"/>
                <a:gd name="T9" fmla="*/ 70 h 74"/>
              </a:gdLst>
              <a:ahLst/>
              <a:cxnLst>
                <a:cxn ang="0">
                  <a:pos x="T0" y="T1"/>
                </a:cxn>
                <a:cxn ang="0">
                  <a:pos x="T2" y="T3"/>
                </a:cxn>
                <a:cxn ang="0">
                  <a:pos x="T4" y="T5"/>
                </a:cxn>
                <a:cxn ang="0">
                  <a:pos x="T6" y="T7"/>
                </a:cxn>
                <a:cxn ang="0">
                  <a:pos x="T8" y="T9"/>
                </a:cxn>
              </a:cxnLst>
              <a:rect l="0" t="0" r="r" b="b"/>
              <a:pathLst>
                <a:path w="24" h="74">
                  <a:moveTo>
                    <a:pt x="23" y="70"/>
                  </a:moveTo>
                  <a:lnTo>
                    <a:pt x="23" y="0"/>
                  </a:lnTo>
                  <a:lnTo>
                    <a:pt x="0" y="1"/>
                  </a:lnTo>
                  <a:lnTo>
                    <a:pt x="0" y="73"/>
                  </a:lnTo>
                  <a:lnTo>
                    <a:pt x="23" y="70"/>
                  </a:lnTo>
                </a:path>
              </a:pathLst>
            </a:custGeom>
            <a:solidFill>
              <a:srgbClr val="4F2F0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44" name="Freeform 642"/>
            <p:cNvSpPr>
              <a:spLocks/>
            </p:cNvSpPr>
            <p:nvPr/>
          </p:nvSpPr>
          <p:spPr bwMode="auto">
            <a:xfrm>
              <a:off x="3694" y="2975"/>
              <a:ext cx="24" cy="72"/>
            </a:xfrm>
            <a:custGeom>
              <a:avLst/>
              <a:gdLst>
                <a:gd name="T0" fmla="*/ 23 w 24"/>
                <a:gd name="T1" fmla="*/ 71 h 72"/>
                <a:gd name="T2" fmla="*/ 23 w 24"/>
                <a:gd name="T3" fmla="*/ 0 h 72"/>
                <a:gd name="T4" fmla="*/ 0 w 24"/>
                <a:gd name="T5" fmla="*/ 0 h 72"/>
                <a:gd name="T6" fmla="*/ 0 w 24"/>
                <a:gd name="T7" fmla="*/ 71 h 72"/>
                <a:gd name="T8" fmla="*/ 23 w 24"/>
                <a:gd name="T9" fmla="*/ 71 h 72"/>
              </a:gdLst>
              <a:ahLst/>
              <a:cxnLst>
                <a:cxn ang="0">
                  <a:pos x="T0" y="T1"/>
                </a:cxn>
                <a:cxn ang="0">
                  <a:pos x="T2" y="T3"/>
                </a:cxn>
                <a:cxn ang="0">
                  <a:pos x="T4" y="T5"/>
                </a:cxn>
                <a:cxn ang="0">
                  <a:pos x="T6" y="T7"/>
                </a:cxn>
                <a:cxn ang="0">
                  <a:pos x="T8" y="T9"/>
                </a:cxn>
              </a:cxnLst>
              <a:rect l="0" t="0" r="r" b="b"/>
              <a:pathLst>
                <a:path w="24" h="72">
                  <a:moveTo>
                    <a:pt x="23" y="71"/>
                  </a:moveTo>
                  <a:lnTo>
                    <a:pt x="23" y="0"/>
                  </a:lnTo>
                  <a:lnTo>
                    <a:pt x="0" y="0"/>
                  </a:lnTo>
                  <a:lnTo>
                    <a:pt x="0" y="71"/>
                  </a:lnTo>
                  <a:lnTo>
                    <a:pt x="23" y="71"/>
                  </a:lnTo>
                </a:path>
              </a:pathLst>
            </a:custGeom>
            <a:solidFill>
              <a:srgbClr val="5A351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45" name="Freeform 643"/>
            <p:cNvSpPr>
              <a:spLocks/>
            </p:cNvSpPr>
            <p:nvPr/>
          </p:nvSpPr>
          <p:spPr bwMode="auto">
            <a:xfrm>
              <a:off x="3671" y="2974"/>
              <a:ext cx="24" cy="73"/>
            </a:xfrm>
            <a:custGeom>
              <a:avLst/>
              <a:gdLst>
                <a:gd name="T0" fmla="*/ 23 w 24"/>
                <a:gd name="T1" fmla="*/ 72 h 73"/>
                <a:gd name="T2" fmla="*/ 23 w 24"/>
                <a:gd name="T3" fmla="*/ 0 h 73"/>
                <a:gd name="T4" fmla="*/ 0 w 24"/>
                <a:gd name="T5" fmla="*/ 0 h 73"/>
                <a:gd name="T6" fmla="*/ 0 w 24"/>
                <a:gd name="T7" fmla="*/ 71 h 73"/>
                <a:gd name="T8" fmla="*/ 23 w 24"/>
                <a:gd name="T9" fmla="*/ 72 h 73"/>
              </a:gdLst>
              <a:ahLst/>
              <a:cxnLst>
                <a:cxn ang="0">
                  <a:pos x="T0" y="T1"/>
                </a:cxn>
                <a:cxn ang="0">
                  <a:pos x="T2" y="T3"/>
                </a:cxn>
                <a:cxn ang="0">
                  <a:pos x="T4" y="T5"/>
                </a:cxn>
                <a:cxn ang="0">
                  <a:pos x="T6" y="T7"/>
                </a:cxn>
                <a:cxn ang="0">
                  <a:pos x="T8" y="T9"/>
                </a:cxn>
              </a:cxnLst>
              <a:rect l="0" t="0" r="r" b="b"/>
              <a:pathLst>
                <a:path w="24" h="73">
                  <a:moveTo>
                    <a:pt x="23" y="72"/>
                  </a:moveTo>
                  <a:lnTo>
                    <a:pt x="23" y="0"/>
                  </a:lnTo>
                  <a:lnTo>
                    <a:pt x="0" y="0"/>
                  </a:lnTo>
                  <a:lnTo>
                    <a:pt x="0" y="71"/>
                  </a:lnTo>
                  <a:lnTo>
                    <a:pt x="23" y="72"/>
                  </a:lnTo>
                </a:path>
              </a:pathLst>
            </a:custGeom>
            <a:solidFill>
              <a:srgbClr val="643B1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46" name="Freeform 644"/>
            <p:cNvSpPr>
              <a:spLocks/>
            </p:cNvSpPr>
            <p:nvPr/>
          </p:nvSpPr>
          <p:spPr bwMode="auto">
            <a:xfrm>
              <a:off x="3649" y="2972"/>
              <a:ext cx="23" cy="74"/>
            </a:xfrm>
            <a:custGeom>
              <a:avLst/>
              <a:gdLst>
                <a:gd name="T0" fmla="*/ 22 w 23"/>
                <a:gd name="T1" fmla="*/ 73 h 74"/>
                <a:gd name="T2" fmla="*/ 22 w 23"/>
                <a:gd name="T3" fmla="*/ 1 h 74"/>
                <a:gd name="T4" fmla="*/ 0 w 23"/>
                <a:gd name="T5" fmla="*/ 0 h 74"/>
                <a:gd name="T6" fmla="*/ 0 w 23"/>
                <a:gd name="T7" fmla="*/ 70 h 74"/>
                <a:gd name="T8" fmla="*/ 22 w 23"/>
                <a:gd name="T9" fmla="*/ 73 h 74"/>
              </a:gdLst>
              <a:ahLst/>
              <a:cxnLst>
                <a:cxn ang="0">
                  <a:pos x="T0" y="T1"/>
                </a:cxn>
                <a:cxn ang="0">
                  <a:pos x="T2" y="T3"/>
                </a:cxn>
                <a:cxn ang="0">
                  <a:pos x="T4" y="T5"/>
                </a:cxn>
                <a:cxn ang="0">
                  <a:pos x="T6" y="T7"/>
                </a:cxn>
                <a:cxn ang="0">
                  <a:pos x="T8" y="T9"/>
                </a:cxn>
              </a:cxnLst>
              <a:rect l="0" t="0" r="r" b="b"/>
              <a:pathLst>
                <a:path w="23" h="74">
                  <a:moveTo>
                    <a:pt x="22" y="73"/>
                  </a:moveTo>
                  <a:lnTo>
                    <a:pt x="22" y="1"/>
                  </a:lnTo>
                  <a:lnTo>
                    <a:pt x="0" y="0"/>
                  </a:lnTo>
                  <a:lnTo>
                    <a:pt x="0" y="70"/>
                  </a:lnTo>
                  <a:lnTo>
                    <a:pt x="22" y="73"/>
                  </a:lnTo>
                </a:path>
              </a:pathLst>
            </a:custGeom>
            <a:solidFill>
              <a:srgbClr val="6E411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47" name="Freeform 645"/>
            <p:cNvSpPr>
              <a:spLocks/>
            </p:cNvSpPr>
            <p:nvPr/>
          </p:nvSpPr>
          <p:spPr bwMode="auto">
            <a:xfrm>
              <a:off x="3628" y="2969"/>
              <a:ext cx="22" cy="74"/>
            </a:xfrm>
            <a:custGeom>
              <a:avLst/>
              <a:gdLst>
                <a:gd name="T0" fmla="*/ 21 w 22"/>
                <a:gd name="T1" fmla="*/ 73 h 74"/>
                <a:gd name="T2" fmla="*/ 21 w 22"/>
                <a:gd name="T3" fmla="*/ 3 h 74"/>
                <a:gd name="T4" fmla="*/ 0 w 22"/>
                <a:gd name="T5" fmla="*/ 0 h 74"/>
                <a:gd name="T6" fmla="*/ 0 w 22"/>
                <a:gd name="T7" fmla="*/ 70 h 74"/>
                <a:gd name="T8" fmla="*/ 21 w 22"/>
                <a:gd name="T9" fmla="*/ 73 h 74"/>
              </a:gdLst>
              <a:ahLst/>
              <a:cxnLst>
                <a:cxn ang="0">
                  <a:pos x="T0" y="T1"/>
                </a:cxn>
                <a:cxn ang="0">
                  <a:pos x="T2" y="T3"/>
                </a:cxn>
                <a:cxn ang="0">
                  <a:pos x="T4" y="T5"/>
                </a:cxn>
                <a:cxn ang="0">
                  <a:pos x="T6" y="T7"/>
                </a:cxn>
                <a:cxn ang="0">
                  <a:pos x="T8" y="T9"/>
                </a:cxn>
              </a:cxnLst>
              <a:rect l="0" t="0" r="r" b="b"/>
              <a:pathLst>
                <a:path w="22" h="74">
                  <a:moveTo>
                    <a:pt x="21" y="73"/>
                  </a:moveTo>
                  <a:lnTo>
                    <a:pt x="21" y="3"/>
                  </a:lnTo>
                  <a:lnTo>
                    <a:pt x="0" y="0"/>
                  </a:lnTo>
                  <a:lnTo>
                    <a:pt x="0" y="70"/>
                  </a:lnTo>
                  <a:lnTo>
                    <a:pt x="21" y="73"/>
                  </a:lnTo>
                </a:path>
              </a:pathLst>
            </a:custGeom>
            <a:solidFill>
              <a:srgbClr val="77471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48" name="Freeform 646"/>
            <p:cNvSpPr>
              <a:spLocks/>
            </p:cNvSpPr>
            <p:nvPr/>
          </p:nvSpPr>
          <p:spPr bwMode="auto">
            <a:xfrm>
              <a:off x="3607" y="2964"/>
              <a:ext cx="22" cy="76"/>
            </a:xfrm>
            <a:custGeom>
              <a:avLst/>
              <a:gdLst>
                <a:gd name="T0" fmla="*/ 21 w 22"/>
                <a:gd name="T1" fmla="*/ 75 h 76"/>
                <a:gd name="T2" fmla="*/ 21 w 22"/>
                <a:gd name="T3" fmla="*/ 4 h 76"/>
                <a:gd name="T4" fmla="*/ 0 w 22"/>
                <a:gd name="T5" fmla="*/ 0 h 76"/>
                <a:gd name="T6" fmla="*/ 0 w 22"/>
                <a:gd name="T7" fmla="*/ 70 h 76"/>
                <a:gd name="T8" fmla="*/ 21 w 22"/>
                <a:gd name="T9" fmla="*/ 75 h 76"/>
              </a:gdLst>
              <a:ahLst/>
              <a:cxnLst>
                <a:cxn ang="0">
                  <a:pos x="T0" y="T1"/>
                </a:cxn>
                <a:cxn ang="0">
                  <a:pos x="T2" y="T3"/>
                </a:cxn>
                <a:cxn ang="0">
                  <a:pos x="T4" y="T5"/>
                </a:cxn>
                <a:cxn ang="0">
                  <a:pos x="T6" y="T7"/>
                </a:cxn>
                <a:cxn ang="0">
                  <a:pos x="T8" y="T9"/>
                </a:cxn>
              </a:cxnLst>
              <a:rect l="0" t="0" r="r" b="b"/>
              <a:pathLst>
                <a:path w="22" h="76">
                  <a:moveTo>
                    <a:pt x="21" y="75"/>
                  </a:moveTo>
                  <a:lnTo>
                    <a:pt x="21" y="4"/>
                  </a:lnTo>
                  <a:lnTo>
                    <a:pt x="0" y="0"/>
                  </a:lnTo>
                  <a:lnTo>
                    <a:pt x="0" y="70"/>
                  </a:lnTo>
                  <a:lnTo>
                    <a:pt x="21" y="75"/>
                  </a:lnTo>
                </a:path>
              </a:pathLst>
            </a:custGeom>
            <a:solidFill>
              <a:srgbClr val="7F4C1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49" name="Freeform 647"/>
            <p:cNvSpPr>
              <a:spLocks/>
            </p:cNvSpPr>
            <p:nvPr/>
          </p:nvSpPr>
          <p:spPr bwMode="auto">
            <a:xfrm>
              <a:off x="3587" y="2959"/>
              <a:ext cx="21" cy="77"/>
            </a:xfrm>
            <a:custGeom>
              <a:avLst/>
              <a:gdLst>
                <a:gd name="T0" fmla="*/ 20 w 21"/>
                <a:gd name="T1" fmla="*/ 76 h 77"/>
                <a:gd name="T2" fmla="*/ 20 w 21"/>
                <a:gd name="T3" fmla="*/ 5 h 77"/>
                <a:gd name="T4" fmla="*/ 0 w 21"/>
                <a:gd name="T5" fmla="*/ 0 h 77"/>
                <a:gd name="T6" fmla="*/ 0 w 21"/>
                <a:gd name="T7" fmla="*/ 71 h 77"/>
                <a:gd name="T8" fmla="*/ 20 w 21"/>
                <a:gd name="T9" fmla="*/ 76 h 77"/>
              </a:gdLst>
              <a:ahLst/>
              <a:cxnLst>
                <a:cxn ang="0">
                  <a:pos x="T0" y="T1"/>
                </a:cxn>
                <a:cxn ang="0">
                  <a:pos x="T2" y="T3"/>
                </a:cxn>
                <a:cxn ang="0">
                  <a:pos x="T4" y="T5"/>
                </a:cxn>
                <a:cxn ang="0">
                  <a:pos x="T6" y="T7"/>
                </a:cxn>
                <a:cxn ang="0">
                  <a:pos x="T8" y="T9"/>
                </a:cxn>
              </a:cxnLst>
              <a:rect l="0" t="0" r="r" b="b"/>
              <a:pathLst>
                <a:path w="21" h="77">
                  <a:moveTo>
                    <a:pt x="20" y="76"/>
                  </a:moveTo>
                  <a:lnTo>
                    <a:pt x="20" y="5"/>
                  </a:lnTo>
                  <a:lnTo>
                    <a:pt x="0" y="0"/>
                  </a:lnTo>
                  <a:lnTo>
                    <a:pt x="0" y="71"/>
                  </a:lnTo>
                  <a:lnTo>
                    <a:pt x="20" y="76"/>
                  </a:lnTo>
                </a:path>
              </a:pathLst>
            </a:custGeom>
            <a:solidFill>
              <a:srgbClr val="86501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50" name="Freeform 648"/>
            <p:cNvSpPr>
              <a:spLocks/>
            </p:cNvSpPr>
            <p:nvPr/>
          </p:nvSpPr>
          <p:spPr bwMode="auto">
            <a:xfrm>
              <a:off x="3569" y="2954"/>
              <a:ext cx="19" cy="78"/>
            </a:xfrm>
            <a:custGeom>
              <a:avLst/>
              <a:gdLst>
                <a:gd name="T0" fmla="*/ 18 w 19"/>
                <a:gd name="T1" fmla="*/ 77 h 78"/>
                <a:gd name="T2" fmla="*/ 18 w 19"/>
                <a:gd name="T3" fmla="*/ 5 h 78"/>
                <a:gd name="T4" fmla="*/ 0 w 19"/>
                <a:gd name="T5" fmla="*/ 0 h 78"/>
                <a:gd name="T6" fmla="*/ 0 w 19"/>
                <a:gd name="T7" fmla="*/ 70 h 78"/>
                <a:gd name="T8" fmla="*/ 18 w 19"/>
                <a:gd name="T9" fmla="*/ 77 h 78"/>
              </a:gdLst>
              <a:ahLst/>
              <a:cxnLst>
                <a:cxn ang="0">
                  <a:pos x="T0" y="T1"/>
                </a:cxn>
                <a:cxn ang="0">
                  <a:pos x="T2" y="T3"/>
                </a:cxn>
                <a:cxn ang="0">
                  <a:pos x="T4" y="T5"/>
                </a:cxn>
                <a:cxn ang="0">
                  <a:pos x="T6" y="T7"/>
                </a:cxn>
                <a:cxn ang="0">
                  <a:pos x="T8" y="T9"/>
                </a:cxn>
              </a:cxnLst>
              <a:rect l="0" t="0" r="r" b="b"/>
              <a:pathLst>
                <a:path w="19" h="78">
                  <a:moveTo>
                    <a:pt x="18" y="77"/>
                  </a:moveTo>
                  <a:lnTo>
                    <a:pt x="18" y="5"/>
                  </a:lnTo>
                  <a:lnTo>
                    <a:pt x="0" y="0"/>
                  </a:lnTo>
                  <a:lnTo>
                    <a:pt x="0" y="70"/>
                  </a:lnTo>
                  <a:lnTo>
                    <a:pt x="18" y="77"/>
                  </a:lnTo>
                </a:path>
              </a:pathLst>
            </a:custGeom>
            <a:solidFill>
              <a:srgbClr val="8C541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51" name="Freeform 649"/>
            <p:cNvSpPr>
              <a:spLocks/>
            </p:cNvSpPr>
            <p:nvPr/>
          </p:nvSpPr>
          <p:spPr bwMode="auto">
            <a:xfrm>
              <a:off x="3553" y="2947"/>
              <a:ext cx="17" cy="78"/>
            </a:xfrm>
            <a:custGeom>
              <a:avLst/>
              <a:gdLst>
                <a:gd name="T0" fmla="*/ 16 w 17"/>
                <a:gd name="T1" fmla="*/ 77 h 78"/>
                <a:gd name="T2" fmla="*/ 16 w 17"/>
                <a:gd name="T3" fmla="*/ 7 h 78"/>
                <a:gd name="T4" fmla="*/ 0 w 17"/>
                <a:gd name="T5" fmla="*/ 0 h 78"/>
                <a:gd name="T6" fmla="*/ 0 w 17"/>
                <a:gd name="T7" fmla="*/ 70 h 78"/>
                <a:gd name="T8" fmla="*/ 16 w 17"/>
                <a:gd name="T9" fmla="*/ 77 h 78"/>
              </a:gdLst>
              <a:ahLst/>
              <a:cxnLst>
                <a:cxn ang="0">
                  <a:pos x="T0" y="T1"/>
                </a:cxn>
                <a:cxn ang="0">
                  <a:pos x="T2" y="T3"/>
                </a:cxn>
                <a:cxn ang="0">
                  <a:pos x="T4" y="T5"/>
                </a:cxn>
                <a:cxn ang="0">
                  <a:pos x="T6" y="T7"/>
                </a:cxn>
                <a:cxn ang="0">
                  <a:pos x="T8" y="T9"/>
                </a:cxn>
              </a:cxnLst>
              <a:rect l="0" t="0" r="r" b="b"/>
              <a:pathLst>
                <a:path w="17" h="78">
                  <a:moveTo>
                    <a:pt x="16" y="77"/>
                  </a:moveTo>
                  <a:lnTo>
                    <a:pt x="16" y="7"/>
                  </a:lnTo>
                  <a:lnTo>
                    <a:pt x="0" y="0"/>
                  </a:lnTo>
                  <a:lnTo>
                    <a:pt x="0" y="70"/>
                  </a:lnTo>
                  <a:lnTo>
                    <a:pt x="16" y="77"/>
                  </a:lnTo>
                </a:path>
              </a:pathLst>
            </a:custGeom>
            <a:solidFill>
              <a:srgbClr val="91561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52" name="Freeform 650"/>
            <p:cNvSpPr>
              <a:spLocks/>
            </p:cNvSpPr>
            <p:nvPr/>
          </p:nvSpPr>
          <p:spPr bwMode="auto">
            <a:xfrm>
              <a:off x="3539" y="2940"/>
              <a:ext cx="17" cy="78"/>
            </a:xfrm>
            <a:custGeom>
              <a:avLst/>
              <a:gdLst>
                <a:gd name="T0" fmla="*/ 16 w 17"/>
                <a:gd name="T1" fmla="*/ 77 h 78"/>
                <a:gd name="T2" fmla="*/ 16 w 17"/>
                <a:gd name="T3" fmla="*/ 7 h 78"/>
                <a:gd name="T4" fmla="*/ 0 w 17"/>
                <a:gd name="T5" fmla="*/ 0 h 78"/>
                <a:gd name="T6" fmla="*/ 0 w 17"/>
                <a:gd name="T7" fmla="*/ 69 h 78"/>
                <a:gd name="T8" fmla="*/ 16 w 17"/>
                <a:gd name="T9" fmla="*/ 77 h 78"/>
              </a:gdLst>
              <a:ahLst/>
              <a:cxnLst>
                <a:cxn ang="0">
                  <a:pos x="T0" y="T1"/>
                </a:cxn>
                <a:cxn ang="0">
                  <a:pos x="T2" y="T3"/>
                </a:cxn>
                <a:cxn ang="0">
                  <a:pos x="T4" y="T5"/>
                </a:cxn>
                <a:cxn ang="0">
                  <a:pos x="T6" y="T7"/>
                </a:cxn>
                <a:cxn ang="0">
                  <a:pos x="T8" y="T9"/>
                </a:cxn>
              </a:cxnLst>
              <a:rect l="0" t="0" r="r" b="b"/>
              <a:pathLst>
                <a:path w="17" h="78">
                  <a:moveTo>
                    <a:pt x="16" y="77"/>
                  </a:moveTo>
                  <a:lnTo>
                    <a:pt x="16" y="7"/>
                  </a:lnTo>
                  <a:lnTo>
                    <a:pt x="0" y="0"/>
                  </a:lnTo>
                  <a:lnTo>
                    <a:pt x="0" y="69"/>
                  </a:lnTo>
                  <a:lnTo>
                    <a:pt x="16" y="77"/>
                  </a:lnTo>
                </a:path>
              </a:pathLst>
            </a:custGeom>
            <a:solidFill>
              <a:srgbClr val="94581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53" name="Freeform 651"/>
            <p:cNvSpPr>
              <a:spLocks/>
            </p:cNvSpPr>
            <p:nvPr/>
          </p:nvSpPr>
          <p:spPr bwMode="auto">
            <a:xfrm>
              <a:off x="3527" y="2931"/>
              <a:ext cx="17" cy="79"/>
            </a:xfrm>
            <a:custGeom>
              <a:avLst/>
              <a:gdLst>
                <a:gd name="T0" fmla="*/ 16 w 17"/>
                <a:gd name="T1" fmla="*/ 78 h 79"/>
                <a:gd name="T2" fmla="*/ 16 w 17"/>
                <a:gd name="T3" fmla="*/ 8 h 79"/>
                <a:gd name="T4" fmla="*/ 0 w 17"/>
                <a:gd name="T5" fmla="*/ 0 h 79"/>
                <a:gd name="T6" fmla="*/ 0 w 17"/>
                <a:gd name="T7" fmla="*/ 70 h 79"/>
                <a:gd name="T8" fmla="*/ 16 w 17"/>
                <a:gd name="T9" fmla="*/ 78 h 79"/>
              </a:gdLst>
              <a:ahLst/>
              <a:cxnLst>
                <a:cxn ang="0">
                  <a:pos x="T0" y="T1"/>
                </a:cxn>
                <a:cxn ang="0">
                  <a:pos x="T2" y="T3"/>
                </a:cxn>
                <a:cxn ang="0">
                  <a:pos x="T4" y="T5"/>
                </a:cxn>
                <a:cxn ang="0">
                  <a:pos x="T6" y="T7"/>
                </a:cxn>
                <a:cxn ang="0">
                  <a:pos x="T8" y="T9"/>
                </a:cxn>
              </a:cxnLst>
              <a:rect l="0" t="0" r="r" b="b"/>
              <a:pathLst>
                <a:path w="17" h="79">
                  <a:moveTo>
                    <a:pt x="16" y="78"/>
                  </a:moveTo>
                  <a:lnTo>
                    <a:pt x="16" y="8"/>
                  </a:lnTo>
                  <a:lnTo>
                    <a:pt x="0" y="0"/>
                  </a:lnTo>
                  <a:lnTo>
                    <a:pt x="0" y="70"/>
                  </a:lnTo>
                  <a:lnTo>
                    <a:pt x="16" y="78"/>
                  </a:lnTo>
                </a:path>
              </a:pathLst>
            </a:custGeom>
            <a:solidFill>
              <a:srgbClr val="96591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54" name="Freeform 652"/>
            <p:cNvSpPr>
              <a:spLocks/>
            </p:cNvSpPr>
            <p:nvPr/>
          </p:nvSpPr>
          <p:spPr bwMode="auto">
            <a:xfrm>
              <a:off x="3518" y="2923"/>
              <a:ext cx="17" cy="79"/>
            </a:xfrm>
            <a:custGeom>
              <a:avLst/>
              <a:gdLst>
                <a:gd name="T0" fmla="*/ 16 w 17"/>
                <a:gd name="T1" fmla="*/ 78 h 79"/>
                <a:gd name="T2" fmla="*/ 16 w 17"/>
                <a:gd name="T3" fmla="*/ 7 h 79"/>
                <a:gd name="T4" fmla="*/ 0 w 17"/>
                <a:gd name="T5" fmla="*/ 0 h 79"/>
                <a:gd name="T6" fmla="*/ 0 w 17"/>
                <a:gd name="T7" fmla="*/ 69 h 79"/>
                <a:gd name="T8" fmla="*/ 16 w 17"/>
                <a:gd name="T9" fmla="*/ 78 h 79"/>
              </a:gdLst>
              <a:ahLst/>
              <a:cxnLst>
                <a:cxn ang="0">
                  <a:pos x="T0" y="T1"/>
                </a:cxn>
                <a:cxn ang="0">
                  <a:pos x="T2" y="T3"/>
                </a:cxn>
                <a:cxn ang="0">
                  <a:pos x="T4" y="T5"/>
                </a:cxn>
                <a:cxn ang="0">
                  <a:pos x="T6" y="T7"/>
                </a:cxn>
                <a:cxn ang="0">
                  <a:pos x="T8" y="T9"/>
                </a:cxn>
              </a:cxnLst>
              <a:rect l="0" t="0" r="r" b="b"/>
              <a:pathLst>
                <a:path w="17" h="79">
                  <a:moveTo>
                    <a:pt x="16" y="78"/>
                  </a:moveTo>
                  <a:lnTo>
                    <a:pt x="16" y="7"/>
                  </a:lnTo>
                  <a:lnTo>
                    <a:pt x="0" y="0"/>
                  </a:lnTo>
                  <a:lnTo>
                    <a:pt x="0" y="69"/>
                  </a:lnTo>
                  <a:lnTo>
                    <a:pt x="16" y="78"/>
                  </a:lnTo>
                </a:path>
              </a:pathLst>
            </a:custGeom>
            <a:solidFill>
              <a:srgbClr val="975A1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55" name="Freeform 653"/>
            <p:cNvSpPr>
              <a:spLocks/>
            </p:cNvSpPr>
            <p:nvPr/>
          </p:nvSpPr>
          <p:spPr bwMode="auto">
            <a:xfrm>
              <a:off x="3510" y="2913"/>
              <a:ext cx="17" cy="81"/>
            </a:xfrm>
            <a:custGeom>
              <a:avLst/>
              <a:gdLst>
                <a:gd name="T0" fmla="*/ 16 w 17"/>
                <a:gd name="T1" fmla="*/ 80 h 81"/>
                <a:gd name="T2" fmla="*/ 16 w 17"/>
                <a:gd name="T3" fmla="*/ 9 h 81"/>
                <a:gd name="T4" fmla="*/ 0 w 17"/>
                <a:gd name="T5" fmla="*/ 0 h 81"/>
                <a:gd name="T6" fmla="*/ 0 w 17"/>
                <a:gd name="T7" fmla="*/ 71 h 81"/>
                <a:gd name="T8" fmla="*/ 16 w 17"/>
                <a:gd name="T9" fmla="*/ 80 h 81"/>
              </a:gdLst>
              <a:ahLst/>
              <a:cxnLst>
                <a:cxn ang="0">
                  <a:pos x="T0" y="T1"/>
                </a:cxn>
                <a:cxn ang="0">
                  <a:pos x="T2" y="T3"/>
                </a:cxn>
                <a:cxn ang="0">
                  <a:pos x="T4" y="T5"/>
                </a:cxn>
                <a:cxn ang="0">
                  <a:pos x="T6" y="T7"/>
                </a:cxn>
                <a:cxn ang="0">
                  <a:pos x="T8" y="T9"/>
                </a:cxn>
              </a:cxnLst>
              <a:rect l="0" t="0" r="r" b="b"/>
              <a:pathLst>
                <a:path w="17" h="81">
                  <a:moveTo>
                    <a:pt x="16" y="80"/>
                  </a:moveTo>
                  <a:lnTo>
                    <a:pt x="16" y="9"/>
                  </a:lnTo>
                  <a:lnTo>
                    <a:pt x="0" y="0"/>
                  </a:lnTo>
                  <a:lnTo>
                    <a:pt x="0" y="71"/>
                  </a:lnTo>
                  <a:lnTo>
                    <a:pt x="16" y="80"/>
                  </a:lnTo>
                </a:path>
              </a:pathLst>
            </a:custGeom>
            <a:solidFill>
              <a:srgbClr val="965A1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56" name="Freeform 654"/>
            <p:cNvSpPr>
              <a:spLocks/>
            </p:cNvSpPr>
            <p:nvPr/>
          </p:nvSpPr>
          <p:spPr bwMode="auto">
            <a:xfrm>
              <a:off x="3506" y="2903"/>
              <a:ext cx="17" cy="82"/>
            </a:xfrm>
            <a:custGeom>
              <a:avLst/>
              <a:gdLst>
                <a:gd name="T0" fmla="*/ 16 w 17"/>
                <a:gd name="T1" fmla="*/ 81 h 82"/>
                <a:gd name="T2" fmla="*/ 16 w 17"/>
                <a:gd name="T3" fmla="*/ 9 h 82"/>
                <a:gd name="T4" fmla="*/ 0 w 17"/>
                <a:gd name="T5" fmla="*/ 0 h 82"/>
                <a:gd name="T6" fmla="*/ 0 w 17"/>
                <a:gd name="T7" fmla="*/ 71 h 82"/>
                <a:gd name="T8" fmla="*/ 16 w 17"/>
                <a:gd name="T9" fmla="*/ 81 h 82"/>
              </a:gdLst>
              <a:ahLst/>
              <a:cxnLst>
                <a:cxn ang="0">
                  <a:pos x="T0" y="T1"/>
                </a:cxn>
                <a:cxn ang="0">
                  <a:pos x="T2" y="T3"/>
                </a:cxn>
                <a:cxn ang="0">
                  <a:pos x="T4" y="T5"/>
                </a:cxn>
                <a:cxn ang="0">
                  <a:pos x="T6" y="T7"/>
                </a:cxn>
                <a:cxn ang="0">
                  <a:pos x="T8" y="T9"/>
                </a:cxn>
              </a:cxnLst>
              <a:rect l="0" t="0" r="r" b="b"/>
              <a:pathLst>
                <a:path w="17" h="82">
                  <a:moveTo>
                    <a:pt x="16" y="81"/>
                  </a:moveTo>
                  <a:lnTo>
                    <a:pt x="16" y="9"/>
                  </a:lnTo>
                  <a:lnTo>
                    <a:pt x="0" y="0"/>
                  </a:lnTo>
                  <a:lnTo>
                    <a:pt x="0" y="71"/>
                  </a:lnTo>
                  <a:lnTo>
                    <a:pt x="16" y="81"/>
                  </a:lnTo>
                </a:path>
              </a:pathLst>
            </a:custGeom>
            <a:solidFill>
              <a:srgbClr val="94581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57" name="Freeform 655"/>
            <p:cNvSpPr>
              <a:spLocks/>
            </p:cNvSpPr>
            <p:nvPr/>
          </p:nvSpPr>
          <p:spPr bwMode="auto">
            <a:xfrm>
              <a:off x="3503" y="2893"/>
              <a:ext cx="17" cy="82"/>
            </a:xfrm>
            <a:custGeom>
              <a:avLst/>
              <a:gdLst>
                <a:gd name="T0" fmla="*/ 16 w 17"/>
                <a:gd name="T1" fmla="*/ 81 h 82"/>
                <a:gd name="T2" fmla="*/ 16 w 17"/>
                <a:gd name="T3" fmla="*/ 10 h 82"/>
                <a:gd name="T4" fmla="*/ 0 w 17"/>
                <a:gd name="T5" fmla="*/ 0 h 82"/>
                <a:gd name="T6" fmla="*/ 0 w 17"/>
                <a:gd name="T7" fmla="*/ 71 h 82"/>
                <a:gd name="T8" fmla="*/ 16 w 17"/>
                <a:gd name="T9" fmla="*/ 81 h 82"/>
              </a:gdLst>
              <a:ahLst/>
              <a:cxnLst>
                <a:cxn ang="0">
                  <a:pos x="T0" y="T1"/>
                </a:cxn>
                <a:cxn ang="0">
                  <a:pos x="T2" y="T3"/>
                </a:cxn>
                <a:cxn ang="0">
                  <a:pos x="T4" y="T5"/>
                </a:cxn>
                <a:cxn ang="0">
                  <a:pos x="T6" y="T7"/>
                </a:cxn>
                <a:cxn ang="0">
                  <a:pos x="T8" y="T9"/>
                </a:cxn>
              </a:cxnLst>
              <a:rect l="0" t="0" r="r" b="b"/>
              <a:pathLst>
                <a:path w="17" h="82">
                  <a:moveTo>
                    <a:pt x="16" y="81"/>
                  </a:moveTo>
                  <a:lnTo>
                    <a:pt x="16" y="10"/>
                  </a:lnTo>
                  <a:lnTo>
                    <a:pt x="0" y="0"/>
                  </a:lnTo>
                  <a:lnTo>
                    <a:pt x="0" y="71"/>
                  </a:lnTo>
                  <a:lnTo>
                    <a:pt x="16" y="81"/>
                  </a:lnTo>
                </a:path>
              </a:pathLst>
            </a:custGeom>
            <a:solidFill>
              <a:srgbClr val="91561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58" name="Freeform 656"/>
            <p:cNvSpPr>
              <a:spLocks/>
            </p:cNvSpPr>
            <p:nvPr/>
          </p:nvSpPr>
          <p:spPr bwMode="auto">
            <a:xfrm>
              <a:off x="3896" y="2889"/>
              <a:ext cx="17" cy="81"/>
            </a:xfrm>
            <a:custGeom>
              <a:avLst/>
              <a:gdLst>
                <a:gd name="T0" fmla="*/ 16 w 17"/>
                <a:gd name="T1" fmla="*/ 70 h 81"/>
                <a:gd name="T2" fmla="*/ 16 w 17"/>
                <a:gd name="T3" fmla="*/ 0 h 81"/>
                <a:gd name="T4" fmla="*/ 0 w 17"/>
                <a:gd name="T5" fmla="*/ 8 h 81"/>
                <a:gd name="T6" fmla="*/ 0 w 17"/>
                <a:gd name="T7" fmla="*/ 80 h 81"/>
                <a:gd name="T8" fmla="*/ 16 w 17"/>
                <a:gd name="T9" fmla="*/ 70 h 81"/>
              </a:gdLst>
              <a:ahLst/>
              <a:cxnLst>
                <a:cxn ang="0">
                  <a:pos x="T0" y="T1"/>
                </a:cxn>
                <a:cxn ang="0">
                  <a:pos x="T2" y="T3"/>
                </a:cxn>
                <a:cxn ang="0">
                  <a:pos x="T4" y="T5"/>
                </a:cxn>
                <a:cxn ang="0">
                  <a:pos x="T6" y="T7"/>
                </a:cxn>
                <a:cxn ang="0">
                  <a:pos x="T8" y="T9"/>
                </a:cxn>
              </a:cxnLst>
              <a:rect l="0" t="0" r="r" b="b"/>
              <a:pathLst>
                <a:path w="17" h="81">
                  <a:moveTo>
                    <a:pt x="16" y="70"/>
                  </a:moveTo>
                  <a:lnTo>
                    <a:pt x="16" y="0"/>
                  </a:lnTo>
                  <a:lnTo>
                    <a:pt x="0" y="8"/>
                  </a:lnTo>
                  <a:lnTo>
                    <a:pt x="0" y="80"/>
                  </a:lnTo>
                  <a:lnTo>
                    <a:pt x="16" y="70"/>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59" name="Freeform 657"/>
            <p:cNvSpPr>
              <a:spLocks/>
            </p:cNvSpPr>
            <p:nvPr/>
          </p:nvSpPr>
          <p:spPr bwMode="auto">
            <a:xfrm>
              <a:off x="3893" y="2898"/>
              <a:ext cx="17" cy="82"/>
            </a:xfrm>
            <a:custGeom>
              <a:avLst/>
              <a:gdLst>
                <a:gd name="T0" fmla="*/ 16 w 17"/>
                <a:gd name="T1" fmla="*/ 71 h 82"/>
                <a:gd name="T2" fmla="*/ 16 w 17"/>
                <a:gd name="T3" fmla="*/ 0 h 82"/>
                <a:gd name="T4" fmla="*/ 0 w 17"/>
                <a:gd name="T5" fmla="*/ 9 h 82"/>
                <a:gd name="T6" fmla="*/ 0 w 17"/>
                <a:gd name="T7" fmla="*/ 81 h 82"/>
                <a:gd name="T8" fmla="*/ 16 w 17"/>
                <a:gd name="T9" fmla="*/ 71 h 82"/>
              </a:gdLst>
              <a:ahLst/>
              <a:cxnLst>
                <a:cxn ang="0">
                  <a:pos x="T0" y="T1"/>
                </a:cxn>
                <a:cxn ang="0">
                  <a:pos x="T2" y="T3"/>
                </a:cxn>
                <a:cxn ang="0">
                  <a:pos x="T4" y="T5"/>
                </a:cxn>
                <a:cxn ang="0">
                  <a:pos x="T6" y="T7"/>
                </a:cxn>
                <a:cxn ang="0">
                  <a:pos x="T8" y="T9"/>
                </a:cxn>
              </a:cxnLst>
              <a:rect l="0" t="0" r="r" b="b"/>
              <a:pathLst>
                <a:path w="17" h="82">
                  <a:moveTo>
                    <a:pt x="16" y="71"/>
                  </a:moveTo>
                  <a:lnTo>
                    <a:pt x="16" y="0"/>
                  </a:lnTo>
                  <a:lnTo>
                    <a:pt x="0" y="9"/>
                  </a:lnTo>
                  <a:lnTo>
                    <a:pt x="0" y="81"/>
                  </a:lnTo>
                  <a:lnTo>
                    <a:pt x="16" y="71"/>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60" name="Freeform 658"/>
            <p:cNvSpPr>
              <a:spLocks/>
            </p:cNvSpPr>
            <p:nvPr/>
          </p:nvSpPr>
          <p:spPr bwMode="auto">
            <a:xfrm>
              <a:off x="3887" y="2908"/>
              <a:ext cx="17" cy="80"/>
            </a:xfrm>
            <a:custGeom>
              <a:avLst/>
              <a:gdLst>
                <a:gd name="T0" fmla="*/ 16 w 17"/>
                <a:gd name="T1" fmla="*/ 70 h 80"/>
                <a:gd name="T2" fmla="*/ 16 w 17"/>
                <a:gd name="T3" fmla="*/ 0 h 80"/>
                <a:gd name="T4" fmla="*/ 0 w 17"/>
                <a:gd name="T5" fmla="*/ 9 h 80"/>
                <a:gd name="T6" fmla="*/ 0 w 17"/>
                <a:gd name="T7" fmla="*/ 79 h 80"/>
                <a:gd name="T8" fmla="*/ 16 w 17"/>
                <a:gd name="T9" fmla="*/ 70 h 80"/>
              </a:gdLst>
              <a:ahLst/>
              <a:cxnLst>
                <a:cxn ang="0">
                  <a:pos x="T0" y="T1"/>
                </a:cxn>
                <a:cxn ang="0">
                  <a:pos x="T2" y="T3"/>
                </a:cxn>
                <a:cxn ang="0">
                  <a:pos x="T4" y="T5"/>
                </a:cxn>
                <a:cxn ang="0">
                  <a:pos x="T6" y="T7"/>
                </a:cxn>
                <a:cxn ang="0">
                  <a:pos x="T8" y="T9"/>
                </a:cxn>
              </a:cxnLst>
              <a:rect l="0" t="0" r="r" b="b"/>
              <a:pathLst>
                <a:path w="17" h="80">
                  <a:moveTo>
                    <a:pt x="16" y="70"/>
                  </a:moveTo>
                  <a:lnTo>
                    <a:pt x="16" y="0"/>
                  </a:lnTo>
                  <a:lnTo>
                    <a:pt x="0" y="9"/>
                  </a:lnTo>
                  <a:lnTo>
                    <a:pt x="0" y="79"/>
                  </a:lnTo>
                  <a:lnTo>
                    <a:pt x="16" y="70"/>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61" name="Freeform 659"/>
            <p:cNvSpPr>
              <a:spLocks/>
            </p:cNvSpPr>
            <p:nvPr/>
          </p:nvSpPr>
          <p:spPr bwMode="auto">
            <a:xfrm>
              <a:off x="3879" y="2918"/>
              <a:ext cx="17" cy="80"/>
            </a:xfrm>
            <a:custGeom>
              <a:avLst/>
              <a:gdLst>
                <a:gd name="T0" fmla="*/ 16 w 17"/>
                <a:gd name="T1" fmla="*/ 69 h 80"/>
                <a:gd name="T2" fmla="*/ 16 w 17"/>
                <a:gd name="T3" fmla="*/ 0 h 80"/>
                <a:gd name="T4" fmla="*/ 0 w 17"/>
                <a:gd name="T5" fmla="*/ 8 h 80"/>
                <a:gd name="T6" fmla="*/ 0 w 17"/>
                <a:gd name="T7" fmla="*/ 79 h 80"/>
                <a:gd name="T8" fmla="*/ 16 w 17"/>
                <a:gd name="T9" fmla="*/ 69 h 80"/>
              </a:gdLst>
              <a:ahLst/>
              <a:cxnLst>
                <a:cxn ang="0">
                  <a:pos x="T0" y="T1"/>
                </a:cxn>
                <a:cxn ang="0">
                  <a:pos x="T2" y="T3"/>
                </a:cxn>
                <a:cxn ang="0">
                  <a:pos x="T4" y="T5"/>
                </a:cxn>
                <a:cxn ang="0">
                  <a:pos x="T6" y="T7"/>
                </a:cxn>
                <a:cxn ang="0">
                  <a:pos x="T8" y="T9"/>
                </a:cxn>
              </a:cxnLst>
              <a:rect l="0" t="0" r="r" b="b"/>
              <a:pathLst>
                <a:path w="17" h="80">
                  <a:moveTo>
                    <a:pt x="16" y="69"/>
                  </a:moveTo>
                  <a:lnTo>
                    <a:pt x="16" y="0"/>
                  </a:lnTo>
                  <a:lnTo>
                    <a:pt x="0" y="8"/>
                  </a:lnTo>
                  <a:lnTo>
                    <a:pt x="0" y="79"/>
                  </a:lnTo>
                  <a:lnTo>
                    <a:pt x="16" y="69"/>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62" name="Freeform 660"/>
            <p:cNvSpPr>
              <a:spLocks/>
            </p:cNvSpPr>
            <p:nvPr/>
          </p:nvSpPr>
          <p:spPr bwMode="auto">
            <a:xfrm>
              <a:off x="3868" y="2926"/>
              <a:ext cx="17" cy="81"/>
            </a:xfrm>
            <a:custGeom>
              <a:avLst/>
              <a:gdLst>
                <a:gd name="T0" fmla="*/ 16 w 17"/>
                <a:gd name="T1" fmla="*/ 71 h 81"/>
                <a:gd name="T2" fmla="*/ 16 w 17"/>
                <a:gd name="T3" fmla="*/ 0 h 81"/>
                <a:gd name="T4" fmla="*/ 0 w 17"/>
                <a:gd name="T5" fmla="*/ 8 h 81"/>
                <a:gd name="T6" fmla="*/ 0 w 17"/>
                <a:gd name="T7" fmla="*/ 80 h 81"/>
                <a:gd name="T8" fmla="*/ 16 w 17"/>
                <a:gd name="T9" fmla="*/ 71 h 81"/>
              </a:gdLst>
              <a:ahLst/>
              <a:cxnLst>
                <a:cxn ang="0">
                  <a:pos x="T0" y="T1"/>
                </a:cxn>
                <a:cxn ang="0">
                  <a:pos x="T2" y="T3"/>
                </a:cxn>
                <a:cxn ang="0">
                  <a:pos x="T4" y="T5"/>
                </a:cxn>
                <a:cxn ang="0">
                  <a:pos x="T6" y="T7"/>
                </a:cxn>
                <a:cxn ang="0">
                  <a:pos x="T8" y="T9"/>
                </a:cxn>
              </a:cxnLst>
              <a:rect l="0" t="0" r="r" b="b"/>
              <a:pathLst>
                <a:path w="17" h="81">
                  <a:moveTo>
                    <a:pt x="16" y="71"/>
                  </a:moveTo>
                  <a:lnTo>
                    <a:pt x="16" y="0"/>
                  </a:lnTo>
                  <a:lnTo>
                    <a:pt x="0" y="8"/>
                  </a:lnTo>
                  <a:lnTo>
                    <a:pt x="0" y="80"/>
                  </a:lnTo>
                  <a:lnTo>
                    <a:pt x="16" y="71"/>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63" name="Freeform 661"/>
            <p:cNvSpPr>
              <a:spLocks/>
            </p:cNvSpPr>
            <p:nvPr/>
          </p:nvSpPr>
          <p:spPr bwMode="auto">
            <a:xfrm>
              <a:off x="3855" y="2935"/>
              <a:ext cx="17" cy="80"/>
            </a:xfrm>
            <a:custGeom>
              <a:avLst/>
              <a:gdLst>
                <a:gd name="T0" fmla="*/ 16 w 17"/>
                <a:gd name="T1" fmla="*/ 71 h 80"/>
                <a:gd name="T2" fmla="*/ 16 w 17"/>
                <a:gd name="T3" fmla="*/ 0 h 80"/>
                <a:gd name="T4" fmla="*/ 0 w 17"/>
                <a:gd name="T5" fmla="*/ 7 h 80"/>
                <a:gd name="T6" fmla="*/ 0 w 17"/>
                <a:gd name="T7" fmla="*/ 79 h 80"/>
                <a:gd name="T8" fmla="*/ 16 w 17"/>
                <a:gd name="T9" fmla="*/ 71 h 80"/>
              </a:gdLst>
              <a:ahLst/>
              <a:cxnLst>
                <a:cxn ang="0">
                  <a:pos x="T0" y="T1"/>
                </a:cxn>
                <a:cxn ang="0">
                  <a:pos x="T2" y="T3"/>
                </a:cxn>
                <a:cxn ang="0">
                  <a:pos x="T4" y="T5"/>
                </a:cxn>
                <a:cxn ang="0">
                  <a:pos x="T6" y="T7"/>
                </a:cxn>
                <a:cxn ang="0">
                  <a:pos x="T8" y="T9"/>
                </a:cxn>
              </a:cxnLst>
              <a:rect l="0" t="0" r="r" b="b"/>
              <a:pathLst>
                <a:path w="17" h="80">
                  <a:moveTo>
                    <a:pt x="16" y="71"/>
                  </a:moveTo>
                  <a:lnTo>
                    <a:pt x="16" y="0"/>
                  </a:lnTo>
                  <a:lnTo>
                    <a:pt x="0" y="7"/>
                  </a:lnTo>
                  <a:lnTo>
                    <a:pt x="0" y="79"/>
                  </a:lnTo>
                  <a:lnTo>
                    <a:pt x="16" y="71"/>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64" name="Freeform 662"/>
            <p:cNvSpPr>
              <a:spLocks/>
            </p:cNvSpPr>
            <p:nvPr/>
          </p:nvSpPr>
          <p:spPr bwMode="auto">
            <a:xfrm>
              <a:off x="3839" y="2943"/>
              <a:ext cx="17" cy="79"/>
            </a:xfrm>
            <a:custGeom>
              <a:avLst/>
              <a:gdLst>
                <a:gd name="T0" fmla="*/ 16 w 17"/>
                <a:gd name="T1" fmla="*/ 70 h 79"/>
                <a:gd name="T2" fmla="*/ 16 w 17"/>
                <a:gd name="T3" fmla="*/ 0 h 79"/>
                <a:gd name="T4" fmla="*/ 0 w 17"/>
                <a:gd name="T5" fmla="*/ 7 h 79"/>
                <a:gd name="T6" fmla="*/ 0 w 17"/>
                <a:gd name="T7" fmla="*/ 78 h 79"/>
                <a:gd name="T8" fmla="*/ 16 w 17"/>
                <a:gd name="T9" fmla="*/ 70 h 79"/>
              </a:gdLst>
              <a:ahLst/>
              <a:cxnLst>
                <a:cxn ang="0">
                  <a:pos x="T0" y="T1"/>
                </a:cxn>
                <a:cxn ang="0">
                  <a:pos x="T2" y="T3"/>
                </a:cxn>
                <a:cxn ang="0">
                  <a:pos x="T4" y="T5"/>
                </a:cxn>
                <a:cxn ang="0">
                  <a:pos x="T6" y="T7"/>
                </a:cxn>
                <a:cxn ang="0">
                  <a:pos x="T8" y="T9"/>
                </a:cxn>
              </a:cxnLst>
              <a:rect l="0" t="0" r="r" b="b"/>
              <a:pathLst>
                <a:path w="17" h="79">
                  <a:moveTo>
                    <a:pt x="16" y="70"/>
                  </a:moveTo>
                  <a:lnTo>
                    <a:pt x="16" y="0"/>
                  </a:lnTo>
                  <a:lnTo>
                    <a:pt x="0" y="7"/>
                  </a:lnTo>
                  <a:lnTo>
                    <a:pt x="0" y="78"/>
                  </a:lnTo>
                  <a:lnTo>
                    <a:pt x="16" y="70"/>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65" name="Freeform 663"/>
            <p:cNvSpPr>
              <a:spLocks/>
            </p:cNvSpPr>
            <p:nvPr/>
          </p:nvSpPr>
          <p:spPr bwMode="auto">
            <a:xfrm>
              <a:off x="3822" y="2950"/>
              <a:ext cx="18" cy="79"/>
            </a:xfrm>
            <a:custGeom>
              <a:avLst/>
              <a:gdLst>
                <a:gd name="T0" fmla="*/ 17 w 18"/>
                <a:gd name="T1" fmla="*/ 70 h 79"/>
                <a:gd name="T2" fmla="*/ 17 w 18"/>
                <a:gd name="T3" fmla="*/ 0 h 79"/>
                <a:gd name="T4" fmla="*/ 0 w 18"/>
                <a:gd name="T5" fmla="*/ 7 h 79"/>
                <a:gd name="T6" fmla="*/ 0 w 18"/>
                <a:gd name="T7" fmla="*/ 78 h 79"/>
                <a:gd name="T8" fmla="*/ 17 w 18"/>
                <a:gd name="T9" fmla="*/ 70 h 79"/>
              </a:gdLst>
              <a:ahLst/>
              <a:cxnLst>
                <a:cxn ang="0">
                  <a:pos x="T0" y="T1"/>
                </a:cxn>
                <a:cxn ang="0">
                  <a:pos x="T2" y="T3"/>
                </a:cxn>
                <a:cxn ang="0">
                  <a:pos x="T4" y="T5"/>
                </a:cxn>
                <a:cxn ang="0">
                  <a:pos x="T6" y="T7"/>
                </a:cxn>
                <a:cxn ang="0">
                  <a:pos x="T8" y="T9"/>
                </a:cxn>
              </a:cxnLst>
              <a:rect l="0" t="0" r="r" b="b"/>
              <a:pathLst>
                <a:path w="18" h="79">
                  <a:moveTo>
                    <a:pt x="17" y="70"/>
                  </a:moveTo>
                  <a:lnTo>
                    <a:pt x="17" y="0"/>
                  </a:lnTo>
                  <a:lnTo>
                    <a:pt x="0" y="7"/>
                  </a:lnTo>
                  <a:lnTo>
                    <a:pt x="0" y="78"/>
                  </a:lnTo>
                  <a:lnTo>
                    <a:pt x="17" y="70"/>
                  </a:lnTo>
                </a:path>
              </a:pathLst>
            </a:custGeom>
            <a:solidFill>
              <a:srgbClr val="38210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66" name="Freeform 664"/>
            <p:cNvSpPr>
              <a:spLocks/>
            </p:cNvSpPr>
            <p:nvPr/>
          </p:nvSpPr>
          <p:spPr bwMode="auto">
            <a:xfrm>
              <a:off x="3503" y="2807"/>
              <a:ext cx="396" cy="169"/>
            </a:xfrm>
            <a:custGeom>
              <a:avLst/>
              <a:gdLst>
                <a:gd name="T0" fmla="*/ 352 w 396"/>
                <a:gd name="T1" fmla="*/ 136 h 169"/>
                <a:gd name="T2" fmla="*/ 365 w 396"/>
                <a:gd name="T3" fmla="*/ 128 h 169"/>
                <a:gd name="T4" fmla="*/ 375 w 396"/>
                <a:gd name="T5" fmla="*/ 119 h 169"/>
                <a:gd name="T6" fmla="*/ 384 w 396"/>
                <a:gd name="T7" fmla="*/ 110 h 169"/>
                <a:gd name="T8" fmla="*/ 390 w 396"/>
                <a:gd name="T9" fmla="*/ 100 h 169"/>
                <a:gd name="T10" fmla="*/ 393 w 396"/>
                <a:gd name="T11" fmla="*/ 91 h 169"/>
                <a:gd name="T12" fmla="*/ 395 w 396"/>
                <a:gd name="T13" fmla="*/ 82 h 169"/>
                <a:gd name="T14" fmla="*/ 391 w 396"/>
                <a:gd name="T15" fmla="*/ 72 h 169"/>
                <a:gd name="T16" fmla="*/ 387 w 396"/>
                <a:gd name="T17" fmla="*/ 61 h 169"/>
                <a:gd name="T18" fmla="*/ 380 w 396"/>
                <a:gd name="T19" fmla="*/ 53 h 169"/>
                <a:gd name="T20" fmla="*/ 371 w 396"/>
                <a:gd name="T21" fmla="*/ 44 h 169"/>
                <a:gd name="T22" fmla="*/ 358 w 396"/>
                <a:gd name="T23" fmla="*/ 35 h 169"/>
                <a:gd name="T24" fmla="*/ 344 w 396"/>
                <a:gd name="T25" fmla="*/ 28 h 169"/>
                <a:gd name="T26" fmla="*/ 328 w 396"/>
                <a:gd name="T27" fmla="*/ 22 h 169"/>
                <a:gd name="T28" fmla="*/ 310 w 396"/>
                <a:gd name="T29" fmla="*/ 15 h 169"/>
                <a:gd name="T30" fmla="*/ 290 w 396"/>
                <a:gd name="T31" fmla="*/ 10 h 169"/>
                <a:gd name="T32" fmla="*/ 270 w 396"/>
                <a:gd name="T33" fmla="*/ 6 h 169"/>
                <a:gd name="T34" fmla="*/ 248 w 396"/>
                <a:gd name="T35" fmla="*/ 2 h 169"/>
                <a:gd name="T36" fmla="*/ 225 w 396"/>
                <a:gd name="T37" fmla="*/ 0 h 169"/>
                <a:gd name="T38" fmla="*/ 203 w 396"/>
                <a:gd name="T39" fmla="*/ 0 h 169"/>
                <a:gd name="T40" fmla="*/ 180 w 396"/>
                <a:gd name="T41" fmla="*/ 0 h 169"/>
                <a:gd name="T42" fmla="*/ 157 w 396"/>
                <a:gd name="T43" fmla="*/ 1 h 169"/>
                <a:gd name="T44" fmla="*/ 135 w 396"/>
                <a:gd name="T45" fmla="*/ 4 h 169"/>
                <a:gd name="T46" fmla="*/ 113 w 396"/>
                <a:gd name="T47" fmla="*/ 7 h 169"/>
                <a:gd name="T48" fmla="*/ 93 w 396"/>
                <a:gd name="T49" fmla="*/ 12 h 169"/>
                <a:gd name="T50" fmla="*/ 74 w 396"/>
                <a:gd name="T51" fmla="*/ 18 h 169"/>
                <a:gd name="T52" fmla="*/ 58 w 396"/>
                <a:gd name="T53" fmla="*/ 24 h 169"/>
                <a:gd name="T54" fmla="*/ 42 w 396"/>
                <a:gd name="T55" fmla="*/ 32 h 169"/>
                <a:gd name="T56" fmla="*/ 29 w 396"/>
                <a:gd name="T57" fmla="*/ 39 h 169"/>
                <a:gd name="T58" fmla="*/ 18 w 396"/>
                <a:gd name="T59" fmla="*/ 48 h 169"/>
                <a:gd name="T60" fmla="*/ 9 w 396"/>
                <a:gd name="T61" fmla="*/ 57 h 169"/>
                <a:gd name="T62" fmla="*/ 3 w 396"/>
                <a:gd name="T63" fmla="*/ 67 h 169"/>
                <a:gd name="T64" fmla="*/ 0 w 396"/>
                <a:gd name="T65" fmla="*/ 76 h 169"/>
                <a:gd name="T66" fmla="*/ 0 w 396"/>
                <a:gd name="T67" fmla="*/ 85 h 169"/>
                <a:gd name="T68" fmla="*/ 2 w 396"/>
                <a:gd name="T69" fmla="*/ 96 h 169"/>
                <a:gd name="T70" fmla="*/ 6 w 396"/>
                <a:gd name="T71" fmla="*/ 106 h 169"/>
                <a:gd name="T72" fmla="*/ 14 w 396"/>
                <a:gd name="T73" fmla="*/ 115 h 169"/>
                <a:gd name="T74" fmla="*/ 23 w 396"/>
                <a:gd name="T75" fmla="*/ 123 h 169"/>
                <a:gd name="T76" fmla="*/ 35 w 396"/>
                <a:gd name="T77" fmla="*/ 132 h 169"/>
                <a:gd name="T78" fmla="*/ 50 w 396"/>
                <a:gd name="T79" fmla="*/ 139 h 169"/>
                <a:gd name="T80" fmla="*/ 65 w 396"/>
                <a:gd name="T81" fmla="*/ 146 h 169"/>
                <a:gd name="T82" fmla="*/ 84 w 396"/>
                <a:gd name="T83" fmla="*/ 152 h 169"/>
                <a:gd name="T84" fmla="*/ 104 w 396"/>
                <a:gd name="T85" fmla="*/ 157 h 169"/>
                <a:gd name="T86" fmla="*/ 124 w 396"/>
                <a:gd name="T87" fmla="*/ 161 h 169"/>
                <a:gd name="T88" fmla="*/ 146 w 396"/>
                <a:gd name="T89" fmla="*/ 165 h 169"/>
                <a:gd name="T90" fmla="*/ 168 w 396"/>
                <a:gd name="T91" fmla="*/ 167 h 169"/>
                <a:gd name="T92" fmla="*/ 191 w 396"/>
                <a:gd name="T93" fmla="*/ 168 h 169"/>
                <a:gd name="T94" fmla="*/ 214 w 396"/>
                <a:gd name="T95" fmla="*/ 168 h 169"/>
                <a:gd name="T96" fmla="*/ 236 w 396"/>
                <a:gd name="T97" fmla="*/ 166 h 169"/>
                <a:gd name="T98" fmla="*/ 259 w 396"/>
                <a:gd name="T99" fmla="*/ 163 h 169"/>
                <a:gd name="T100" fmla="*/ 280 w 396"/>
                <a:gd name="T101" fmla="*/ 160 h 169"/>
                <a:gd name="T102" fmla="*/ 300 w 396"/>
                <a:gd name="T103" fmla="*/ 155 h 169"/>
                <a:gd name="T104" fmla="*/ 319 w 396"/>
                <a:gd name="T105" fmla="*/ 150 h 169"/>
                <a:gd name="T106" fmla="*/ 336 w 396"/>
                <a:gd name="T107" fmla="*/ 143 h 169"/>
                <a:gd name="T108" fmla="*/ 352 w 396"/>
                <a:gd name="T109" fmla="*/ 13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6" h="169">
                  <a:moveTo>
                    <a:pt x="352" y="136"/>
                  </a:moveTo>
                  <a:lnTo>
                    <a:pt x="365" y="128"/>
                  </a:lnTo>
                  <a:lnTo>
                    <a:pt x="375" y="119"/>
                  </a:lnTo>
                  <a:lnTo>
                    <a:pt x="384" y="110"/>
                  </a:lnTo>
                  <a:lnTo>
                    <a:pt x="390" y="100"/>
                  </a:lnTo>
                  <a:lnTo>
                    <a:pt x="393" y="91"/>
                  </a:lnTo>
                  <a:lnTo>
                    <a:pt x="395" y="82"/>
                  </a:lnTo>
                  <a:lnTo>
                    <a:pt x="391" y="72"/>
                  </a:lnTo>
                  <a:lnTo>
                    <a:pt x="387" y="61"/>
                  </a:lnTo>
                  <a:lnTo>
                    <a:pt x="380" y="53"/>
                  </a:lnTo>
                  <a:lnTo>
                    <a:pt x="371" y="44"/>
                  </a:lnTo>
                  <a:lnTo>
                    <a:pt x="358" y="35"/>
                  </a:lnTo>
                  <a:lnTo>
                    <a:pt x="344" y="28"/>
                  </a:lnTo>
                  <a:lnTo>
                    <a:pt x="328" y="22"/>
                  </a:lnTo>
                  <a:lnTo>
                    <a:pt x="310" y="15"/>
                  </a:lnTo>
                  <a:lnTo>
                    <a:pt x="290" y="10"/>
                  </a:lnTo>
                  <a:lnTo>
                    <a:pt x="270" y="6"/>
                  </a:lnTo>
                  <a:lnTo>
                    <a:pt x="248" y="2"/>
                  </a:lnTo>
                  <a:lnTo>
                    <a:pt x="225" y="0"/>
                  </a:lnTo>
                  <a:lnTo>
                    <a:pt x="203" y="0"/>
                  </a:lnTo>
                  <a:lnTo>
                    <a:pt x="180" y="0"/>
                  </a:lnTo>
                  <a:lnTo>
                    <a:pt x="157" y="1"/>
                  </a:lnTo>
                  <a:lnTo>
                    <a:pt x="135" y="4"/>
                  </a:lnTo>
                  <a:lnTo>
                    <a:pt x="113" y="7"/>
                  </a:lnTo>
                  <a:lnTo>
                    <a:pt x="93" y="12"/>
                  </a:lnTo>
                  <a:lnTo>
                    <a:pt x="74" y="18"/>
                  </a:lnTo>
                  <a:lnTo>
                    <a:pt x="58" y="24"/>
                  </a:lnTo>
                  <a:lnTo>
                    <a:pt x="42" y="32"/>
                  </a:lnTo>
                  <a:lnTo>
                    <a:pt x="29" y="39"/>
                  </a:lnTo>
                  <a:lnTo>
                    <a:pt x="18" y="48"/>
                  </a:lnTo>
                  <a:lnTo>
                    <a:pt x="9" y="57"/>
                  </a:lnTo>
                  <a:lnTo>
                    <a:pt x="3" y="67"/>
                  </a:lnTo>
                  <a:lnTo>
                    <a:pt x="0" y="76"/>
                  </a:lnTo>
                  <a:lnTo>
                    <a:pt x="0" y="85"/>
                  </a:lnTo>
                  <a:lnTo>
                    <a:pt x="2" y="96"/>
                  </a:lnTo>
                  <a:lnTo>
                    <a:pt x="6" y="106"/>
                  </a:lnTo>
                  <a:lnTo>
                    <a:pt x="14" y="115"/>
                  </a:lnTo>
                  <a:lnTo>
                    <a:pt x="23" y="123"/>
                  </a:lnTo>
                  <a:lnTo>
                    <a:pt x="35" y="132"/>
                  </a:lnTo>
                  <a:lnTo>
                    <a:pt x="50" y="139"/>
                  </a:lnTo>
                  <a:lnTo>
                    <a:pt x="65" y="146"/>
                  </a:lnTo>
                  <a:lnTo>
                    <a:pt x="84" y="152"/>
                  </a:lnTo>
                  <a:lnTo>
                    <a:pt x="104" y="157"/>
                  </a:lnTo>
                  <a:lnTo>
                    <a:pt x="124" y="161"/>
                  </a:lnTo>
                  <a:lnTo>
                    <a:pt x="146" y="165"/>
                  </a:lnTo>
                  <a:lnTo>
                    <a:pt x="168" y="167"/>
                  </a:lnTo>
                  <a:lnTo>
                    <a:pt x="191" y="168"/>
                  </a:lnTo>
                  <a:lnTo>
                    <a:pt x="214" y="168"/>
                  </a:lnTo>
                  <a:lnTo>
                    <a:pt x="236" y="166"/>
                  </a:lnTo>
                  <a:lnTo>
                    <a:pt x="259" y="163"/>
                  </a:lnTo>
                  <a:lnTo>
                    <a:pt x="280" y="160"/>
                  </a:lnTo>
                  <a:lnTo>
                    <a:pt x="300" y="155"/>
                  </a:lnTo>
                  <a:lnTo>
                    <a:pt x="319" y="150"/>
                  </a:lnTo>
                  <a:lnTo>
                    <a:pt x="336" y="143"/>
                  </a:lnTo>
                  <a:lnTo>
                    <a:pt x="352" y="136"/>
                  </a:lnTo>
                </a:path>
              </a:pathLst>
            </a:custGeom>
            <a:solidFill>
              <a:srgbClr val="B76E2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67" name="Freeform 665"/>
            <p:cNvSpPr>
              <a:spLocks/>
            </p:cNvSpPr>
            <p:nvPr/>
          </p:nvSpPr>
          <p:spPr bwMode="auto">
            <a:xfrm>
              <a:off x="3792" y="2882"/>
              <a:ext cx="434" cy="226"/>
            </a:xfrm>
            <a:custGeom>
              <a:avLst/>
              <a:gdLst>
                <a:gd name="T0" fmla="*/ 433 w 434"/>
                <a:gd name="T1" fmla="*/ 112 h 226"/>
                <a:gd name="T2" fmla="*/ 216 w 434"/>
                <a:gd name="T3" fmla="*/ 0 h 226"/>
                <a:gd name="T4" fmla="*/ 0 w 434"/>
                <a:gd name="T5" fmla="*/ 112 h 226"/>
                <a:gd name="T6" fmla="*/ 216 w 434"/>
                <a:gd name="T7" fmla="*/ 225 h 226"/>
                <a:gd name="T8" fmla="*/ 433 w 434"/>
                <a:gd name="T9" fmla="*/ 112 h 226"/>
              </a:gdLst>
              <a:ahLst/>
              <a:cxnLst>
                <a:cxn ang="0">
                  <a:pos x="T0" y="T1"/>
                </a:cxn>
                <a:cxn ang="0">
                  <a:pos x="T2" y="T3"/>
                </a:cxn>
                <a:cxn ang="0">
                  <a:pos x="T4" y="T5"/>
                </a:cxn>
                <a:cxn ang="0">
                  <a:pos x="T6" y="T7"/>
                </a:cxn>
                <a:cxn ang="0">
                  <a:pos x="T8" y="T9"/>
                </a:cxn>
              </a:cxnLst>
              <a:rect l="0" t="0" r="r" b="b"/>
              <a:pathLst>
                <a:path w="434" h="226">
                  <a:moveTo>
                    <a:pt x="433" y="112"/>
                  </a:moveTo>
                  <a:lnTo>
                    <a:pt x="216" y="0"/>
                  </a:lnTo>
                  <a:lnTo>
                    <a:pt x="0" y="112"/>
                  </a:lnTo>
                  <a:lnTo>
                    <a:pt x="216" y="225"/>
                  </a:lnTo>
                  <a:lnTo>
                    <a:pt x="433" y="112"/>
                  </a:lnTo>
                </a:path>
              </a:pathLst>
            </a:custGeom>
            <a:solidFill>
              <a:srgbClr val="FFFF9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68" name="Freeform 666"/>
            <p:cNvSpPr>
              <a:spLocks/>
            </p:cNvSpPr>
            <p:nvPr/>
          </p:nvSpPr>
          <p:spPr bwMode="auto">
            <a:xfrm>
              <a:off x="4009" y="2995"/>
              <a:ext cx="217" cy="267"/>
            </a:xfrm>
            <a:custGeom>
              <a:avLst/>
              <a:gdLst>
                <a:gd name="T0" fmla="*/ 216 w 217"/>
                <a:gd name="T1" fmla="*/ 152 h 267"/>
                <a:gd name="T2" fmla="*/ 216 w 217"/>
                <a:gd name="T3" fmla="*/ 0 h 267"/>
                <a:gd name="T4" fmla="*/ 0 w 217"/>
                <a:gd name="T5" fmla="*/ 112 h 267"/>
                <a:gd name="T6" fmla="*/ 0 w 217"/>
                <a:gd name="T7" fmla="*/ 266 h 267"/>
                <a:gd name="T8" fmla="*/ 216 w 217"/>
                <a:gd name="T9" fmla="*/ 152 h 267"/>
              </a:gdLst>
              <a:ahLst/>
              <a:cxnLst>
                <a:cxn ang="0">
                  <a:pos x="T0" y="T1"/>
                </a:cxn>
                <a:cxn ang="0">
                  <a:pos x="T2" y="T3"/>
                </a:cxn>
                <a:cxn ang="0">
                  <a:pos x="T4" y="T5"/>
                </a:cxn>
                <a:cxn ang="0">
                  <a:pos x="T6" y="T7"/>
                </a:cxn>
                <a:cxn ang="0">
                  <a:pos x="T8" y="T9"/>
                </a:cxn>
              </a:cxnLst>
              <a:rect l="0" t="0" r="r" b="b"/>
              <a:pathLst>
                <a:path w="217" h="267">
                  <a:moveTo>
                    <a:pt x="216" y="152"/>
                  </a:moveTo>
                  <a:lnTo>
                    <a:pt x="216" y="0"/>
                  </a:lnTo>
                  <a:lnTo>
                    <a:pt x="0" y="112"/>
                  </a:lnTo>
                  <a:lnTo>
                    <a:pt x="0" y="266"/>
                  </a:lnTo>
                  <a:lnTo>
                    <a:pt x="216" y="152"/>
                  </a:lnTo>
                </a:path>
              </a:pathLst>
            </a:custGeom>
            <a:solidFill>
              <a:srgbClr val="49492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69" name="Freeform 667"/>
            <p:cNvSpPr>
              <a:spLocks/>
            </p:cNvSpPr>
            <p:nvPr/>
          </p:nvSpPr>
          <p:spPr bwMode="auto">
            <a:xfrm>
              <a:off x="3792" y="2995"/>
              <a:ext cx="218" cy="267"/>
            </a:xfrm>
            <a:custGeom>
              <a:avLst/>
              <a:gdLst>
                <a:gd name="T0" fmla="*/ 217 w 218"/>
                <a:gd name="T1" fmla="*/ 112 h 267"/>
                <a:gd name="T2" fmla="*/ 0 w 218"/>
                <a:gd name="T3" fmla="*/ 0 h 267"/>
                <a:gd name="T4" fmla="*/ 0 w 218"/>
                <a:gd name="T5" fmla="*/ 152 h 267"/>
                <a:gd name="T6" fmla="*/ 217 w 218"/>
                <a:gd name="T7" fmla="*/ 266 h 267"/>
                <a:gd name="T8" fmla="*/ 217 w 218"/>
                <a:gd name="T9" fmla="*/ 112 h 267"/>
              </a:gdLst>
              <a:ahLst/>
              <a:cxnLst>
                <a:cxn ang="0">
                  <a:pos x="T0" y="T1"/>
                </a:cxn>
                <a:cxn ang="0">
                  <a:pos x="T2" y="T3"/>
                </a:cxn>
                <a:cxn ang="0">
                  <a:pos x="T4" y="T5"/>
                </a:cxn>
                <a:cxn ang="0">
                  <a:pos x="T6" y="T7"/>
                </a:cxn>
                <a:cxn ang="0">
                  <a:pos x="T8" y="T9"/>
                </a:cxn>
              </a:cxnLst>
              <a:rect l="0" t="0" r="r" b="b"/>
              <a:pathLst>
                <a:path w="218" h="267">
                  <a:moveTo>
                    <a:pt x="217" y="112"/>
                  </a:moveTo>
                  <a:lnTo>
                    <a:pt x="0" y="0"/>
                  </a:lnTo>
                  <a:lnTo>
                    <a:pt x="0" y="152"/>
                  </a:lnTo>
                  <a:lnTo>
                    <a:pt x="217" y="266"/>
                  </a:lnTo>
                  <a:lnTo>
                    <a:pt x="217" y="112"/>
                  </a:lnTo>
                </a:path>
              </a:pathLst>
            </a:custGeom>
            <a:solidFill>
              <a:srgbClr val="E6E67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70" name="Freeform 668"/>
            <p:cNvSpPr>
              <a:spLocks/>
            </p:cNvSpPr>
            <p:nvPr/>
          </p:nvSpPr>
          <p:spPr bwMode="auto">
            <a:xfrm>
              <a:off x="3329" y="2708"/>
              <a:ext cx="159" cy="17"/>
            </a:xfrm>
            <a:custGeom>
              <a:avLst/>
              <a:gdLst>
                <a:gd name="T0" fmla="*/ 0 w 159"/>
                <a:gd name="T1" fmla="*/ 4 h 17"/>
                <a:gd name="T2" fmla="*/ 158 w 159"/>
                <a:gd name="T3" fmla="*/ 16 h 17"/>
                <a:gd name="T4" fmla="*/ 158 w 159"/>
                <a:gd name="T5" fmla="*/ 11 h 17"/>
                <a:gd name="T6" fmla="*/ 0 w 159"/>
                <a:gd name="T7" fmla="*/ 0 h 17"/>
                <a:gd name="T8" fmla="*/ 0 w 159"/>
                <a:gd name="T9" fmla="*/ 4 h 17"/>
              </a:gdLst>
              <a:ahLst/>
              <a:cxnLst>
                <a:cxn ang="0">
                  <a:pos x="T0" y="T1"/>
                </a:cxn>
                <a:cxn ang="0">
                  <a:pos x="T2" y="T3"/>
                </a:cxn>
                <a:cxn ang="0">
                  <a:pos x="T4" y="T5"/>
                </a:cxn>
                <a:cxn ang="0">
                  <a:pos x="T6" y="T7"/>
                </a:cxn>
                <a:cxn ang="0">
                  <a:pos x="T8" y="T9"/>
                </a:cxn>
              </a:cxnLst>
              <a:rect l="0" t="0" r="r" b="b"/>
              <a:pathLst>
                <a:path w="159" h="17">
                  <a:moveTo>
                    <a:pt x="0" y="4"/>
                  </a:moveTo>
                  <a:lnTo>
                    <a:pt x="158" y="16"/>
                  </a:lnTo>
                  <a:lnTo>
                    <a:pt x="158" y="11"/>
                  </a:lnTo>
                  <a:lnTo>
                    <a:pt x="0" y="0"/>
                  </a:lnTo>
                  <a:lnTo>
                    <a:pt x="0" y="4"/>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71" name="Freeform 669"/>
            <p:cNvSpPr>
              <a:spLocks/>
            </p:cNvSpPr>
            <p:nvPr/>
          </p:nvSpPr>
          <p:spPr bwMode="auto">
            <a:xfrm>
              <a:off x="3682" y="2806"/>
              <a:ext cx="17" cy="88"/>
            </a:xfrm>
            <a:custGeom>
              <a:avLst/>
              <a:gdLst>
                <a:gd name="T0" fmla="*/ 0 w 17"/>
                <a:gd name="T1" fmla="*/ 0 h 88"/>
                <a:gd name="T2" fmla="*/ 6 w 17"/>
                <a:gd name="T3" fmla="*/ 87 h 88"/>
                <a:gd name="T4" fmla="*/ 16 w 17"/>
                <a:gd name="T5" fmla="*/ 87 h 88"/>
                <a:gd name="T6" fmla="*/ 8 w 17"/>
                <a:gd name="T7" fmla="*/ 0 h 88"/>
                <a:gd name="T8" fmla="*/ 0 w 17"/>
                <a:gd name="T9" fmla="*/ 0 h 88"/>
              </a:gdLst>
              <a:ahLst/>
              <a:cxnLst>
                <a:cxn ang="0">
                  <a:pos x="T0" y="T1"/>
                </a:cxn>
                <a:cxn ang="0">
                  <a:pos x="T2" y="T3"/>
                </a:cxn>
                <a:cxn ang="0">
                  <a:pos x="T4" y="T5"/>
                </a:cxn>
                <a:cxn ang="0">
                  <a:pos x="T6" y="T7"/>
                </a:cxn>
                <a:cxn ang="0">
                  <a:pos x="T8" y="T9"/>
                </a:cxn>
              </a:cxnLst>
              <a:rect l="0" t="0" r="r" b="b"/>
              <a:pathLst>
                <a:path w="17" h="88">
                  <a:moveTo>
                    <a:pt x="0" y="0"/>
                  </a:moveTo>
                  <a:lnTo>
                    <a:pt x="6" y="87"/>
                  </a:lnTo>
                  <a:lnTo>
                    <a:pt x="16" y="87"/>
                  </a:lnTo>
                  <a:lnTo>
                    <a:pt x="8" y="0"/>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72" name="Freeform 670"/>
            <p:cNvSpPr>
              <a:spLocks/>
            </p:cNvSpPr>
            <p:nvPr/>
          </p:nvSpPr>
          <p:spPr bwMode="auto">
            <a:xfrm>
              <a:off x="4015" y="2858"/>
              <a:ext cx="255" cy="260"/>
            </a:xfrm>
            <a:custGeom>
              <a:avLst/>
              <a:gdLst>
                <a:gd name="T0" fmla="*/ 0 w 255"/>
                <a:gd name="T1" fmla="*/ 0 h 260"/>
                <a:gd name="T2" fmla="*/ 0 w 255"/>
                <a:gd name="T3" fmla="*/ 259 h 260"/>
                <a:gd name="T4" fmla="*/ 254 w 255"/>
                <a:gd name="T5" fmla="*/ 130 h 260"/>
                <a:gd name="T6" fmla="*/ 0 w 255"/>
                <a:gd name="T7" fmla="*/ 0 h 260"/>
              </a:gdLst>
              <a:ahLst/>
              <a:cxnLst>
                <a:cxn ang="0">
                  <a:pos x="T0" y="T1"/>
                </a:cxn>
                <a:cxn ang="0">
                  <a:pos x="T2" y="T3"/>
                </a:cxn>
                <a:cxn ang="0">
                  <a:pos x="T4" y="T5"/>
                </a:cxn>
                <a:cxn ang="0">
                  <a:pos x="T6" y="T7"/>
                </a:cxn>
              </a:cxnLst>
              <a:rect l="0" t="0" r="r" b="b"/>
              <a:pathLst>
                <a:path w="255" h="260">
                  <a:moveTo>
                    <a:pt x="0" y="0"/>
                  </a:moveTo>
                  <a:lnTo>
                    <a:pt x="0" y="259"/>
                  </a:lnTo>
                  <a:lnTo>
                    <a:pt x="254" y="130"/>
                  </a:lnTo>
                  <a:lnTo>
                    <a:pt x="0" y="0"/>
                  </a:lnTo>
                </a:path>
              </a:pathLst>
            </a:custGeom>
            <a:solidFill>
              <a:srgbClr val="4B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73" name="Freeform 671"/>
            <p:cNvSpPr>
              <a:spLocks/>
            </p:cNvSpPr>
            <p:nvPr/>
          </p:nvSpPr>
          <p:spPr bwMode="auto">
            <a:xfrm>
              <a:off x="3760" y="2858"/>
              <a:ext cx="256" cy="260"/>
            </a:xfrm>
            <a:custGeom>
              <a:avLst/>
              <a:gdLst>
                <a:gd name="T0" fmla="*/ 255 w 256"/>
                <a:gd name="T1" fmla="*/ 0 h 260"/>
                <a:gd name="T2" fmla="*/ 0 w 256"/>
                <a:gd name="T3" fmla="*/ 130 h 260"/>
                <a:gd name="T4" fmla="*/ 255 w 256"/>
                <a:gd name="T5" fmla="*/ 259 h 260"/>
                <a:gd name="T6" fmla="*/ 255 w 256"/>
                <a:gd name="T7" fmla="*/ 0 h 260"/>
              </a:gdLst>
              <a:ahLst/>
              <a:cxnLst>
                <a:cxn ang="0">
                  <a:pos x="T0" y="T1"/>
                </a:cxn>
                <a:cxn ang="0">
                  <a:pos x="T2" y="T3"/>
                </a:cxn>
                <a:cxn ang="0">
                  <a:pos x="T4" y="T5"/>
                </a:cxn>
                <a:cxn ang="0">
                  <a:pos x="T6" y="T7"/>
                </a:cxn>
              </a:cxnLst>
              <a:rect l="0" t="0" r="r" b="b"/>
              <a:pathLst>
                <a:path w="256" h="260">
                  <a:moveTo>
                    <a:pt x="255" y="0"/>
                  </a:moveTo>
                  <a:lnTo>
                    <a:pt x="0" y="130"/>
                  </a:lnTo>
                  <a:lnTo>
                    <a:pt x="255" y="259"/>
                  </a:lnTo>
                  <a:lnTo>
                    <a:pt x="255" y="0"/>
                  </a:lnTo>
                </a:path>
              </a:pathLst>
            </a:custGeom>
            <a:solidFill>
              <a:srgbClr val="FFC2C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74" name="Freeform 672"/>
            <p:cNvSpPr>
              <a:spLocks/>
            </p:cNvSpPr>
            <p:nvPr/>
          </p:nvSpPr>
          <p:spPr bwMode="auto">
            <a:xfrm>
              <a:off x="3773" y="2448"/>
              <a:ext cx="206" cy="73"/>
            </a:xfrm>
            <a:custGeom>
              <a:avLst/>
              <a:gdLst>
                <a:gd name="T0" fmla="*/ 0 w 206"/>
                <a:gd name="T1" fmla="*/ 4 h 73"/>
                <a:gd name="T2" fmla="*/ 202 w 206"/>
                <a:gd name="T3" fmla="*/ 72 h 73"/>
                <a:gd name="T4" fmla="*/ 205 w 206"/>
                <a:gd name="T5" fmla="*/ 67 h 73"/>
                <a:gd name="T6" fmla="*/ 1 w 206"/>
                <a:gd name="T7" fmla="*/ 0 h 73"/>
                <a:gd name="T8" fmla="*/ 0 w 206"/>
                <a:gd name="T9" fmla="*/ 4 h 73"/>
              </a:gdLst>
              <a:ahLst/>
              <a:cxnLst>
                <a:cxn ang="0">
                  <a:pos x="T0" y="T1"/>
                </a:cxn>
                <a:cxn ang="0">
                  <a:pos x="T2" y="T3"/>
                </a:cxn>
                <a:cxn ang="0">
                  <a:pos x="T4" y="T5"/>
                </a:cxn>
                <a:cxn ang="0">
                  <a:pos x="T6" y="T7"/>
                </a:cxn>
                <a:cxn ang="0">
                  <a:pos x="T8" y="T9"/>
                </a:cxn>
              </a:cxnLst>
              <a:rect l="0" t="0" r="r" b="b"/>
              <a:pathLst>
                <a:path w="206" h="73">
                  <a:moveTo>
                    <a:pt x="0" y="4"/>
                  </a:moveTo>
                  <a:lnTo>
                    <a:pt x="202" y="72"/>
                  </a:lnTo>
                  <a:lnTo>
                    <a:pt x="205" y="67"/>
                  </a:lnTo>
                  <a:lnTo>
                    <a:pt x="1" y="0"/>
                  </a:lnTo>
                  <a:lnTo>
                    <a:pt x="0" y="4"/>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75" name="Freeform 673"/>
            <p:cNvSpPr>
              <a:spLocks/>
            </p:cNvSpPr>
            <p:nvPr/>
          </p:nvSpPr>
          <p:spPr bwMode="auto">
            <a:xfrm>
              <a:off x="3814" y="3065"/>
              <a:ext cx="62" cy="78"/>
            </a:xfrm>
            <a:custGeom>
              <a:avLst/>
              <a:gdLst>
                <a:gd name="T0" fmla="*/ 0 w 62"/>
                <a:gd name="T1" fmla="*/ 0 h 78"/>
                <a:gd name="T2" fmla="*/ 0 w 62"/>
                <a:gd name="T3" fmla="*/ 48 h 78"/>
                <a:gd name="T4" fmla="*/ 61 w 62"/>
                <a:gd name="T5" fmla="*/ 77 h 78"/>
                <a:gd name="T6" fmla="*/ 61 w 62"/>
                <a:gd name="T7" fmla="*/ 30 h 78"/>
                <a:gd name="T8" fmla="*/ 0 w 62"/>
                <a:gd name="T9" fmla="*/ 0 h 78"/>
              </a:gdLst>
              <a:ahLst/>
              <a:cxnLst>
                <a:cxn ang="0">
                  <a:pos x="T0" y="T1"/>
                </a:cxn>
                <a:cxn ang="0">
                  <a:pos x="T2" y="T3"/>
                </a:cxn>
                <a:cxn ang="0">
                  <a:pos x="T4" y="T5"/>
                </a:cxn>
                <a:cxn ang="0">
                  <a:pos x="T6" y="T7"/>
                </a:cxn>
                <a:cxn ang="0">
                  <a:pos x="T8" y="T9"/>
                </a:cxn>
              </a:cxnLst>
              <a:rect l="0" t="0" r="r" b="b"/>
              <a:pathLst>
                <a:path w="62" h="78">
                  <a:moveTo>
                    <a:pt x="0" y="0"/>
                  </a:moveTo>
                  <a:lnTo>
                    <a:pt x="0" y="48"/>
                  </a:lnTo>
                  <a:lnTo>
                    <a:pt x="61" y="77"/>
                  </a:lnTo>
                  <a:lnTo>
                    <a:pt x="61" y="30"/>
                  </a:lnTo>
                  <a:lnTo>
                    <a:pt x="0" y="0"/>
                  </a:lnTo>
                </a:path>
              </a:pathLst>
            </a:custGeom>
            <a:solidFill>
              <a:srgbClr val="E0E0E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76" name="Freeform 674"/>
            <p:cNvSpPr>
              <a:spLocks/>
            </p:cNvSpPr>
            <p:nvPr/>
          </p:nvSpPr>
          <p:spPr bwMode="auto">
            <a:xfrm>
              <a:off x="3900" y="3109"/>
              <a:ext cx="62" cy="79"/>
            </a:xfrm>
            <a:custGeom>
              <a:avLst/>
              <a:gdLst>
                <a:gd name="T0" fmla="*/ 0 w 62"/>
                <a:gd name="T1" fmla="*/ 0 h 79"/>
                <a:gd name="T2" fmla="*/ 0 w 62"/>
                <a:gd name="T3" fmla="*/ 48 h 79"/>
                <a:gd name="T4" fmla="*/ 61 w 62"/>
                <a:gd name="T5" fmla="*/ 78 h 79"/>
                <a:gd name="T6" fmla="*/ 61 w 62"/>
                <a:gd name="T7" fmla="*/ 30 h 79"/>
                <a:gd name="T8" fmla="*/ 0 w 62"/>
                <a:gd name="T9" fmla="*/ 0 h 79"/>
              </a:gdLst>
              <a:ahLst/>
              <a:cxnLst>
                <a:cxn ang="0">
                  <a:pos x="T0" y="T1"/>
                </a:cxn>
                <a:cxn ang="0">
                  <a:pos x="T2" y="T3"/>
                </a:cxn>
                <a:cxn ang="0">
                  <a:pos x="T4" y="T5"/>
                </a:cxn>
                <a:cxn ang="0">
                  <a:pos x="T6" y="T7"/>
                </a:cxn>
                <a:cxn ang="0">
                  <a:pos x="T8" y="T9"/>
                </a:cxn>
              </a:cxnLst>
              <a:rect l="0" t="0" r="r" b="b"/>
              <a:pathLst>
                <a:path w="62" h="79">
                  <a:moveTo>
                    <a:pt x="0" y="0"/>
                  </a:moveTo>
                  <a:lnTo>
                    <a:pt x="0" y="48"/>
                  </a:lnTo>
                  <a:lnTo>
                    <a:pt x="61" y="78"/>
                  </a:lnTo>
                  <a:lnTo>
                    <a:pt x="61" y="30"/>
                  </a:lnTo>
                  <a:lnTo>
                    <a:pt x="0" y="0"/>
                  </a:lnTo>
                </a:path>
              </a:pathLst>
            </a:custGeom>
            <a:solidFill>
              <a:srgbClr val="E0E0E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77" name="Freeform 675"/>
            <p:cNvSpPr>
              <a:spLocks/>
            </p:cNvSpPr>
            <p:nvPr/>
          </p:nvSpPr>
          <p:spPr bwMode="auto">
            <a:xfrm>
              <a:off x="4094" y="3084"/>
              <a:ext cx="62" cy="79"/>
            </a:xfrm>
            <a:custGeom>
              <a:avLst/>
              <a:gdLst>
                <a:gd name="T0" fmla="*/ 0 w 62"/>
                <a:gd name="T1" fmla="*/ 29 h 79"/>
                <a:gd name="T2" fmla="*/ 0 w 62"/>
                <a:gd name="T3" fmla="*/ 78 h 79"/>
                <a:gd name="T4" fmla="*/ 61 w 62"/>
                <a:gd name="T5" fmla="*/ 47 h 79"/>
                <a:gd name="T6" fmla="*/ 61 w 62"/>
                <a:gd name="T7" fmla="*/ 0 h 79"/>
                <a:gd name="T8" fmla="*/ 0 w 62"/>
                <a:gd name="T9" fmla="*/ 29 h 79"/>
              </a:gdLst>
              <a:ahLst/>
              <a:cxnLst>
                <a:cxn ang="0">
                  <a:pos x="T0" y="T1"/>
                </a:cxn>
                <a:cxn ang="0">
                  <a:pos x="T2" y="T3"/>
                </a:cxn>
                <a:cxn ang="0">
                  <a:pos x="T4" y="T5"/>
                </a:cxn>
                <a:cxn ang="0">
                  <a:pos x="T6" y="T7"/>
                </a:cxn>
                <a:cxn ang="0">
                  <a:pos x="T8" y="T9"/>
                </a:cxn>
              </a:cxnLst>
              <a:rect l="0" t="0" r="r" b="b"/>
              <a:pathLst>
                <a:path w="62" h="79">
                  <a:moveTo>
                    <a:pt x="0" y="29"/>
                  </a:moveTo>
                  <a:lnTo>
                    <a:pt x="0" y="78"/>
                  </a:lnTo>
                  <a:lnTo>
                    <a:pt x="61" y="47"/>
                  </a:lnTo>
                  <a:lnTo>
                    <a:pt x="61" y="0"/>
                  </a:lnTo>
                  <a:lnTo>
                    <a:pt x="0" y="29"/>
                  </a:lnTo>
                </a:path>
              </a:pathLst>
            </a:custGeom>
            <a:solidFill>
              <a:srgbClr val="80808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grpSp>
      <p:sp>
        <p:nvSpPr>
          <p:cNvPr id="678" name="AutoShape 676"/>
          <p:cNvSpPr>
            <a:spLocks noChangeArrowheads="1"/>
          </p:cNvSpPr>
          <p:nvPr/>
        </p:nvSpPr>
        <p:spPr bwMode="auto">
          <a:xfrm flipV="1">
            <a:off x="10363200" y="5130473"/>
            <a:ext cx="406400" cy="508000"/>
          </a:xfrm>
          <a:prstGeom prst="triangle">
            <a:avLst>
              <a:gd name="adj" fmla="val 50000"/>
            </a:avLst>
          </a:prstGeom>
          <a:solidFill>
            <a:srgbClr val="00479C"/>
          </a:solidFill>
          <a:ln>
            <a:noFill/>
          </a:ln>
          <a:effectLst/>
          <a:extLs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679" name="Rectangle 677" descr="Horizontale Steine"/>
          <p:cNvSpPr>
            <a:spLocks noChangeArrowheads="1"/>
          </p:cNvSpPr>
          <p:nvPr/>
        </p:nvSpPr>
        <p:spPr bwMode="auto">
          <a:xfrm>
            <a:off x="10871200" y="4825673"/>
            <a:ext cx="609600" cy="1727200"/>
          </a:xfrm>
          <a:prstGeom prst="rect">
            <a:avLst/>
          </a:prstGeom>
          <a:pattFill prst="horzBrick">
            <a:fgClr>
              <a:srgbClr val="000000"/>
            </a:fgClr>
            <a:bgClr>
              <a:srgbClr val="FF0000"/>
            </a:bgClr>
          </a:pattFill>
          <a:ln>
            <a:noFill/>
          </a:ln>
          <a:effectLst/>
          <a:extLs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680" name="AutoShape 678" descr="Horizontale Steine"/>
          <p:cNvSpPr>
            <a:spLocks noChangeArrowheads="1"/>
          </p:cNvSpPr>
          <p:nvPr/>
        </p:nvSpPr>
        <p:spPr bwMode="auto">
          <a:xfrm flipH="1">
            <a:off x="10160000" y="4825673"/>
            <a:ext cx="711200" cy="1727200"/>
          </a:xfrm>
          <a:prstGeom prst="rtTriangle">
            <a:avLst/>
          </a:prstGeom>
          <a:pattFill prst="horzBrick">
            <a:fgClr>
              <a:srgbClr val="000000"/>
            </a:fgClr>
            <a:bgClr>
              <a:srgbClr val="FF0000"/>
            </a:bgClr>
          </a:pattFill>
          <a:ln>
            <a:noFill/>
          </a:ln>
          <a:effectLst/>
          <a:extLs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fontAlgn="base">
              <a:spcBef>
                <a:spcPct val="0"/>
              </a:spcBef>
              <a:spcAft>
                <a:spcPct val="0"/>
              </a:spcAft>
              <a:defRPr/>
            </a:pPr>
            <a:endParaRPr lang="en-US" sz="3200" b="1" kern="0">
              <a:solidFill>
                <a:srgbClr val="000000"/>
              </a:solidFill>
              <a:latin typeface="Comic Sans MS" pitchFamily="66" charset="0"/>
            </a:endParaRPr>
          </a:p>
        </p:txBody>
      </p:sp>
      <p:sp>
        <p:nvSpPr>
          <p:cNvPr id="681" name="Freeform 679"/>
          <p:cNvSpPr>
            <a:spLocks/>
          </p:cNvSpPr>
          <p:nvPr/>
        </p:nvSpPr>
        <p:spPr bwMode="auto">
          <a:xfrm>
            <a:off x="5588000" y="4279574"/>
            <a:ext cx="2133600" cy="546100"/>
          </a:xfrm>
          <a:custGeom>
            <a:avLst/>
            <a:gdLst>
              <a:gd name="T0" fmla="*/ 916 w 916"/>
              <a:gd name="T1" fmla="*/ 210 h 210"/>
              <a:gd name="T2" fmla="*/ 836 w 916"/>
              <a:gd name="T3" fmla="*/ 131 h 210"/>
              <a:gd name="T4" fmla="*/ 764 w 916"/>
              <a:gd name="T5" fmla="*/ 57 h 210"/>
              <a:gd name="T6" fmla="*/ 720 w 916"/>
              <a:gd name="T7" fmla="*/ 33 h 210"/>
              <a:gd name="T8" fmla="*/ 678 w 916"/>
              <a:gd name="T9" fmla="*/ 13 h 210"/>
              <a:gd name="T10" fmla="*/ 623 w 916"/>
              <a:gd name="T11" fmla="*/ 7 h 210"/>
              <a:gd name="T12" fmla="*/ 568 w 916"/>
              <a:gd name="T13" fmla="*/ 3 h 210"/>
              <a:gd name="T14" fmla="*/ 513 w 916"/>
              <a:gd name="T15" fmla="*/ 1 h 210"/>
              <a:gd name="T16" fmla="*/ 459 w 916"/>
              <a:gd name="T17" fmla="*/ 0 h 210"/>
              <a:gd name="T18" fmla="*/ 405 w 916"/>
              <a:gd name="T19" fmla="*/ 1 h 210"/>
              <a:gd name="T20" fmla="*/ 351 w 916"/>
              <a:gd name="T21" fmla="*/ 2 h 210"/>
              <a:gd name="T22" fmla="*/ 296 w 916"/>
              <a:gd name="T23" fmla="*/ 6 h 210"/>
              <a:gd name="T24" fmla="*/ 241 w 916"/>
              <a:gd name="T25" fmla="*/ 11 h 210"/>
              <a:gd name="T26" fmla="*/ 188 w 916"/>
              <a:gd name="T27" fmla="*/ 29 h 210"/>
              <a:gd name="T28" fmla="*/ 146 w 916"/>
              <a:gd name="T29" fmla="*/ 51 h 210"/>
              <a:gd name="T30" fmla="*/ 102 w 916"/>
              <a:gd name="T31" fmla="*/ 96 h 210"/>
              <a:gd name="T32" fmla="*/ 80 w 916"/>
              <a:gd name="T33" fmla="*/ 118 h 210"/>
              <a:gd name="T34" fmla="*/ 0 w 916"/>
              <a:gd name="T35" fmla="*/ 20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6" h="210">
                <a:moveTo>
                  <a:pt x="916" y="210"/>
                </a:moveTo>
                <a:lnTo>
                  <a:pt x="836" y="131"/>
                </a:lnTo>
                <a:lnTo>
                  <a:pt x="764" y="57"/>
                </a:lnTo>
                <a:lnTo>
                  <a:pt x="720" y="33"/>
                </a:lnTo>
                <a:lnTo>
                  <a:pt x="678" y="13"/>
                </a:lnTo>
                <a:lnTo>
                  <a:pt x="623" y="7"/>
                </a:lnTo>
                <a:lnTo>
                  <a:pt x="568" y="3"/>
                </a:lnTo>
                <a:lnTo>
                  <a:pt x="513" y="1"/>
                </a:lnTo>
                <a:lnTo>
                  <a:pt x="459" y="0"/>
                </a:lnTo>
                <a:lnTo>
                  <a:pt x="405" y="1"/>
                </a:lnTo>
                <a:lnTo>
                  <a:pt x="351" y="2"/>
                </a:lnTo>
                <a:lnTo>
                  <a:pt x="296" y="6"/>
                </a:lnTo>
                <a:lnTo>
                  <a:pt x="241" y="11"/>
                </a:lnTo>
                <a:lnTo>
                  <a:pt x="188" y="29"/>
                </a:lnTo>
                <a:lnTo>
                  <a:pt x="146" y="51"/>
                </a:lnTo>
                <a:lnTo>
                  <a:pt x="102" y="96"/>
                </a:lnTo>
                <a:lnTo>
                  <a:pt x="80" y="118"/>
                </a:lnTo>
                <a:lnTo>
                  <a:pt x="0" y="208"/>
                </a:lnTo>
              </a:path>
            </a:pathLst>
          </a:custGeom>
          <a:noFill/>
          <a:ln w="50800" cmpd="sng">
            <a:solidFill>
              <a:srgbClr val="008000"/>
            </a:solidFill>
            <a:round/>
            <a:headEnd/>
            <a:tailEnd/>
          </a:ln>
          <a:extLst>
            <a:ext uri="{909E8E84-426E-40DD-AFC4-6F175D3DCCD1}">
              <a14:hiddenFill xmlns:a14="http://schemas.microsoft.com/office/drawing/2010/main">
                <a:gradFill rotWithShape="0">
                  <a:gsLst>
                    <a:gs pos="0">
                      <a:schemeClr val="hlink"/>
                    </a:gs>
                    <a:gs pos="100000">
                      <a:srgbClr val="663300"/>
                    </a:gs>
                  </a:gsLst>
                  <a:lin ang="5400000" scaled="1"/>
                </a:gradFill>
              </a14:hiddenFill>
            </a:ext>
          </a:extLst>
        </p:spPr>
        <p:txBody>
          <a:bodyPr/>
          <a:lstStyle/>
          <a:p>
            <a:pPr fontAlgn="base">
              <a:spcBef>
                <a:spcPct val="0"/>
              </a:spcBef>
              <a:spcAft>
                <a:spcPct val="0"/>
              </a:spcAft>
            </a:pPr>
            <a:endParaRPr lang="en-US" sz="3200" b="1">
              <a:solidFill>
                <a:srgbClr val="000000"/>
              </a:solidFill>
              <a:latin typeface="Comic Sans MS" pitchFamily="66" charset="0"/>
            </a:endParaRPr>
          </a:p>
        </p:txBody>
      </p:sp>
      <p:sp>
        <p:nvSpPr>
          <p:cNvPr id="682" name="Text Box 680"/>
          <p:cNvSpPr txBox="1">
            <a:spLocks noChangeArrowheads="1"/>
          </p:cNvSpPr>
          <p:nvPr/>
        </p:nvSpPr>
        <p:spPr bwMode="auto">
          <a:xfrm>
            <a:off x="4384895" y="931756"/>
            <a:ext cx="1492716" cy="420564"/>
          </a:xfrm>
          <a:prstGeom prst="rect">
            <a:avLst/>
          </a:prstGeom>
          <a:solidFill>
            <a:srgbClr val="FFFFFF">
              <a:alpha val="50000"/>
            </a:srgbClr>
          </a:solidFill>
          <a:ln w="25400">
            <a:solidFill>
              <a:srgbClr val="000000"/>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eaLnBrk="0" fontAlgn="base" hangingPunct="0">
              <a:spcBef>
                <a:spcPct val="0"/>
              </a:spcBef>
              <a:spcAft>
                <a:spcPct val="0"/>
              </a:spcAft>
              <a:defRPr/>
            </a:pPr>
            <a:r>
              <a:rPr lang="en-GB" altLang="en-US" sz="2133" kern="0" dirty="0">
                <a:solidFill>
                  <a:srgbClr val="000000"/>
                </a:solidFill>
                <a:latin typeface="Arial" charset="0"/>
              </a:rPr>
              <a:t>Legislation</a:t>
            </a:r>
          </a:p>
        </p:txBody>
      </p:sp>
      <p:sp>
        <p:nvSpPr>
          <p:cNvPr id="683" name="Text Box 681"/>
          <p:cNvSpPr txBox="1">
            <a:spLocks noChangeArrowheads="1"/>
          </p:cNvSpPr>
          <p:nvPr/>
        </p:nvSpPr>
        <p:spPr bwMode="auto">
          <a:xfrm>
            <a:off x="3788672" y="2439682"/>
            <a:ext cx="1096775" cy="420564"/>
          </a:xfrm>
          <a:prstGeom prst="rect">
            <a:avLst/>
          </a:prstGeom>
          <a:solidFill>
            <a:srgbClr val="FFFFFF">
              <a:alpha val="50000"/>
            </a:srgbClr>
          </a:solidFill>
          <a:ln w="25400">
            <a:solidFill>
              <a:srgbClr val="000000"/>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eaLnBrk="0" fontAlgn="base" hangingPunct="0">
              <a:spcBef>
                <a:spcPct val="0"/>
              </a:spcBef>
              <a:spcAft>
                <a:spcPct val="0"/>
              </a:spcAft>
              <a:defRPr/>
            </a:pPr>
            <a:r>
              <a:rPr lang="en-GB" altLang="en-US" sz="2133" kern="0" dirty="0">
                <a:solidFill>
                  <a:srgbClr val="000000"/>
                </a:solidFill>
                <a:latin typeface="Arial" charset="0"/>
              </a:rPr>
              <a:t>Rainfall</a:t>
            </a:r>
          </a:p>
        </p:txBody>
      </p:sp>
      <p:sp>
        <p:nvSpPr>
          <p:cNvPr id="684" name="Text Box 682"/>
          <p:cNvSpPr txBox="1">
            <a:spLocks noChangeArrowheads="1"/>
          </p:cNvSpPr>
          <p:nvPr/>
        </p:nvSpPr>
        <p:spPr bwMode="auto">
          <a:xfrm>
            <a:off x="2848598" y="3191223"/>
            <a:ext cx="2250937" cy="420564"/>
          </a:xfrm>
          <a:prstGeom prst="rect">
            <a:avLst/>
          </a:prstGeom>
          <a:solidFill>
            <a:srgbClr val="FFFFFF">
              <a:alpha val="50000"/>
            </a:srgbClr>
          </a:solidFill>
          <a:ln w="25400">
            <a:solidFill>
              <a:srgbClr val="000000"/>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eaLnBrk="0" fontAlgn="base" hangingPunct="0">
              <a:spcBef>
                <a:spcPct val="0"/>
              </a:spcBef>
              <a:spcAft>
                <a:spcPct val="0"/>
              </a:spcAft>
              <a:defRPr/>
            </a:pPr>
            <a:r>
              <a:rPr lang="en-GB" altLang="en-US" sz="2133" kern="0" dirty="0">
                <a:solidFill>
                  <a:srgbClr val="000000"/>
                </a:solidFill>
                <a:latin typeface="Arial" charset="0"/>
              </a:rPr>
              <a:t>Biogas treatment</a:t>
            </a:r>
          </a:p>
        </p:txBody>
      </p:sp>
      <p:sp>
        <p:nvSpPr>
          <p:cNvPr id="685" name="Text Box 683"/>
          <p:cNvSpPr txBox="1">
            <a:spLocks noChangeArrowheads="1"/>
          </p:cNvSpPr>
          <p:nvPr/>
        </p:nvSpPr>
        <p:spPr bwMode="auto">
          <a:xfrm>
            <a:off x="10739967" y="3747793"/>
            <a:ext cx="1370888" cy="748795"/>
          </a:xfrm>
          <a:prstGeom prst="rect">
            <a:avLst/>
          </a:prstGeom>
          <a:solidFill>
            <a:srgbClr val="FFFFFF">
              <a:alpha val="50000"/>
            </a:srgbClr>
          </a:solidFill>
          <a:ln w="25400">
            <a:solidFill>
              <a:srgbClr val="000000"/>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eaLnBrk="0" fontAlgn="base" hangingPunct="0">
              <a:spcBef>
                <a:spcPct val="0"/>
              </a:spcBef>
              <a:spcAft>
                <a:spcPct val="0"/>
              </a:spcAft>
              <a:defRPr/>
            </a:pPr>
            <a:r>
              <a:rPr lang="en-GB" altLang="en-US" sz="2133" kern="0" dirty="0">
                <a:solidFill>
                  <a:srgbClr val="000000"/>
                </a:solidFill>
                <a:latin typeface="Arial" charset="0"/>
              </a:rPr>
              <a:t>Direct</a:t>
            </a:r>
          </a:p>
          <a:p>
            <a:pPr defTabSz="1219170" eaLnBrk="0" fontAlgn="base" hangingPunct="0">
              <a:spcBef>
                <a:spcPct val="0"/>
              </a:spcBef>
              <a:spcAft>
                <a:spcPct val="0"/>
              </a:spcAft>
              <a:defRPr/>
            </a:pPr>
            <a:r>
              <a:rPr lang="en-GB" altLang="en-US" sz="2133" kern="0" dirty="0">
                <a:solidFill>
                  <a:srgbClr val="000000"/>
                </a:solidFill>
                <a:latin typeface="Arial" charset="0"/>
              </a:rPr>
              <a:t>discharge</a:t>
            </a:r>
          </a:p>
        </p:txBody>
      </p:sp>
      <p:sp>
        <p:nvSpPr>
          <p:cNvPr id="686" name="Text Box 684"/>
          <p:cNvSpPr txBox="1">
            <a:spLocks noChangeArrowheads="1"/>
          </p:cNvSpPr>
          <p:nvPr/>
        </p:nvSpPr>
        <p:spPr bwMode="auto">
          <a:xfrm>
            <a:off x="7924800" y="4112358"/>
            <a:ext cx="1535998" cy="748795"/>
          </a:xfrm>
          <a:prstGeom prst="rect">
            <a:avLst/>
          </a:prstGeom>
          <a:solidFill>
            <a:srgbClr val="FFFFFF">
              <a:alpha val="50000"/>
            </a:srgbClr>
          </a:solidFill>
          <a:ln w="25400">
            <a:solidFill>
              <a:srgbClr val="000000"/>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eaLnBrk="0" fontAlgn="base" hangingPunct="0">
              <a:spcBef>
                <a:spcPct val="0"/>
              </a:spcBef>
              <a:spcAft>
                <a:spcPct val="0"/>
              </a:spcAft>
              <a:defRPr/>
            </a:pPr>
            <a:r>
              <a:rPr lang="de-DE" altLang="en-US" sz="2133" kern="0">
                <a:solidFill>
                  <a:srgbClr val="000000"/>
                </a:solidFill>
                <a:latin typeface="Arial" charset="0"/>
              </a:rPr>
              <a:t>Discharge </a:t>
            </a:r>
          </a:p>
          <a:p>
            <a:pPr defTabSz="1219170" eaLnBrk="0" fontAlgn="base" hangingPunct="0">
              <a:spcBef>
                <a:spcPct val="0"/>
              </a:spcBef>
              <a:spcAft>
                <a:spcPct val="0"/>
              </a:spcAft>
              <a:defRPr/>
            </a:pPr>
            <a:r>
              <a:rPr lang="de-DE" altLang="en-US" sz="2133" kern="0">
                <a:solidFill>
                  <a:srgbClr val="000000"/>
                </a:solidFill>
                <a:latin typeface="Arial" charset="0"/>
              </a:rPr>
              <a:t>into MWTP</a:t>
            </a:r>
          </a:p>
        </p:txBody>
      </p:sp>
      <p:sp>
        <p:nvSpPr>
          <p:cNvPr id="687" name="Text Box 685"/>
          <p:cNvSpPr txBox="1">
            <a:spLocks noChangeArrowheads="1"/>
          </p:cNvSpPr>
          <p:nvPr/>
        </p:nvSpPr>
        <p:spPr bwMode="auto">
          <a:xfrm>
            <a:off x="8839201" y="2004158"/>
            <a:ext cx="2752677" cy="748795"/>
          </a:xfrm>
          <a:prstGeom prst="rect">
            <a:avLst/>
          </a:prstGeom>
          <a:solidFill>
            <a:srgbClr val="FFFFFF">
              <a:alpha val="50000"/>
            </a:srgbClr>
          </a:solidFill>
          <a:ln w="25400">
            <a:solidFill>
              <a:srgbClr val="000000"/>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eaLnBrk="0" fontAlgn="base" hangingPunct="0">
              <a:spcBef>
                <a:spcPct val="0"/>
              </a:spcBef>
              <a:spcAft>
                <a:spcPct val="0"/>
              </a:spcAft>
              <a:defRPr/>
            </a:pPr>
            <a:r>
              <a:rPr lang="de-DE" altLang="en-US" sz="2133" kern="0">
                <a:solidFill>
                  <a:srgbClr val="000000"/>
                </a:solidFill>
                <a:latin typeface="Arial" charset="0"/>
              </a:rPr>
              <a:t>Concentrate disposal</a:t>
            </a:r>
          </a:p>
          <a:p>
            <a:pPr defTabSz="1219170" eaLnBrk="0" fontAlgn="base" hangingPunct="0">
              <a:spcBef>
                <a:spcPct val="0"/>
              </a:spcBef>
              <a:spcAft>
                <a:spcPct val="0"/>
              </a:spcAft>
              <a:defRPr/>
            </a:pPr>
            <a:r>
              <a:rPr lang="de-DE" altLang="en-US" sz="2133" kern="0">
                <a:solidFill>
                  <a:srgbClr val="000000"/>
                </a:solidFill>
                <a:latin typeface="Arial" charset="0"/>
              </a:rPr>
              <a:t>e.g. infiltration</a:t>
            </a:r>
          </a:p>
        </p:txBody>
      </p:sp>
      <p:sp>
        <p:nvSpPr>
          <p:cNvPr id="688" name="Text Box 686"/>
          <p:cNvSpPr txBox="1">
            <a:spLocks noChangeArrowheads="1"/>
          </p:cNvSpPr>
          <p:nvPr/>
        </p:nvSpPr>
        <p:spPr bwMode="auto">
          <a:xfrm>
            <a:off x="5462495" y="3541605"/>
            <a:ext cx="1098378" cy="420564"/>
          </a:xfrm>
          <a:prstGeom prst="rect">
            <a:avLst/>
          </a:prstGeom>
          <a:solidFill>
            <a:srgbClr val="FFFFFF">
              <a:alpha val="50000"/>
            </a:srgbClr>
          </a:solidFill>
          <a:ln w="25400">
            <a:solidFill>
              <a:srgbClr val="000000"/>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eaLnBrk="0" fontAlgn="base" hangingPunct="0">
              <a:spcBef>
                <a:spcPct val="0"/>
              </a:spcBef>
              <a:spcAft>
                <a:spcPct val="0"/>
              </a:spcAft>
              <a:defRPr/>
            </a:pPr>
            <a:r>
              <a:rPr lang="en-GB" altLang="en-US" sz="2133" kern="0" dirty="0">
                <a:solidFill>
                  <a:srgbClr val="000000"/>
                </a:solidFill>
                <a:latin typeface="Arial" charset="0"/>
              </a:rPr>
              <a:t>Sealing</a:t>
            </a:r>
          </a:p>
        </p:txBody>
      </p:sp>
      <p:sp>
        <p:nvSpPr>
          <p:cNvPr id="689" name="Text Box 687"/>
          <p:cNvSpPr txBox="1">
            <a:spLocks noChangeArrowheads="1"/>
          </p:cNvSpPr>
          <p:nvPr/>
        </p:nvSpPr>
        <p:spPr bwMode="auto">
          <a:xfrm>
            <a:off x="6812456" y="5464549"/>
            <a:ext cx="2725426" cy="420564"/>
          </a:xfrm>
          <a:prstGeom prst="rect">
            <a:avLst/>
          </a:prstGeom>
          <a:solidFill>
            <a:srgbClr val="FFFFFF"/>
          </a:solidFill>
          <a:ln w="25400">
            <a:solidFill>
              <a:srgbClr val="000000"/>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eaLnBrk="0" fontAlgn="base" hangingPunct="0">
              <a:spcBef>
                <a:spcPct val="0"/>
              </a:spcBef>
              <a:spcAft>
                <a:spcPct val="0"/>
              </a:spcAft>
              <a:defRPr/>
            </a:pPr>
            <a:r>
              <a:rPr lang="de-DE" altLang="en-US" sz="2133" kern="0" dirty="0">
                <a:solidFill>
                  <a:srgbClr val="000000"/>
                </a:solidFill>
                <a:latin typeface="Arial" charset="0"/>
              </a:rPr>
              <a:t>Underground </a:t>
            </a:r>
            <a:r>
              <a:rPr lang="de-DE" altLang="en-US" sz="2133" kern="0" dirty="0" err="1">
                <a:solidFill>
                  <a:srgbClr val="000000"/>
                </a:solidFill>
                <a:latin typeface="Arial" charset="0"/>
              </a:rPr>
              <a:t>sealing</a:t>
            </a:r>
            <a:endParaRPr lang="de-DE" altLang="en-US" sz="2133" kern="0" dirty="0">
              <a:solidFill>
                <a:srgbClr val="000000"/>
              </a:solidFill>
              <a:latin typeface="Arial" charset="0"/>
            </a:endParaRPr>
          </a:p>
        </p:txBody>
      </p:sp>
      <p:sp>
        <p:nvSpPr>
          <p:cNvPr id="690" name="Text Box 688"/>
          <p:cNvSpPr txBox="1">
            <a:spLocks noChangeArrowheads="1"/>
          </p:cNvSpPr>
          <p:nvPr/>
        </p:nvSpPr>
        <p:spPr bwMode="auto">
          <a:xfrm>
            <a:off x="3657601" y="5636357"/>
            <a:ext cx="1842171" cy="420564"/>
          </a:xfrm>
          <a:prstGeom prst="rect">
            <a:avLst/>
          </a:prstGeom>
          <a:solidFill>
            <a:srgbClr val="FFFFFF"/>
          </a:solidFill>
          <a:ln w="25400">
            <a:solidFill>
              <a:srgbClr val="000000"/>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eaLnBrk="0" fontAlgn="base" hangingPunct="0">
              <a:spcBef>
                <a:spcPct val="0"/>
              </a:spcBef>
              <a:spcAft>
                <a:spcPct val="0"/>
              </a:spcAft>
              <a:defRPr/>
            </a:pPr>
            <a:r>
              <a:rPr lang="de-DE" altLang="en-US" sz="2133" kern="0">
                <a:solidFill>
                  <a:srgbClr val="000000"/>
                </a:solidFill>
                <a:latin typeface="Arial" charset="0"/>
              </a:rPr>
              <a:t>Ground water</a:t>
            </a:r>
          </a:p>
        </p:txBody>
      </p:sp>
      <p:sp>
        <p:nvSpPr>
          <p:cNvPr id="691" name="Text Box 689"/>
          <p:cNvSpPr txBox="1">
            <a:spLocks noChangeArrowheads="1"/>
          </p:cNvSpPr>
          <p:nvPr/>
        </p:nvSpPr>
        <p:spPr bwMode="auto">
          <a:xfrm>
            <a:off x="10380134" y="5458557"/>
            <a:ext cx="822661" cy="420564"/>
          </a:xfrm>
          <a:prstGeom prst="rect">
            <a:avLst/>
          </a:prstGeom>
          <a:solidFill>
            <a:srgbClr val="FFFFFF"/>
          </a:solidFill>
          <a:ln w="25400">
            <a:solidFill>
              <a:srgbClr val="000000"/>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eaLnBrk="0" fontAlgn="base" hangingPunct="0">
              <a:spcBef>
                <a:spcPct val="0"/>
              </a:spcBef>
              <a:spcAft>
                <a:spcPct val="0"/>
              </a:spcAft>
              <a:defRPr/>
            </a:pPr>
            <a:r>
              <a:rPr lang="de-DE" altLang="en-US" sz="2133" kern="0">
                <a:solidFill>
                  <a:srgbClr val="000000"/>
                </a:solidFill>
                <a:latin typeface="Arial" charset="0"/>
              </a:rPr>
              <a:t>River</a:t>
            </a:r>
          </a:p>
        </p:txBody>
      </p:sp>
      <p:sp>
        <p:nvSpPr>
          <p:cNvPr id="692" name="Text Box 690"/>
          <p:cNvSpPr txBox="1">
            <a:spLocks noChangeArrowheads="1"/>
          </p:cNvSpPr>
          <p:nvPr/>
        </p:nvSpPr>
        <p:spPr bwMode="auto">
          <a:xfrm>
            <a:off x="6094631" y="1392193"/>
            <a:ext cx="1986441" cy="748795"/>
          </a:xfrm>
          <a:prstGeom prst="rect">
            <a:avLst/>
          </a:prstGeom>
          <a:solidFill>
            <a:srgbClr val="FFFFFF">
              <a:alpha val="50000"/>
            </a:srgbClr>
          </a:solidFill>
          <a:ln w="25400">
            <a:solidFill>
              <a:srgbClr val="000000"/>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eaLnBrk="0" fontAlgn="base" hangingPunct="0">
              <a:spcBef>
                <a:spcPct val="0"/>
              </a:spcBef>
              <a:spcAft>
                <a:spcPct val="0"/>
              </a:spcAft>
              <a:defRPr/>
            </a:pPr>
            <a:r>
              <a:rPr lang="en-GB" altLang="en-US" sz="2133" kern="0" dirty="0">
                <a:solidFill>
                  <a:srgbClr val="000000"/>
                </a:solidFill>
                <a:latin typeface="Arial" charset="0"/>
              </a:rPr>
              <a:t>Leachate</a:t>
            </a:r>
            <a:r>
              <a:rPr lang="en-GB" altLang="en-US" sz="2133" b="1" kern="0" dirty="0">
                <a:solidFill>
                  <a:srgbClr val="000000"/>
                </a:solidFill>
                <a:latin typeface="Times New Roman" pitchFamily="18" charset="0"/>
              </a:rPr>
              <a:t> </a:t>
            </a:r>
            <a:r>
              <a:rPr lang="en-GB" altLang="en-US" sz="2133" kern="0" dirty="0">
                <a:solidFill>
                  <a:srgbClr val="000000"/>
                </a:solidFill>
                <a:latin typeface="Arial" charset="0"/>
              </a:rPr>
              <a:t>data:</a:t>
            </a:r>
          </a:p>
          <a:p>
            <a:pPr defTabSz="1219170" eaLnBrk="0" fontAlgn="base" hangingPunct="0">
              <a:spcBef>
                <a:spcPct val="0"/>
              </a:spcBef>
              <a:spcAft>
                <a:spcPct val="0"/>
              </a:spcAft>
              <a:defRPr/>
            </a:pPr>
            <a:r>
              <a:rPr lang="en-GB" altLang="en-US" sz="2133" kern="0" dirty="0">
                <a:solidFill>
                  <a:srgbClr val="000000"/>
                </a:solidFill>
                <a:latin typeface="Arial" charset="0"/>
              </a:rPr>
              <a:t>today/future</a:t>
            </a:r>
          </a:p>
        </p:txBody>
      </p:sp>
      <p:sp>
        <p:nvSpPr>
          <p:cNvPr id="693" name="Text Box 691"/>
          <p:cNvSpPr txBox="1">
            <a:spLocks noChangeArrowheads="1"/>
          </p:cNvSpPr>
          <p:nvPr/>
        </p:nvSpPr>
        <p:spPr bwMode="auto">
          <a:xfrm>
            <a:off x="5791201" y="4721957"/>
            <a:ext cx="1051891" cy="420564"/>
          </a:xfrm>
          <a:prstGeom prst="rect">
            <a:avLst/>
          </a:prstGeom>
          <a:solidFill>
            <a:srgbClr val="FFFFFF">
              <a:alpha val="50000"/>
            </a:srgbClr>
          </a:solidFill>
          <a:ln w="25400">
            <a:solidFill>
              <a:srgbClr val="000000"/>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eaLnBrk="0" fontAlgn="base" hangingPunct="0">
              <a:spcBef>
                <a:spcPct val="0"/>
              </a:spcBef>
              <a:spcAft>
                <a:spcPct val="0"/>
              </a:spcAft>
              <a:defRPr/>
            </a:pPr>
            <a:r>
              <a:rPr lang="de-DE" altLang="en-US" sz="2133" kern="0">
                <a:solidFill>
                  <a:srgbClr val="000000"/>
                </a:solidFill>
                <a:latin typeface="Arial" charset="0"/>
              </a:rPr>
              <a:t>Landfill</a:t>
            </a:r>
          </a:p>
        </p:txBody>
      </p:sp>
      <p:sp>
        <p:nvSpPr>
          <p:cNvPr id="694" name="TextBox 693">
            <a:extLst>
              <a:ext uri="{FF2B5EF4-FFF2-40B4-BE49-F238E27FC236}">
                <a16:creationId xmlns:a16="http://schemas.microsoft.com/office/drawing/2014/main" id="{CAB48CF0-E695-1B49-8F49-79CE6794850D}"/>
              </a:ext>
            </a:extLst>
          </p:cNvPr>
          <p:cNvSpPr txBox="1"/>
          <p:nvPr/>
        </p:nvSpPr>
        <p:spPr>
          <a:xfrm>
            <a:off x="1265873" y="78577"/>
            <a:ext cx="9657516" cy="630942"/>
          </a:xfrm>
          <a:prstGeom prst="rect">
            <a:avLst/>
          </a:prstGeom>
          <a:solidFill>
            <a:srgbClr val="00B0F0"/>
          </a:solidFill>
        </p:spPr>
        <p:txBody>
          <a:bodyPr wrap="none" rtlCol="0">
            <a:spAutoFit/>
          </a:bodyPr>
          <a:lstStyle/>
          <a:p>
            <a:r>
              <a:rPr lang="en-JP" sz="3500" dirty="0">
                <a:solidFill>
                  <a:schemeClr val="bg1"/>
                </a:solidFill>
              </a:rPr>
              <a:t>Systematic Overview of Proper Waste Management </a:t>
            </a:r>
          </a:p>
        </p:txBody>
      </p:sp>
    </p:spTree>
    <p:extLst>
      <p:ext uri="{BB962C8B-B14F-4D97-AF65-F5344CB8AC3E}">
        <p14:creationId xmlns:p14="http://schemas.microsoft.com/office/powerpoint/2010/main" val="3896362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9FF140-4647-4A63-A3E0-F9C0CE60A98D}"/>
              </a:ext>
            </a:extLst>
          </p:cNvPr>
          <p:cNvSpPr txBox="1"/>
          <p:nvPr/>
        </p:nvSpPr>
        <p:spPr>
          <a:xfrm>
            <a:off x="324853" y="14607"/>
            <a:ext cx="6075947" cy="769441"/>
          </a:xfrm>
          <a:prstGeom prst="rect">
            <a:avLst/>
          </a:prstGeom>
          <a:noFill/>
        </p:spPr>
        <p:txBody>
          <a:bodyPr wrap="square" rtlCol="0">
            <a:spAutoFit/>
          </a:bodyPr>
          <a:lstStyle/>
          <a:p>
            <a:r>
              <a:rPr lang="en-US" sz="2200" u="sng" dirty="0"/>
              <a:t>Life Cycle of Garbage in Nepal </a:t>
            </a:r>
            <a:br>
              <a:rPr lang="en-US" sz="2200" dirty="0"/>
            </a:br>
            <a:endParaRPr lang="en-US" sz="2200" dirty="0"/>
          </a:p>
        </p:txBody>
      </p:sp>
      <p:sp>
        <p:nvSpPr>
          <p:cNvPr id="3" name="Rectangle 2">
            <a:extLst>
              <a:ext uri="{FF2B5EF4-FFF2-40B4-BE49-F238E27FC236}">
                <a16:creationId xmlns:a16="http://schemas.microsoft.com/office/drawing/2014/main" id="{7FAB5A73-04CD-4296-A4B6-B5B2A364F7FE}"/>
              </a:ext>
            </a:extLst>
          </p:cNvPr>
          <p:cNvSpPr/>
          <p:nvPr/>
        </p:nvSpPr>
        <p:spPr>
          <a:xfrm>
            <a:off x="324853" y="399327"/>
            <a:ext cx="5019516" cy="369332"/>
          </a:xfrm>
          <a:prstGeom prst="rect">
            <a:avLst/>
          </a:prstGeom>
        </p:spPr>
        <p:txBody>
          <a:bodyPr wrap="none">
            <a:spAutoFit/>
          </a:bodyPr>
          <a:lstStyle/>
          <a:p>
            <a:r>
              <a:rPr lang="en-US" dirty="0"/>
              <a:t>3. Health effect: gases emitted from open dumping </a:t>
            </a:r>
          </a:p>
        </p:txBody>
      </p:sp>
      <p:sp>
        <p:nvSpPr>
          <p:cNvPr id="4" name="TextBox 3">
            <a:extLst>
              <a:ext uri="{FF2B5EF4-FFF2-40B4-BE49-F238E27FC236}">
                <a16:creationId xmlns:a16="http://schemas.microsoft.com/office/drawing/2014/main" id="{8DBAB00B-9947-8440-A6F6-2171B8B6E7EB}"/>
              </a:ext>
            </a:extLst>
          </p:cNvPr>
          <p:cNvSpPr txBox="1"/>
          <p:nvPr/>
        </p:nvSpPr>
        <p:spPr>
          <a:xfrm>
            <a:off x="564941" y="683127"/>
            <a:ext cx="9275744" cy="369332"/>
          </a:xfrm>
          <a:prstGeom prst="rect">
            <a:avLst/>
          </a:prstGeom>
          <a:noFill/>
        </p:spPr>
        <p:txBody>
          <a:bodyPr wrap="none" rtlCol="0">
            <a:spAutoFit/>
          </a:bodyPr>
          <a:lstStyle/>
          <a:p>
            <a:r>
              <a:rPr lang="en-JP" dirty="0">
                <a:solidFill>
                  <a:schemeClr val="accent2"/>
                </a:solidFill>
              </a:rPr>
              <a:t>Open dumping site produces various gases including large amout of Green House Gases (40-60%) </a:t>
            </a:r>
          </a:p>
        </p:txBody>
      </p:sp>
      <p:graphicFrame>
        <p:nvGraphicFramePr>
          <p:cNvPr id="5" name="Table 4">
            <a:extLst>
              <a:ext uri="{FF2B5EF4-FFF2-40B4-BE49-F238E27FC236}">
                <a16:creationId xmlns:a16="http://schemas.microsoft.com/office/drawing/2014/main" id="{CC7C3004-D656-2F47-BC40-81C8431C478E}"/>
              </a:ext>
            </a:extLst>
          </p:cNvPr>
          <p:cNvGraphicFramePr>
            <a:graphicFrameLocks noGrp="1"/>
          </p:cNvGraphicFramePr>
          <p:nvPr>
            <p:extLst>
              <p:ext uri="{D42A27DB-BD31-4B8C-83A1-F6EECF244321}">
                <p14:modId xmlns:p14="http://schemas.microsoft.com/office/powerpoint/2010/main" val="2387047446"/>
              </p:ext>
            </p:extLst>
          </p:nvPr>
        </p:nvGraphicFramePr>
        <p:xfrm>
          <a:off x="119743" y="1011217"/>
          <a:ext cx="11804034" cy="5700481"/>
        </p:xfrm>
        <a:graphic>
          <a:graphicData uri="http://schemas.openxmlformats.org/drawingml/2006/table">
            <a:tbl>
              <a:tblPr firstRow="1" bandRow="1">
                <a:tableStyleId>{5C22544A-7EE6-4342-B048-85BDC9FD1C3A}</a:tableStyleId>
              </a:tblPr>
              <a:tblGrid>
                <a:gridCol w="2655842">
                  <a:extLst>
                    <a:ext uri="{9D8B030D-6E8A-4147-A177-3AD203B41FA5}">
                      <a16:colId xmlns:a16="http://schemas.microsoft.com/office/drawing/2014/main" val="2667302207"/>
                    </a:ext>
                  </a:extLst>
                </a:gridCol>
                <a:gridCol w="4177736">
                  <a:extLst>
                    <a:ext uri="{9D8B030D-6E8A-4147-A177-3AD203B41FA5}">
                      <a16:colId xmlns:a16="http://schemas.microsoft.com/office/drawing/2014/main" val="2348781759"/>
                    </a:ext>
                  </a:extLst>
                </a:gridCol>
                <a:gridCol w="4970456">
                  <a:extLst>
                    <a:ext uri="{9D8B030D-6E8A-4147-A177-3AD203B41FA5}">
                      <a16:colId xmlns:a16="http://schemas.microsoft.com/office/drawing/2014/main" val="962276167"/>
                    </a:ext>
                  </a:extLst>
                </a:gridCol>
              </a:tblGrid>
              <a:tr h="8827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JP" dirty="0"/>
                        <a:t>Gases</a:t>
                      </a:r>
                    </a:p>
                  </a:txBody>
                  <a:tcPr/>
                </a:tc>
                <a:tc>
                  <a:txBody>
                    <a:bodyPr/>
                    <a:lstStyle/>
                    <a:p>
                      <a:r>
                        <a:rPr lang="en-JP" dirty="0"/>
                        <a:t>Effect on the environment </a:t>
                      </a:r>
                    </a:p>
                  </a:txBody>
                  <a:tcPr/>
                </a:tc>
                <a:tc>
                  <a:txBody>
                    <a:bodyPr/>
                    <a:lstStyle/>
                    <a:p>
                      <a:r>
                        <a:rPr lang="en-JP" dirty="0"/>
                        <a:t>Effect on the human health</a:t>
                      </a:r>
                    </a:p>
                  </a:txBody>
                  <a:tcPr/>
                </a:tc>
                <a:extLst>
                  <a:ext uri="{0D108BD9-81ED-4DB2-BD59-A6C34878D82A}">
                    <a16:rowId xmlns:a16="http://schemas.microsoft.com/office/drawing/2014/main" val="2685072890"/>
                  </a:ext>
                </a:extLst>
              </a:tr>
              <a:tr h="1059288">
                <a:tc>
                  <a:txBody>
                    <a:bodyPr/>
                    <a:lstStyle/>
                    <a:p>
                      <a:r>
                        <a:rPr lang="en-JP" dirty="0"/>
                        <a:t>Methane (CH4) </a:t>
                      </a:r>
                    </a:p>
                  </a:txBody>
                  <a:tcPr/>
                </a:tc>
                <a:tc>
                  <a:txBody>
                    <a:bodyPr/>
                    <a:lstStyle/>
                    <a:p>
                      <a:r>
                        <a:rPr lang="en-JP" dirty="0"/>
                        <a:t>It has green house gas effect 21 times more than </a:t>
                      </a:r>
                      <a:r>
                        <a:rPr lang="en-US" dirty="0"/>
                        <a:t>CO2 (“high warming potential”)</a:t>
                      </a:r>
                      <a:endParaRPr lang="en-JP" dirty="0"/>
                    </a:p>
                  </a:txBody>
                  <a:tcPr/>
                </a:tc>
                <a:tc>
                  <a:txBody>
                    <a:bodyPr/>
                    <a:lstStyle/>
                    <a:p>
                      <a:r>
                        <a:rPr lang="en-JP" dirty="0"/>
                        <a:t>Evacuation will be necessary due to </a:t>
                      </a:r>
                    </a:p>
                  </a:txBody>
                  <a:tcPr/>
                </a:tc>
                <a:extLst>
                  <a:ext uri="{0D108BD9-81ED-4DB2-BD59-A6C34878D82A}">
                    <a16:rowId xmlns:a16="http://schemas.microsoft.com/office/drawing/2014/main" val="3297548396"/>
                  </a:ext>
                </a:extLst>
              </a:tr>
              <a:tr h="1102095">
                <a:tc>
                  <a:txBody>
                    <a:bodyPr/>
                    <a:lstStyle/>
                    <a:p>
                      <a:r>
                        <a:rPr lang="en-GB" dirty="0"/>
                        <a:t>C</a:t>
                      </a:r>
                      <a:r>
                        <a:rPr lang="en-JP" dirty="0"/>
                        <a:t>arbon dioxide (CO2)</a:t>
                      </a:r>
                    </a:p>
                  </a:txBody>
                  <a:tcPr/>
                </a:tc>
                <a:tc>
                  <a:txBody>
                    <a:bodyPr/>
                    <a:lstStyle/>
                    <a:p>
                      <a:r>
                        <a:rPr lang="en-JP" dirty="0"/>
                        <a:t>Major cause of global warming, driver of climate change</a:t>
                      </a:r>
                    </a:p>
                  </a:txBody>
                  <a:tcPr/>
                </a:tc>
                <a:tc>
                  <a:txBody>
                    <a:bodyPr/>
                    <a:lstStyle/>
                    <a:p>
                      <a:r>
                        <a:rPr lang="en-JP" dirty="0"/>
                        <a:t>Increased ocurrance of extreme weather event, leading to water and food scarcity. </a:t>
                      </a:r>
                    </a:p>
                  </a:txBody>
                  <a:tcPr/>
                </a:tc>
                <a:extLst>
                  <a:ext uri="{0D108BD9-81ED-4DB2-BD59-A6C34878D82A}">
                    <a16:rowId xmlns:a16="http://schemas.microsoft.com/office/drawing/2014/main" val="2369202083"/>
                  </a:ext>
                </a:extLst>
              </a:tr>
              <a:tr h="2656383">
                <a:tc>
                  <a:txBody>
                    <a:bodyPr/>
                    <a:lstStyle/>
                    <a:p>
                      <a:r>
                        <a:rPr lang="en-JP" dirty="0"/>
                        <a:t>Carbon monooxide (CO)</a:t>
                      </a:r>
                    </a:p>
                  </a:txBody>
                  <a:tcPr/>
                </a:tc>
                <a:tc>
                  <a:txBody>
                    <a:bodyPr/>
                    <a:lstStyle/>
                    <a:p>
                      <a:r>
                        <a:rPr lang="en-GB" sz="1800" b="0" i="0" u="none" strike="noStrike" kern="1200" dirty="0">
                          <a:solidFill>
                            <a:schemeClr val="dk1"/>
                          </a:solidFill>
                          <a:effectLst/>
                          <a:latin typeface="+mn-lt"/>
                          <a:ea typeface="+mn-ea"/>
                          <a:cs typeface="+mn-cs"/>
                        </a:rPr>
                        <a:t>Carbon monoxide reacts with other pollutants in the air to form potentially harmful ground level ozone. Ground level ozone is related to increased human and vegetation health adversity. This occurs close to the site of emission.</a:t>
                      </a:r>
                      <a:endParaRPr lang="en-JP" dirty="0"/>
                    </a:p>
                  </a:txBody>
                  <a:tcPr/>
                </a:tc>
                <a:tc>
                  <a:txBody>
                    <a:bodyPr/>
                    <a:lstStyle/>
                    <a:p>
                      <a:r>
                        <a:rPr lang="en-JP" dirty="0"/>
                        <a:t>Inhaling the high concentration leads to reduced Oxygen transport by hemoglobin, it causes malfunction of  vital organs:  including </a:t>
                      </a:r>
                      <a:r>
                        <a:rPr lang="en-GB" sz="1800" b="0" i="0" u="none" strike="noStrike" kern="1200" dirty="0">
                          <a:solidFill>
                            <a:schemeClr val="dk1"/>
                          </a:solidFill>
                          <a:effectLst/>
                          <a:latin typeface="+mn-lt"/>
                          <a:ea typeface="+mn-ea"/>
                          <a:cs typeface="+mn-cs"/>
                        </a:rPr>
                        <a:t>central nervous systems and the heart. Leading to numerous developmental diseases. </a:t>
                      </a:r>
                      <a:endParaRPr lang="en-JP" dirty="0"/>
                    </a:p>
                  </a:txBody>
                  <a:tcPr/>
                </a:tc>
                <a:extLst>
                  <a:ext uri="{0D108BD9-81ED-4DB2-BD59-A6C34878D82A}">
                    <a16:rowId xmlns:a16="http://schemas.microsoft.com/office/drawing/2014/main" val="3570064860"/>
                  </a:ext>
                </a:extLst>
              </a:tr>
            </a:tbl>
          </a:graphicData>
        </a:graphic>
      </p:graphicFrame>
    </p:spTree>
    <p:extLst>
      <p:ext uri="{BB962C8B-B14F-4D97-AF65-F5344CB8AC3E}">
        <p14:creationId xmlns:p14="http://schemas.microsoft.com/office/powerpoint/2010/main" val="253521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58BAE5-0CB8-0C4D-89DE-C3F235F9E1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6384409" y="311284"/>
            <a:ext cx="5651948" cy="3192367"/>
          </a:xfrm>
          <a:prstGeom prst="rect">
            <a:avLst/>
          </a:prstGeom>
        </p:spPr>
      </p:pic>
      <p:sp>
        <p:nvSpPr>
          <p:cNvPr id="2" name="TextBox 1">
            <a:extLst>
              <a:ext uri="{FF2B5EF4-FFF2-40B4-BE49-F238E27FC236}">
                <a16:creationId xmlns:a16="http://schemas.microsoft.com/office/drawing/2014/main" id="{BE85E003-E552-AB4F-AADD-E2902DFC3B49}"/>
              </a:ext>
            </a:extLst>
          </p:cNvPr>
          <p:cNvSpPr txBox="1"/>
          <p:nvPr/>
        </p:nvSpPr>
        <p:spPr>
          <a:xfrm>
            <a:off x="0" y="2445552"/>
            <a:ext cx="9805480" cy="1846659"/>
          </a:xfrm>
          <a:prstGeom prst="rect">
            <a:avLst/>
          </a:prstGeom>
          <a:noFill/>
        </p:spPr>
        <p:txBody>
          <a:bodyPr wrap="square" rtlCol="0">
            <a:spAutoFit/>
          </a:bodyPr>
          <a:lstStyle/>
          <a:p>
            <a:r>
              <a:rPr lang="en-JP" b="1" dirty="0"/>
              <a:t>April, 25 th (2015): </a:t>
            </a:r>
          </a:p>
          <a:p>
            <a:r>
              <a:rPr lang="en-JP" dirty="0"/>
              <a:t>The Earthquake striked Nepal, </a:t>
            </a:r>
          </a:p>
          <a:p>
            <a:pPr marL="285750" indent="-285750">
              <a:buFont typeface="Arial" panose="020B0604020202020204" pitchFamily="34" charset="0"/>
              <a:buChar char="•"/>
            </a:pPr>
            <a:r>
              <a:rPr lang="en-JP" sz="2000" u="sng" dirty="0"/>
              <a:t>7,000 people died</a:t>
            </a:r>
            <a:r>
              <a:rPr lang="en-JP" sz="2000" dirty="0"/>
              <a:t>, </a:t>
            </a:r>
            <a:r>
              <a:rPr lang="en-JP" sz="2000" u="sng" dirty="0"/>
              <a:t>8,100,000 people are affected</a:t>
            </a:r>
          </a:p>
          <a:p>
            <a:pPr marL="285750" indent="-285750">
              <a:buFont typeface="Arial" panose="020B0604020202020204" pitchFamily="34" charset="0"/>
              <a:buChar char="•"/>
            </a:pPr>
            <a:r>
              <a:rPr lang="en-JP" sz="2000" dirty="0"/>
              <a:t> </a:t>
            </a:r>
            <a:r>
              <a:rPr lang="en-JP" sz="2000" u="sng" dirty="0"/>
              <a:t>9.5 million people needed humanitarian aid</a:t>
            </a:r>
          </a:p>
          <a:p>
            <a:pPr marL="285750" indent="-285750">
              <a:buFont typeface="Arial" panose="020B0604020202020204" pitchFamily="34" charset="0"/>
              <a:buChar char="•"/>
            </a:pPr>
            <a:r>
              <a:rPr lang="en-JP" sz="2000" u="sng" dirty="0"/>
              <a:t>2.8 million people were displaced internally from lack of water and food</a:t>
            </a:r>
            <a:r>
              <a:rPr lang="en-JP" sz="2000" dirty="0"/>
              <a:t>. </a:t>
            </a:r>
          </a:p>
          <a:p>
            <a:endParaRPr lang="en-JP" dirty="0"/>
          </a:p>
        </p:txBody>
      </p:sp>
      <p:sp>
        <p:nvSpPr>
          <p:cNvPr id="4" name="TextBox 3">
            <a:extLst>
              <a:ext uri="{FF2B5EF4-FFF2-40B4-BE49-F238E27FC236}">
                <a16:creationId xmlns:a16="http://schemas.microsoft.com/office/drawing/2014/main" id="{69C8D903-1DF2-C54A-8563-EC61541E1A84}"/>
              </a:ext>
            </a:extLst>
          </p:cNvPr>
          <p:cNvSpPr txBox="1"/>
          <p:nvPr/>
        </p:nvSpPr>
        <p:spPr>
          <a:xfrm>
            <a:off x="197797" y="4219900"/>
            <a:ext cx="9805480" cy="1015663"/>
          </a:xfrm>
          <a:prstGeom prst="rect">
            <a:avLst/>
          </a:prstGeom>
          <a:noFill/>
        </p:spPr>
        <p:txBody>
          <a:bodyPr wrap="square" rtlCol="0">
            <a:spAutoFit/>
          </a:bodyPr>
          <a:lstStyle/>
          <a:p>
            <a:r>
              <a:rPr lang="en-JP" sz="2000" dirty="0">
                <a:solidFill>
                  <a:schemeClr val="bg1"/>
                </a:solidFill>
                <a:highlight>
                  <a:srgbClr val="000080"/>
                </a:highlight>
              </a:rPr>
              <a:t>These are not mere numbers.</a:t>
            </a:r>
          </a:p>
          <a:p>
            <a:r>
              <a:rPr lang="en-JP" sz="2000" dirty="0">
                <a:solidFill>
                  <a:schemeClr val="bg1"/>
                </a:solidFill>
                <a:highlight>
                  <a:srgbClr val="000080"/>
                </a:highlight>
              </a:rPr>
              <a:t>It left scars on our family and friends. That came with a lot of grief a</a:t>
            </a:r>
            <a:r>
              <a:rPr lang="en-GB" sz="2000" dirty="0" err="1">
                <a:solidFill>
                  <a:schemeClr val="bg1"/>
                </a:solidFill>
                <a:highlight>
                  <a:srgbClr val="000080"/>
                </a:highlight>
              </a:rPr>
              <a:t>nd</a:t>
            </a:r>
            <a:r>
              <a:rPr lang="en-JP" sz="2000" dirty="0">
                <a:solidFill>
                  <a:schemeClr val="bg1"/>
                </a:solidFill>
                <a:highlight>
                  <a:srgbClr val="000080"/>
                </a:highlight>
              </a:rPr>
              <a:t> pain. </a:t>
            </a:r>
          </a:p>
          <a:p>
            <a:r>
              <a:rPr lang="en-JP" sz="2000" dirty="0">
                <a:solidFill>
                  <a:schemeClr val="bg1"/>
                </a:solidFill>
                <a:highlight>
                  <a:srgbClr val="000080"/>
                </a:highlight>
              </a:rPr>
              <a:t>We must not </a:t>
            </a:r>
            <a:r>
              <a:rPr lang="en-JP" sz="2000">
                <a:solidFill>
                  <a:schemeClr val="bg1"/>
                </a:solidFill>
                <a:highlight>
                  <a:srgbClr val="000080"/>
                </a:highlight>
              </a:rPr>
              <a:t>forget </a:t>
            </a:r>
            <a:r>
              <a:rPr lang="en-CA" sz="2000" dirty="0">
                <a:solidFill>
                  <a:schemeClr val="bg1"/>
                </a:solidFill>
                <a:highlight>
                  <a:srgbClr val="000080"/>
                </a:highlight>
              </a:rPr>
              <a:t>the </a:t>
            </a:r>
            <a:r>
              <a:rPr lang="en-JP" sz="2000">
                <a:solidFill>
                  <a:schemeClr val="bg1"/>
                </a:solidFill>
                <a:highlight>
                  <a:srgbClr val="000080"/>
                </a:highlight>
              </a:rPr>
              <a:t>disaster </a:t>
            </a:r>
            <a:r>
              <a:rPr lang="en-JP" sz="2000" dirty="0">
                <a:solidFill>
                  <a:schemeClr val="bg1"/>
                </a:solidFill>
                <a:highlight>
                  <a:srgbClr val="000080"/>
                </a:highlight>
              </a:rPr>
              <a:t>but learn from that experience</a:t>
            </a:r>
          </a:p>
        </p:txBody>
      </p:sp>
      <p:sp>
        <p:nvSpPr>
          <p:cNvPr id="5" name="TextBox 4">
            <a:extLst>
              <a:ext uri="{FF2B5EF4-FFF2-40B4-BE49-F238E27FC236}">
                <a16:creationId xmlns:a16="http://schemas.microsoft.com/office/drawing/2014/main" id="{4746DDED-4A8E-FD4F-8A67-9EE2FB1C6F18}"/>
              </a:ext>
            </a:extLst>
          </p:cNvPr>
          <p:cNvSpPr txBox="1"/>
          <p:nvPr/>
        </p:nvSpPr>
        <p:spPr>
          <a:xfrm>
            <a:off x="0" y="478172"/>
            <a:ext cx="10466961" cy="600164"/>
          </a:xfrm>
          <a:prstGeom prst="rect">
            <a:avLst/>
          </a:prstGeom>
          <a:noFill/>
        </p:spPr>
        <p:txBody>
          <a:bodyPr wrap="square" rtlCol="0">
            <a:spAutoFit/>
          </a:bodyPr>
          <a:lstStyle/>
          <a:p>
            <a:r>
              <a:rPr lang="en-JP" sz="3300" dirty="0">
                <a:solidFill>
                  <a:srgbClr val="00B050"/>
                </a:solidFill>
              </a:rPr>
              <a:t>Let’s Prevent what can be Prevented</a:t>
            </a:r>
          </a:p>
        </p:txBody>
      </p:sp>
      <p:sp>
        <p:nvSpPr>
          <p:cNvPr id="6" name="TextBox 5">
            <a:extLst>
              <a:ext uri="{FF2B5EF4-FFF2-40B4-BE49-F238E27FC236}">
                <a16:creationId xmlns:a16="http://schemas.microsoft.com/office/drawing/2014/main" id="{01720606-8A4C-AA46-93AD-8483F4C31458}"/>
              </a:ext>
            </a:extLst>
          </p:cNvPr>
          <p:cNvSpPr txBox="1"/>
          <p:nvPr/>
        </p:nvSpPr>
        <p:spPr>
          <a:xfrm>
            <a:off x="985737" y="5712383"/>
            <a:ext cx="11887200" cy="769441"/>
          </a:xfrm>
          <a:prstGeom prst="rect">
            <a:avLst/>
          </a:prstGeom>
          <a:noFill/>
        </p:spPr>
        <p:txBody>
          <a:bodyPr wrap="square" rtlCol="0">
            <a:spAutoFit/>
          </a:bodyPr>
          <a:lstStyle/>
          <a:p>
            <a:r>
              <a:rPr lang="en-JP" sz="2200" dirty="0">
                <a:solidFill>
                  <a:srgbClr val="C00000"/>
                </a:solidFill>
              </a:rPr>
              <a:t>Poor water quality </a:t>
            </a:r>
            <a:r>
              <a:rPr lang="en-JP" sz="2200">
                <a:solidFill>
                  <a:srgbClr val="C00000"/>
                </a:solidFill>
              </a:rPr>
              <a:t>from </a:t>
            </a:r>
            <a:r>
              <a:rPr lang="en-CA" sz="2200" dirty="0">
                <a:solidFill>
                  <a:srgbClr val="C00000"/>
                </a:solidFill>
              </a:rPr>
              <a:t>mis</a:t>
            </a:r>
            <a:r>
              <a:rPr lang="en-JP" sz="2200">
                <a:solidFill>
                  <a:srgbClr val="C00000"/>
                </a:solidFill>
              </a:rPr>
              <a:t>managed waste can </a:t>
            </a:r>
            <a:r>
              <a:rPr lang="en-JP" sz="2200" dirty="0">
                <a:solidFill>
                  <a:srgbClr val="C00000"/>
                </a:solidFill>
              </a:rPr>
              <a:t>trigger </a:t>
            </a:r>
            <a:r>
              <a:rPr lang="en-JP" sz="2200">
                <a:solidFill>
                  <a:srgbClr val="C00000"/>
                </a:solidFill>
              </a:rPr>
              <a:t>severe </a:t>
            </a:r>
            <a:r>
              <a:rPr lang="en-CA" sz="2200" dirty="0">
                <a:solidFill>
                  <a:srgbClr val="C00000"/>
                </a:solidFill>
              </a:rPr>
              <a:t>human health </a:t>
            </a:r>
            <a:r>
              <a:rPr lang="en-JP" sz="2200">
                <a:solidFill>
                  <a:srgbClr val="C00000"/>
                </a:solidFill>
              </a:rPr>
              <a:t>disasters</a:t>
            </a:r>
            <a:r>
              <a:rPr lang="en-JP" sz="2200" dirty="0">
                <a:solidFill>
                  <a:srgbClr val="C00000"/>
                </a:solidFill>
              </a:rPr>
              <a:t>.</a:t>
            </a:r>
          </a:p>
          <a:p>
            <a:r>
              <a:rPr lang="en-JP" sz="2200" dirty="0">
                <a:solidFill>
                  <a:srgbClr val="C00000"/>
                </a:solidFill>
              </a:rPr>
              <a:t> The “intensity” &amp;</a:t>
            </a:r>
            <a:r>
              <a:rPr lang="en-GB" sz="2200" dirty="0">
                <a:solidFill>
                  <a:srgbClr val="C00000"/>
                </a:solidFill>
              </a:rPr>
              <a:t> “frequency” increases every year with climate change. </a:t>
            </a:r>
            <a:endParaRPr lang="en-JP" sz="2200" dirty="0">
              <a:solidFill>
                <a:srgbClr val="C00000"/>
              </a:solidFill>
            </a:endParaRPr>
          </a:p>
        </p:txBody>
      </p:sp>
      <p:pic>
        <p:nvPicPr>
          <p:cNvPr id="9" name="Graphic 8" descr="Exclamation mark">
            <a:extLst>
              <a:ext uri="{FF2B5EF4-FFF2-40B4-BE49-F238E27FC236}">
                <a16:creationId xmlns:a16="http://schemas.microsoft.com/office/drawing/2014/main" id="{0C105CDB-9476-2948-B891-B94CA19510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797" y="5567424"/>
            <a:ext cx="914400" cy="914400"/>
          </a:xfrm>
          <a:prstGeom prst="rect">
            <a:avLst/>
          </a:prstGeom>
        </p:spPr>
      </p:pic>
    </p:spTree>
    <p:extLst>
      <p:ext uri="{BB962C8B-B14F-4D97-AF65-F5344CB8AC3E}">
        <p14:creationId xmlns:p14="http://schemas.microsoft.com/office/powerpoint/2010/main" val="724007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D15AD9-042D-DF43-8794-076B61E82198}"/>
              </a:ext>
            </a:extLst>
          </p:cNvPr>
          <p:cNvSpPr txBox="1"/>
          <p:nvPr/>
        </p:nvSpPr>
        <p:spPr>
          <a:xfrm>
            <a:off x="324853" y="250634"/>
            <a:ext cx="6075947" cy="769441"/>
          </a:xfrm>
          <a:prstGeom prst="rect">
            <a:avLst/>
          </a:prstGeom>
          <a:noFill/>
        </p:spPr>
        <p:txBody>
          <a:bodyPr wrap="square" rtlCol="0">
            <a:spAutoFit/>
          </a:bodyPr>
          <a:lstStyle/>
          <a:p>
            <a:r>
              <a:rPr lang="en-US" sz="2200" u="sng" dirty="0"/>
              <a:t>Life Cycle of Garbage in Nepal </a:t>
            </a:r>
            <a:br>
              <a:rPr lang="en-US" sz="2200" dirty="0"/>
            </a:br>
            <a:endParaRPr lang="en-US" sz="2200" dirty="0"/>
          </a:p>
        </p:txBody>
      </p:sp>
      <p:sp>
        <p:nvSpPr>
          <p:cNvPr id="5" name="Rectangle 4">
            <a:extLst>
              <a:ext uri="{FF2B5EF4-FFF2-40B4-BE49-F238E27FC236}">
                <a16:creationId xmlns:a16="http://schemas.microsoft.com/office/drawing/2014/main" id="{F38EE17B-179D-8847-9760-D9151ACD0B05}"/>
              </a:ext>
            </a:extLst>
          </p:cNvPr>
          <p:cNvSpPr/>
          <p:nvPr/>
        </p:nvSpPr>
        <p:spPr>
          <a:xfrm>
            <a:off x="324853" y="635354"/>
            <a:ext cx="5134932" cy="369332"/>
          </a:xfrm>
          <a:prstGeom prst="rect">
            <a:avLst/>
          </a:prstGeom>
        </p:spPr>
        <p:txBody>
          <a:bodyPr wrap="none">
            <a:spAutoFit/>
          </a:bodyPr>
          <a:lstStyle/>
          <a:p>
            <a:r>
              <a:rPr lang="en-US" dirty="0"/>
              <a:t>3. Health effect: gases emitted from open dumping </a:t>
            </a:r>
          </a:p>
        </p:txBody>
      </p:sp>
      <p:graphicFrame>
        <p:nvGraphicFramePr>
          <p:cNvPr id="7" name="Table 6">
            <a:extLst>
              <a:ext uri="{FF2B5EF4-FFF2-40B4-BE49-F238E27FC236}">
                <a16:creationId xmlns:a16="http://schemas.microsoft.com/office/drawing/2014/main" id="{D509CFCA-FF7C-4745-878C-BCE561B9550C}"/>
              </a:ext>
            </a:extLst>
          </p:cNvPr>
          <p:cNvGraphicFramePr>
            <a:graphicFrameLocks noGrp="1"/>
          </p:cNvGraphicFramePr>
          <p:nvPr>
            <p:extLst>
              <p:ext uri="{D42A27DB-BD31-4B8C-83A1-F6EECF244321}">
                <p14:modId xmlns:p14="http://schemas.microsoft.com/office/powerpoint/2010/main" val="1839907470"/>
              </p:ext>
            </p:extLst>
          </p:nvPr>
        </p:nvGraphicFramePr>
        <p:xfrm>
          <a:off x="152399" y="1020075"/>
          <a:ext cx="11887201" cy="4422092"/>
        </p:xfrm>
        <a:graphic>
          <a:graphicData uri="http://schemas.openxmlformats.org/drawingml/2006/table">
            <a:tbl>
              <a:tblPr firstRow="1" bandRow="1">
                <a:tableStyleId>{5C22544A-7EE6-4342-B048-85BDC9FD1C3A}</a:tableStyleId>
              </a:tblPr>
              <a:tblGrid>
                <a:gridCol w="2699864">
                  <a:extLst>
                    <a:ext uri="{9D8B030D-6E8A-4147-A177-3AD203B41FA5}">
                      <a16:colId xmlns:a16="http://schemas.microsoft.com/office/drawing/2014/main" val="4072826192"/>
                    </a:ext>
                  </a:extLst>
                </a:gridCol>
                <a:gridCol w="4195612">
                  <a:extLst>
                    <a:ext uri="{9D8B030D-6E8A-4147-A177-3AD203B41FA5}">
                      <a16:colId xmlns:a16="http://schemas.microsoft.com/office/drawing/2014/main" val="1985735767"/>
                    </a:ext>
                  </a:extLst>
                </a:gridCol>
                <a:gridCol w="4991725">
                  <a:extLst>
                    <a:ext uri="{9D8B030D-6E8A-4147-A177-3AD203B41FA5}">
                      <a16:colId xmlns:a16="http://schemas.microsoft.com/office/drawing/2014/main" val="741942667"/>
                    </a:ext>
                  </a:extLst>
                </a:gridCol>
              </a:tblGrid>
              <a:tr h="581612">
                <a:tc>
                  <a:txBody>
                    <a:bodyPr/>
                    <a:lstStyle/>
                    <a:p>
                      <a:r>
                        <a:rPr lang="en-JP" dirty="0"/>
                        <a:t>Gas </a:t>
                      </a:r>
                    </a:p>
                  </a:txBody>
                  <a:tcPr/>
                </a:tc>
                <a:tc>
                  <a:txBody>
                    <a:bodyPr/>
                    <a:lstStyle/>
                    <a:p>
                      <a:r>
                        <a:rPr lang="en-JP" dirty="0"/>
                        <a:t>Effects on the Environment</a:t>
                      </a:r>
                    </a:p>
                  </a:txBody>
                  <a:tcPr/>
                </a:tc>
                <a:tc>
                  <a:txBody>
                    <a:bodyPr/>
                    <a:lstStyle/>
                    <a:p>
                      <a:r>
                        <a:rPr lang="en-JP" dirty="0"/>
                        <a:t>Effects on the human health </a:t>
                      </a:r>
                    </a:p>
                  </a:txBody>
                  <a:tcPr/>
                </a:tc>
                <a:extLst>
                  <a:ext uri="{0D108BD9-81ED-4DB2-BD59-A6C34878D82A}">
                    <a16:rowId xmlns:a16="http://schemas.microsoft.com/office/drawing/2014/main" val="4071478402"/>
                  </a:ext>
                </a:extLst>
              </a:tr>
              <a:tr h="581612">
                <a:tc>
                  <a:txBody>
                    <a:bodyPr/>
                    <a:lstStyle/>
                    <a:p>
                      <a:r>
                        <a:rPr lang="en-JP" dirty="0"/>
                        <a:t>Nitrogen, Nitrogen Oxide (N, NOx) </a:t>
                      </a:r>
                    </a:p>
                  </a:txBody>
                  <a:tcPr/>
                </a:tc>
                <a:tc>
                  <a:txBody>
                    <a:bodyPr/>
                    <a:lstStyle/>
                    <a:p>
                      <a:r>
                        <a:rPr lang="en-JP" dirty="0"/>
                        <a:t>Nitrogen oxide contributes to form acid rain </a:t>
                      </a:r>
                    </a:p>
                    <a:p>
                      <a:endParaRPr lang="en-JP" dirty="0"/>
                    </a:p>
                  </a:txBody>
                  <a:tcPr/>
                </a:tc>
                <a:tc>
                  <a:txBody>
                    <a:bodyPr/>
                    <a:lstStyle/>
                    <a:p>
                      <a:r>
                        <a:rPr lang="en-JP" dirty="0"/>
                        <a:t>It does not have direct effect on human body; however, ecosystem that supports us will be damaged</a:t>
                      </a:r>
                    </a:p>
                  </a:txBody>
                  <a:tcPr/>
                </a:tc>
                <a:extLst>
                  <a:ext uri="{0D108BD9-81ED-4DB2-BD59-A6C34878D82A}">
                    <a16:rowId xmlns:a16="http://schemas.microsoft.com/office/drawing/2014/main" val="1978256458"/>
                  </a:ext>
                </a:extLst>
              </a:tr>
              <a:tr h="581612">
                <a:tc>
                  <a:txBody>
                    <a:bodyPr/>
                    <a:lstStyle/>
                    <a:p>
                      <a:r>
                        <a:rPr lang="en-JP" dirty="0"/>
                        <a:t>Hydrogen sulfide (H</a:t>
                      </a:r>
                      <a:r>
                        <a:rPr lang="en-US" altLang="ja-JP" dirty="0"/>
                        <a:t>2</a:t>
                      </a:r>
                      <a:r>
                        <a:rPr lang="en-JP" dirty="0"/>
                        <a:t>S)</a:t>
                      </a:r>
                    </a:p>
                  </a:txBody>
                  <a:tcPr/>
                </a:tc>
                <a:tc>
                  <a:txBody>
                    <a:bodyPr/>
                    <a:lstStyle/>
                    <a:p>
                      <a:r>
                        <a:rPr lang="en-JP" dirty="0"/>
                        <a:t>It has rotten-egg like smell at lower concentration and act as </a:t>
                      </a:r>
                      <a:r>
                        <a:rPr lang="en-GB" sz="1800" b="0" i="0" u="none" strike="noStrike" kern="1200" dirty="0">
                          <a:solidFill>
                            <a:schemeClr val="dk1"/>
                          </a:solidFill>
                          <a:effectLst/>
                          <a:latin typeface="+mn-lt"/>
                          <a:ea typeface="+mn-ea"/>
                          <a:cs typeface="+mn-cs"/>
                        </a:rPr>
                        <a:t>high acute (short-term) toxicity to aquatic life, birds, and animals. </a:t>
                      </a:r>
                      <a:endParaRPr lang="en-JP" dirty="0"/>
                    </a:p>
                  </a:txBody>
                  <a:tcPr/>
                </a:tc>
                <a:tc>
                  <a:txBody>
                    <a:bodyPr/>
                    <a:lstStyle/>
                    <a:p>
                      <a:r>
                        <a:rPr lang="en-GB" sz="1800" b="0" i="0" u="none" strike="noStrike" kern="1200" dirty="0">
                          <a:solidFill>
                            <a:schemeClr val="dk1"/>
                          </a:solidFill>
                          <a:effectLst/>
                          <a:latin typeface="+mn-lt"/>
                          <a:ea typeface="+mn-ea"/>
                          <a:cs typeface="+mn-cs"/>
                        </a:rPr>
                        <a:t>Collapse, coma and death from respiratory failure may come within a few seconds after one or two inspirations, at high levels (concentrations of 1000 to 2000 parts per million). </a:t>
                      </a:r>
                      <a:endParaRPr lang="en-JP" dirty="0"/>
                    </a:p>
                  </a:txBody>
                  <a:tcPr/>
                </a:tc>
                <a:extLst>
                  <a:ext uri="{0D108BD9-81ED-4DB2-BD59-A6C34878D82A}">
                    <a16:rowId xmlns:a16="http://schemas.microsoft.com/office/drawing/2014/main" val="3943963605"/>
                  </a:ext>
                </a:extLst>
              </a:tr>
              <a:tr h="581612">
                <a:tc>
                  <a:txBody>
                    <a:bodyPr/>
                    <a:lstStyle/>
                    <a:p>
                      <a:r>
                        <a:rPr lang="en-JP" dirty="0"/>
                        <a:t>Ammonia (NH3) </a:t>
                      </a:r>
                    </a:p>
                  </a:txBody>
                  <a:tcPr/>
                </a:tc>
                <a:tc>
                  <a:txBody>
                    <a:bodyPr/>
                    <a:lstStyle/>
                    <a:p>
                      <a:r>
                        <a:rPr lang="en-GB" sz="1800" b="0" i="0" u="none" strike="noStrike" kern="1200" dirty="0">
                          <a:solidFill>
                            <a:schemeClr val="dk1"/>
                          </a:solidFill>
                          <a:effectLst/>
                          <a:latin typeface="+mn-lt"/>
                          <a:ea typeface="+mn-ea"/>
                          <a:cs typeface="+mn-cs"/>
                        </a:rPr>
                        <a:t>“Exposure to high levels of ammonia can cause irritation and serious burns on the skin, and in the mouth, throat (laryngitis), lungs (pulmonary oedema) and eyes (conjunctivitis). Exposure at very high levels of ammonia can lead to death.”</a:t>
                      </a:r>
                      <a:endParaRPr lang="en-JP" dirty="0"/>
                    </a:p>
                  </a:txBody>
                  <a:tcPr/>
                </a:tc>
                <a:tc>
                  <a:txBody>
                    <a:bodyPr/>
                    <a:lstStyle/>
                    <a:p>
                      <a:r>
                        <a:rPr lang="en-GB" sz="1800" b="0" i="0" u="none" strike="noStrike" kern="1200" dirty="0">
                          <a:solidFill>
                            <a:schemeClr val="dk1"/>
                          </a:solidFill>
                          <a:effectLst/>
                          <a:latin typeface="+mn-lt"/>
                          <a:ea typeface="+mn-ea"/>
                          <a:cs typeface="+mn-cs"/>
                        </a:rPr>
                        <a:t>Long term effects may include shortened lifespan, reproductive problems, lowered fertility, and changes in appearance or behaviour. These may be seen long after the first exposure to ammonia. </a:t>
                      </a:r>
                      <a:endParaRPr lang="en-JP" dirty="0"/>
                    </a:p>
                  </a:txBody>
                  <a:tcPr/>
                </a:tc>
                <a:extLst>
                  <a:ext uri="{0D108BD9-81ED-4DB2-BD59-A6C34878D82A}">
                    <a16:rowId xmlns:a16="http://schemas.microsoft.com/office/drawing/2014/main" val="2887469536"/>
                  </a:ext>
                </a:extLst>
              </a:tr>
            </a:tbl>
          </a:graphicData>
        </a:graphic>
      </p:graphicFrame>
    </p:spTree>
    <p:extLst>
      <p:ext uri="{BB962C8B-B14F-4D97-AF65-F5344CB8AC3E}">
        <p14:creationId xmlns:p14="http://schemas.microsoft.com/office/powerpoint/2010/main" val="3088493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62E7DF-8365-7D4E-99E5-68C5FE10C225}"/>
              </a:ext>
            </a:extLst>
          </p:cNvPr>
          <p:cNvSpPr txBox="1"/>
          <p:nvPr/>
        </p:nvSpPr>
        <p:spPr>
          <a:xfrm>
            <a:off x="751114" y="402848"/>
            <a:ext cx="8782084" cy="523220"/>
          </a:xfrm>
          <a:prstGeom prst="rect">
            <a:avLst/>
          </a:prstGeom>
          <a:noFill/>
        </p:spPr>
        <p:txBody>
          <a:bodyPr wrap="none" rtlCol="0">
            <a:spAutoFit/>
          </a:bodyPr>
          <a:lstStyle/>
          <a:p>
            <a:r>
              <a:rPr lang="en-JP" sz="2800" b="1" dirty="0"/>
              <a:t>The Necessity of </a:t>
            </a:r>
            <a:r>
              <a:rPr lang="en-JP" sz="2800" b="1"/>
              <a:t>Sanitary Landfill</a:t>
            </a:r>
            <a:r>
              <a:rPr lang="en-CA" sz="2800" b="1" dirty="0"/>
              <a:t> and leachate treatment</a:t>
            </a:r>
            <a:r>
              <a:rPr lang="en-JP" sz="2800" b="1"/>
              <a:t> </a:t>
            </a:r>
            <a:endParaRPr lang="en-JP" sz="2800" b="1" dirty="0"/>
          </a:p>
        </p:txBody>
      </p:sp>
      <p:sp>
        <p:nvSpPr>
          <p:cNvPr id="3" name="TextBox 2">
            <a:extLst>
              <a:ext uri="{FF2B5EF4-FFF2-40B4-BE49-F238E27FC236}">
                <a16:creationId xmlns:a16="http://schemas.microsoft.com/office/drawing/2014/main" id="{92EBC775-D1E7-5648-87E3-F87F9E755307}"/>
              </a:ext>
            </a:extLst>
          </p:cNvPr>
          <p:cNvSpPr txBox="1"/>
          <p:nvPr/>
        </p:nvSpPr>
        <p:spPr>
          <a:xfrm>
            <a:off x="751114" y="926068"/>
            <a:ext cx="9350828" cy="3970318"/>
          </a:xfrm>
          <a:prstGeom prst="rect">
            <a:avLst/>
          </a:prstGeom>
          <a:noFill/>
        </p:spPr>
        <p:txBody>
          <a:bodyPr wrap="square" rtlCol="0">
            <a:spAutoFit/>
          </a:bodyPr>
          <a:lstStyle/>
          <a:p>
            <a:r>
              <a:rPr lang="en-GB" dirty="0"/>
              <a:t>‘‘a method of disposing of refuse on land without creating nuisances or hazards to public health or safety, by utilizing the principles of engineering to confine the refuse to the smallest practical area, to reduce it to the smallest practical volume, and to cover it with a layer of earth at the conclusion of each day’s operation or at such more frequent intervals as may be necessary (</a:t>
            </a:r>
            <a:r>
              <a:rPr lang="en-JP" dirty="0"/>
              <a:t>Raghab et al., 2013)</a:t>
            </a:r>
            <a:r>
              <a:rPr lang="en-GB" dirty="0"/>
              <a:t>’’ </a:t>
            </a:r>
          </a:p>
          <a:p>
            <a:endParaRPr lang="en-GB" dirty="0"/>
          </a:p>
          <a:p>
            <a:endParaRPr lang="en-GB" dirty="0"/>
          </a:p>
          <a:p>
            <a:r>
              <a:rPr lang="en-GB" dirty="0"/>
              <a:t>Many methods of leachate treatment </a:t>
            </a:r>
          </a:p>
          <a:p>
            <a:pPr marL="285750" indent="-285750">
              <a:buFontTx/>
              <a:buChar char="-"/>
            </a:pPr>
            <a:r>
              <a:rPr lang="en-GB" u="sng" dirty="0"/>
              <a:t>Aerobic Biological Treatment</a:t>
            </a:r>
            <a:r>
              <a:rPr lang="en-GB" dirty="0"/>
              <a:t>: such as aerated lagoons and activated sludge. </a:t>
            </a:r>
          </a:p>
          <a:p>
            <a:pPr marL="285750" indent="-285750">
              <a:buFontTx/>
              <a:buChar char="-"/>
            </a:pPr>
            <a:r>
              <a:rPr lang="en-GB" u="sng" dirty="0"/>
              <a:t>Anaerobic Biological Treatment: </a:t>
            </a:r>
            <a:r>
              <a:rPr lang="en-GB" dirty="0"/>
              <a:t>such as anaerobic lagoons, reactors. </a:t>
            </a:r>
          </a:p>
          <a:p>
            <a:pPr marL="285750" indent="-285750">
              <a:buFontTx/>
              <a:buChar char="-"/>
            </a:pPr>
            <a:r>
              <a:rPr lang="en-GB" u="sng" dirty="0"/>
              <a:t>Physiochemical treatment: </a:t>
            </a:r>
            <a:r>
              <a:rPr lang="en-GB" dirty="0"/>
              <a:t>such as air stripping, pH adjustment, chemical precipitation, oxidation, and reduction. </a:t>
            </a:r>
          </a:p>
          <a:p>
            <a:pPr marL="285750" indent="-285750">
              <a:buFontTx/>
              <a:buChar char="-"/>
            </a:pPr>
            <a:r>
              <a:rPr lang="en-GB" u="sng" dirty="0"/>
              <a:t>Coagulation</a:t>
            </a:r>
            <a:r>
              <a:rPr lang="en-GB" dirty="0"/>
              <a:t> using lime, alum, ferric chloride, and land treatment. </a:t>
            </a:r>
          </a:p>
          <a:p>
            <a:pPr marL="285750" indent="-285750">
              <a:buFontTx/>
              <a:buChar char="-"/>
            </a:pPr>
            <a:r>
              <a:rPr lang="en-GB" dirty="0"/>
              <a:t>Advanced techniques such as carbon adsorption, ion exchange. </a:t>
            </a:r>
          </a:p>
        </p:txBody>
      </p:sp>
    </p:spTree>
    <p:extLst>
      <p:ext uri="{BB962C8B-B14F-4D97-AF65-F5344CB8AC3E}">
        <p14:creationId xmlns:p14="http://schemas.microsoft.com/office/powerpoint/2010/main" val="2054401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49AF1-2591-40E1-8E90-D5E88251F1C9}"/>
              </a:ext>
            </a:extLst>
          </p:cNvPr>
          <p:cNvSpPr>
            <a:spLocks noGrp="1"/>
          </p:cNvSpPr>
          <p:nvPr>
            <p:ph type="ctrTitle"/>
          </p:nvPr>
        </p:nvSpPr>
        <p:spPr/>
        <p:txBody>
          <a:bodyPr/>
          <a:lstStyle/>
          <a:p>
            <a:r>
              <a:rPr lang="en-US" dirty="0"/>
              <a:t>Leachate treatment challenges</a:t>
            </a:r>
            <a:br>
              <a:rPr lang="ro-RO" dirty="0"/>
            </a:br>
            <a:endParaRPr lang="ro-RO" dirty="0"/>
          </a:p>
        </p:txBody>
      </p:sp>
      <p:sp>
        <p:nvSpPr>
          <p:cNvPr id="6" name="Rectangle 5">
            <a:extLst>
              <a:ext uri="{FF2B5EF4-FFF2-40B4-BE49-F238E27FC236}">
                <a16:creationId xmlns:a16="http://schemas.microsoft.com/office/drawing/2014/main" id="{5B638EFC-80FA-4491-91FA-5C994799F93D}"/>
              </a:ext>
            </a:extLst>
          </p:cNvPr>
          <p:cNvSpPr/>
          <p:nvPr/>
        </p:nvSpPr>
        <p:spPr>
          <a:xfrm>
            <a:off x="2743200" y="1698626"/>
            <a:ext cx="5002237" cy="1569660"/>
          </a:xfrm>
          <a:prstGeom prst="rect">
            <a:avLst/>
          </a:prstGeom>
        </p:spPr>
        <p:txBody>
          <a:bodyPr wrap="square">
            <a:spAutoFit/>
          </a:bodyPr>
          <a:lstStyle/>
          <a:p>
            <a:r>
              <a:rPr lang="en-US" sz="2400" dirty="0"/>
              <a:t>Conventional urban wastewater treatment plants don’t remove sufficiently COD, ammonia, nitrogen, </a:t>
            </a:r>
            <a:r>
              <a:rPr lang="en-US" sz="2133" dirty="0"/>
              <a:t>salts</a:t>
            </a:r>
            <a:r>
              <a:rPr lang="en-US" sz="2400" dirty="0"/>
              <a:t> and heavy metals.</a:t>
            </a:r>
            <a:endParaRPr lang="ro-RO" sz="2400" dirty="0"/>
          </a:p>
        </p:txBody>
      </p:sp>
      <p:sp>
        <p:nvSpPr>
          <p:cNvPr id="10" name="Text Box 6">
            <a:extLst>
              <a:ext uri="{FF2B5EF4-FFF2-40B4-BE49-F238E27FC236}">
                <a16:creationId xmlns:a16="http://schemas.microsoft.com/office/drawing/2014/main" id="{F66A7911-D310-43F5-BB93-818C40AD4297}"/>
              </a:ext>
            </a:extLst>
          </p:cNvPr>
          <p:cNvSpPr txBox="1">
            <a:spLocks noChangeArrowheads="1"/>
          </p:cNvSpPr>
          <p:nvPr/>
        </p:nvSpPr>
        <p:spPr bwMode="auto">
          <a:xfrm>
            <a:off x="8288867" y="2429324"/>
            <a:ext cx="3759200" cy="66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1" hangingPunct="1"/>
            <a:r>
              <a:rPr lang="en-GB" sz="1867" b="1" dirty="0">
                <a:solidFill>
                  <a:schemeClr val="accent1"/>
                </a:solidFill>
                <a:latin typeface="Arial" charset="0"/>
                <a:cs typeface="Times New Roman" pitchFamily="18" charset="0"/>
              </a:rPr>
              <a:t>COD</a:t>
            </a:r>
            <a:r>
              <a:rPr lang="en-GB" sz="1867" dirty="0">
                <a:solidFill>
                  <a:schemeClr val="accent1"/>
                </a:solidFill>
                <a:latin typeface="Arial" charset="0"/>
                <a:cs typeface="Times New Roman" pitchFamily="18" charset="0"/>
              </a:rPr>
              <a:t> is only partly biodegradable</a:t>
            </a:r>
            <a:endParaRPr lang="de-DE" sz="1867" dirty="0">
              <a:solidFill>
                <a:schemeClr val="accent1"/>
              </a:solidFill>
              <a:latin typeface="Arial" charset="0"/>
              <a:cs typeface="Times New Roman" pitchFamily="18" charset="0"/>
            </a:endParaRPr>
          </a:p>
          <a:p>
            <a:pPr algn="r" eaLnBrk="1" hangingPunct="1"/>
            <a:r>
              <a:rPr lang="en-GB" sz="1867" dirty="0">
                <a:solidFill>
                  <a:schemeClr val="accent1"/>
                </a:solidFill>
                <a:latin typeface="Arial" charset="0"/>
                <a:cs typeface="Times New Roman" pitchFamily="18" charset="0"/>
              </a:rPr>
              <a:t>Hard </a:t>
            </a:r>
            <a:r>
              <a:rPr lang="en-GB" sz="1867" b="1" dirty="0">
                <a:solidFill>
                  <a:schemeClr val="accent1"/>
                </a:solidFill>
                <a:latin typeface="Arial" charset="0"/>
                <a:cs typeface="Times New Roman" pitchFamily="18" charset="0"/>
              </a:rPr>
              <a:t>COD</a:t>
            </a:r>
            <a:r>
              <a:rPr lang="en-GB" sz="1867" dirty="0">
                <a:solidFill>
                  <a:schemeClr val="accent1"/>
                </a:solidFill>
                <a:latin typeface="Arial" charset="0"/>
                <a:cs typeface="Times New Roman" pitchFamily="18" charset="0"/>
              </a:rPr>
              <a:t> is a problem</a:t>
            </a:r>
            <a:r>
              <a:rPr lang="de-DE" sz="1867" dirty="0">
                <a:solidFill>
                  <a:schemeClr val="accent1"/>
                </a:solidFill>
                <a:latin typeface="Arial" charset="0"/>
                <a:cs typeface="Times New Roman" pitchFamily="18" charset="0"/>
              </a:rPr>
              <a:t> </a:t>
            </a:r>
            <a:r>
              <a:rPr lang="de-DE" sz="1867" dirty="0">
                <a:solidFill>
                  <a:schemeClr val="accent1"/>
                </a:solidFill>
                <a:latin typeface="Arial" charset="0"/>
                <a:cs typeface="Arial" charset="0"/>
              </a:rPr>
              <a:t> </a:t>
            </a:r>
          </a:p>
        </p:txBody>
      </p:sp>
      <p:sp>
        <p:nvSpPr>
          <p:cNvPr id="12" name="Text Box 6">
            <a:extLst>
              <a:ext uri="{FF2B5EF4-FFF2-40B4-BE49-F238E27FC236}">
                <a16:creationId xmlns:a16="http://schemas.microsoft.com/office/drawing/2014/main" id="{F07503AB-E2F6-46D7-80D7-A009C10A9D41}"/>
              </a:ext>
            </a:extLst>
          </p:cNvPr>
          <p:cNvSpPr txBox="1">
            <a:spLocks noChangeArrowheads="1"/>
          </p:cNvSpPr>
          <p:nvPr/>
        </p:nvSpPr>
        <p:spPr bwMode="auto">
          <a:xfrm>
            <a:off x="3556000" y="4140200"/>
            <a:ext cx="3860800" cy="17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1" hangingPunct="1"/>
            <a:r>
              <a:rPr lang="en-GB" sz="2133" dirty="0">
                <a:latin typeface="Arial" charset="0"/>
                <a:cs typeface="Times New Roman" pitchFamily="18" charset="0"/>
              </a:rPr>
              <a:t>Only reverse osmosis treatment can provide stable and reliable effluent values which meet the local discharge values at any time.</a:t>
            </a:r>
            <a:r>
              <a:rPr lang="de-DE" sz="2133" dirty="0">
                <a:latin typeface="Arial" charset="0"/>
                <a:cs typeface="Times New Roman" pitchFamily="18" charset="0"/>
              </a:rPr>
              <a:t> </a:t>
            </a:r>
          </a:p>
        </p:txBody>
      </p:sp>
      <p:pic>
        <p:nvPicPr>
          <p:cNvPr id="13" name="Picture 5" descr="D:\WORK\INDUSTRIAL\WASTE MANAGEMENT\LANDFILL LEACHATE TREATMENT PLANT\EXISTING LLTP Projects\4 - ECO SUD Craiova\ESD OLD CRAIOVA\POZE\Craiova POZE STATIE SI IMPREJURIMI\IMAG0011.JPG">
            <a:extLst>
              <a:ext uri="{FF2B5EF4-FFF2-40B4-BE49-F238E27FC236}">
                <a16:creationId xmlns:a16="http://schemas.microsoft.com/office/drawing/2014/main" id="{057FE706-1459-48E8-A4D1-3A75488C5E6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7568" y="3335791"/>
            <a:ext cx="4000499" cy="3000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3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A30B94B-13AB-4DC8-9FC4-A83BFB155958}"/>
              </a:ext>
            </a:extLst>
          </p:cNvPr>
          <p:cNvSpPr txBox="1"/>
          <p:nvPr/>
        </p:nvSpPr>
        <p:spPr>
          <a:xfrm>
            <a:off x="965199" y="851517"/>
            <a:ext cx="5130795" cy="146177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chemeClr val="tx1"/>
                </a:solidFill>
                <a:latin typeface="+mj-lt"/>
                <a:ea typeface="+mj-ea"/>
                <a:cs typeface="+mj-cs"/>
              </a:rPr>
              <a:t>Possible Solutions</a:t>
            </a:r>
          </a:p>
        </p:txBody>
      </p:sp>
      <p:sp>
        <p:nvSpPr>
          <p:cNvPr id="60" name="Freeform: Shape 59">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Lightbulb">
            <a:extLst>
              <a:ext uri="{FF2B5EF4-FFF2-40B4-BE49-F238E27FC236}">
                <a16:creationId xmlns:a16="http://schemas.microsoft.com/office/drawing/2014/main" id="{5EF536F3-E86B-4721-B760-38BBBC7F5F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35330" y="2105470"/>
            <a:ext cx="3217333" cy="3217333"/>
          </a:xfrm>
          <a:prstGeom prst="rect">
            <a:avLst/>
          </a:prstGeom>
        </p:spPr>
      </p:pic>
      <p:sp>
        <p:nvSpPr>
          <p:cNvPr id="3" name="Right Arrow 2">
            <a:extLst>
              <a:ext uri="{FF2B5EF4-FFF2-40B4-BE49-F238E27FC236}">
                <a16:creationId xmlns:a16="http://schemas.microsoft.com/office/drawing/2014/main" id="{CE17C9C4-CD48-764B-AB7D-7AEF7554FEF2}"/>
              </a:ext>
            </a:extLst>
          </p:cNvPr>
          <p:cNvSpPr/>
          <p:nvPr/>
        </p:nvSpPr>
        <p:spPr>
          <a:xfrm>
            <a:off x="1922428" y="5706836"/>
            <a:ext cx="1665514" cy="7674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 name="TextBox 2">
            <a:extLst>
              <a:ext uri="{FF2B5EF4-FFF2-40B4-BE49-F238E27FC236}">
                <a16:creationId xmlns:a16="http://schemas.microsoft.com/office/drawing/2014/main" id="{36EE28B3-A72E-40F4-992D-64E931E0975B}"/>
              </a:ext>
            </a:extLst>
          </p:cNvPr>
          <p:cNvGraphicFramePr/>
          <p:nvPr>
            <p:extLst>
              <p:ext uri="{D42A27DB-BD31-4B8C-83A1-F6EECF244321}">
                <p14:modId xmlns:p14="http://schemas.microsoft.com/office/powerpoint/2010/main" val="4170441546"/>
              </p:ext>
            </p:extLst>
          </p:nvPr>
        </p:nvGraphicFramePr>
        <p:xfrm>
          <a:off x="965199" y="1946018"/>
          <a:ext cx="4048344" cy="35362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1B721C9F-C62E-794A-8185-F1A7A6FE5003}"/>
              </a:ext>
            </a:extLst>
          </p:cNvPr>
          <p:cNvSpPr txBox="1"/>
          <p:nvPr/>
        </p:nvSpPr>
        <p:spPr>
          <a:xfrm>
            <a:off x="3734161" y="5824289"/>
            <a:ext cx="4723665" cy="646331"/>
          </a:xfrm>
          <a:prstGeom prst="rect">
            <a:avLst/>
          </a:prstGeom>
          <a:noFill/>
        </p:spPr>
        <p:txBody>
          <a:bodyPr wrap="none" rtlCol="0">
            <a:spAutoFit/>
          </a:bodyPr>
          <a:lstStyle/>
          <a:p>
            <a:r>
              <a:rPr lang="en-US" dirty="0"/>
              <a:t>What we should look for is </a:t>
            </a:r>
            <a:r>
              <a:rPr lang="en-US" b="1" dirty="0"/>
              <a:t>“small early success”</a:t>
            </a:r>
          </a:p>
          <a:p>
            <a:r>
              <a:rPr lang="en-US" dirty="0"/>
              <a:t>Black Soldier Fly is the easiest to implement </a:t>
            </a:r>
          </a:p>
        </p:txBody>
      </p:sp>
    </p:spTree>
    <p:extLst>
      <p:ext uri="{BB962C8B-B14F-4D97-AF65-F5344CB8AC3E}">
        <p14:creationId xmlns:p14="http://schemas.microsoft.com/office/powerpoint/2010/main" val="2448747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59739C-D157-C44C-A320-E686F65C9108}"/>
              </a:ext>
            </a:extLst>
          </p:cNvPr>
          <p:cNvSpPr>
            <a:spLocks noGrp="1"/>
          </p:cNvSpPr>
          <p:nvPr>
            <p:ph type="title"/>
          </p:nvPr>
        </p:nvSpPr>
        <p:spPr>
          <a:xfrm>
            <a:off x="1197864" y="891539"/>
            <a:ext cx="6427302" cy="1346693"/>
          </a:xfrm>
        </p:spPr>
        <p:txBody>
          <a:bodyPr>
            <a:normAutofit/>
          </a:bodyPr>
          <a:lstStyle/>
          <a:p>
            <a:r>
              <a:rPr lang="en-US" sz="2800" b="1" u="sng" dirty="0"/>
              <a:t>Black Soldier Fly (BSF) composting</a:t>
            </a:r>
            <a:endParaRPr lang="en-US" sz="2800" dirty="0"/>
          </a:p>
        </p:txBody>
      </p:sp>
      <p:sp>
        <p:nvSpPr>
          <p:cNvPr id="26" name="Rectangle 25">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E170D0-4236-FC46-815E-963E33296832}"/>
              </a:ext>
            </a:extLst>
          </p:cNvPr>
          <p:cNvSpPr>
            <a:spLocks noGrp="1"/>
          </p:cNvSpPr>
          <p:nvPr>
            <p:ph idx="1"/>
          </p:nvPr>
        </p:nvSpPr>
        <p:spPr>
          <a:xfrm>
            <a:off x="1197864" y="2399100"/>
            <a:ext cx="4878978" cy="3645084"/>
          </a:xfrm>
        </p:spPr>
        <p:txBody>
          <a:bodyPr>
            <a:normAutofit/>
          </a:bodyPr>
          <a:lstStyle/>
          <a:p>
            <a:pPr marL="457200" indent="-457200">
              <a:buAutoNum type="arabicPeriod"/>
            </a:pPr>
            <a:r>
              <a:rPr lang="en-US" sz="2000" dirty="0"/>
              <a:t>Black Soldier Fly larvae decompose organic waste at an incredible rate</a:t>
            </a:r>
          </a:p>
          <a:p>
            <a:pPr marL="457200" indent="-457200">
              <a:buAutoNum type="arabicPeriod"/>
            </a:pPr>
            <a:r>
              <a:rPr lang="en-US" sz="2000" dirty="0"/>
              <a:t>The mature larvae will be made into fish and chicken feed</a:t>
            </a:r>
          </a:p>
          <a:p>
            <a:pPr marL="457200" indent="-457200">
              <a:buAutoNum type="arabicPeriod"/>
            </a:pPr>
            <a:r>
              <a:rPr lang="en-US" sz="2000" dirty="0"/>
              <a:t> Fish and chickens raised with BSF feed would be back to our tables</a:t>
            </a:r>
          </a:p>
          <a:p>
            <a:pPr marL="0" indent="0">
              <a:buNone/>
            </a:pPr>
            <a:r>
              <a:rPr lang="en-US" sz="2000" dirty="0">
                <a:hlinkClick r:id="rId2"/>
              </a:rPr>
              <a:t>https://www.grubin.jp/</a:t>
            </a:r>
            <a:endParaRPr lang="en-US" sz="2000" dirty="0"/>
          </a:p>
          <a:p>
            <a:pPr marL="0" indent="0">
              <a:buNone/>
            </a:pPr>
            <a:endParaRPr lang="en-US" sz="2000" dirty="0"/>
          </a:p>
          <a:p>
            <a:pPr marL="0" indent="0">
              <a:buNone/>
            </a:pPr>
            <a:endParaRPr lang="en-US" sz="2000" dirty="0"/>
          </a:p>
        </p:txBody>
      </p:sp>
      <p:pic>
        <p:nvPicPr>
          <p:cNvPr id="5" name="Picture 4" descr="A close up of text on a white background&#10;&#10;Description automatically generated">
            <a:extLst>
              <a:ext uri="{FF2B5EF4-FFF2-40B4-BE49-F238E27FC236}">
                <a16:creationId xmlns:a16="http://schemas.microsoft.com/office/drawing/2014/main" id="{961C8D6D-3E4F-4BD1-85F3-61BB9F16E5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838" r="11755" b="2"/>
          <a:stretch/>
        </p:blipFill>
        <p:spPr>
          <a:xfrm>
            <a:off x="7386397" y="69244"/>
            <a:ext cx="4617955" cy="4152398"/>
          </a:xfrm>
          <a:prstGeom prst="rect">
            <a:avLst/>
          </a:prstGeom>
          <a:effectLst>
            <a:outerShdw blurRad="406400" dist="317500" dir="5400000" sx="89000" sy="89000" rotWithShape="0">
              <a:prstClr val="black">
                <a:alpha val="15000"/>
              </a:prstClr>
            </a:outerShdw>
          </a:effectLst>
        </p:spPr>
      </p:pic>
      <p:pic>
        <p:nvPicPr>
          <p:cNvPr id="12" name="Picture 11" descr="A screenshot of a cell phone&#10;&#10;Description automatically generated">
            <a:extLst>
              <a:ext uri="{FF2B5EF4-FFF2-40B4-BE49-F238E27FC236}">
                <a16:creationId xmlns:a16="http://schemas.microsoft.com/office/drawing/2014/main" id="{458E5C2C-3F59-4097-BCE9-949499EDE81F}"/>
              </a:ext>
            </a:extLst>
          </p:cNvPr>
          <p:cNvPicPr>
            <a:picLocks noChangeAspect="1"/>
          </p:cNvPicPr>
          <p:nvPr/>
        </p:nvPicPr>
        <p:blipFill>
          <a:blip r:embed="rId4"/>
          <a:stretch>
            <a:fillRect/>
          </a:stretch>
        </p:blipFill>
        <p:spPr>
          <a:xfrm>
            <a:off x="5815819" y="3912241"/>
            <a:ext cx="6188533" cy="2602212"/>
          </a:xfrm>
          <a:prstGeom prst="rect">
            <a:avLst/>
          </a:prstGeom>
        </p:spPr>
      </p:pic>
      <p:sp>
        <p:nvSpPr>
          <p:cNvPr id="6" name="TextBox 5">
            <a:extLst>
              <a:ext uri="{FF2B5EF4-FFF2-40B4-BE49-F238E27FC236}">
                <a16:creationId xmlns:a16="http://schemas.microsoft.com/office/drawing/2014/main" id="{5A3A27D3-7B54-4E8F-9C40-AE4C474814FA}"/>
              </a:ext>
            </a:extLst>
          </p:cNvPr>
          <p:cNvSpPr txBox="1"/>
          <p:nvPr/>
        </p:nvSpPr>
        <p:spPr>
          <a:xfrm>
            <a:off x="1337171" y="5449012"/>
            <a:ext cx="7063087" cy="646331"/>
          </a:xfrm>
          <a:prstGeom prst="rect">
            <a:avLst/>
          </a:prstGeom>
          <a:noFill/>
        </p:spPr>
        <p:txBody>
          <a:bodyPr wrap="none" rtlCol="0">
            <a:spAutoFit/>
          </a:bodyPr>
          <a:lstStyle/>
          <a:p>
            <a:r>
              <a:rPr lang="en-US" dirty="0">
                <a:solidFill>
                  <a:schemeClr val="accent6"/>
                </a:solidFill>
              </a:rPr>
              <a:t>We can reduce the amount of waste that goes to landfill </a:t>
            </a:r>
          </a:p>
          <a:p>
            <a:r>
              <a:rPr lang="ja-JP" altLang="en-US" dirty="0">
                <a:solidFill>
                  <a:schemeClr val="accent6"/>
                </a:solidFill>
              </a:rPr>
              <a:t>・</a:t>
            </a:r>
            <a:r>
              <a:rPr lang="en-US" dirty="0">
                <a:solidFill>
                  <a:schemeClr val="accent6"/>
                </a:solidFill>
              </a:rPr>
              <a:t>60-70% of all wastes are organic, thus we can decrease substantially</a:t>
            </a:r>
            <a:r>
              <a:rPr lang="en-US" dirty="0"/>
              <a:t> </a:t>
            </a:r>
          </a:p>
        </p:txBody>
      </p:sp>
      <p:sp>
        <p:nvSpPr>
          <p:cNvPr id="7" name="Star: 5 Points 6">
            <a:extLst>
              <a:ext uri="{FF2B5EF4-FFF2-40B4-BE49-F238E27FC236}">
                <a16:creationId xmlns:a16="http://schemas.microsoft.com/office/drawing/2014/main" id="{FFF4DD44-5E63-4D5A-9821-C3CFE6AA2D2D}"/>
              </a:ext>
            </a:extLst>
          </p:cNvPr>
          <p:cNvSpPr/>
          <p:nvPr/>
        </p:nvSpPr>
        <p:spPr>
          <a:xfrm>
            <a:off x="1037574" y="5526957"/>
            <a:ext cx="349623" cy="39597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7296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3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7ADB85-E82C-431A-AD71-96076987DE09}"/>
              </a:ext>
            </a:extLst>
          </p:cNvPr>
          <p:cNvSpPr txBox="1"/>
          <p:nvPr/>
        </p:nvSpPr>
        <p:spPr>
          <a:xfrm>
            <a:off x="134470" y="1097436"/>
            <a:ext cx="11859056" cy="5909310"/>
          </a:xfrm>
          <a:prstGeom prst="rect">
            <a:avLst/>
          </a:prstGeom>
          <a:noFill/>
        </p:spPr>
        <p:txBody>
          <a:bodyPr wrap="square" rtlCol="0">
            <a:spAutoFit/>
          </a:bodyPr>
          <a:lstStyle/>
          <a:p>
            <a:pPr marL="342900" indent="-342900">
              <a:buAutoNum type="arabicPeriod"/>
            </a:pPr>
            <a:r>
              <a:rPr lang="en-US" b="1" i="1" dirty="0"/>
              <a:t>They are the most productive converter of organic waste into protein</a:t>
            </a:r>
          </a:p>
          <a:p>
            <a:pPr marL="800100" lvl="1" indent="-342900">
              <a:buFont typeface="Arial" panose="020B0604020202020204" pitchFamily="34" charset="0"/>
              <a:buChar char="•"/>
            </a:pPr>
            <a:r>
              <a:rPr lang="en-US" dirty="0"/>
              <a:t>BSF larvae eats twice as much as their body weight everyday for 18 days. </a:t>
            </a:r>
          </a:p>
          <a:p>
            <a:pPr marL="800100" lvl="1" indent="-342900">
              <a:buFont typeface="Arial" panose="020B0604020202020204" pitchFamily="34" charset="0"/>
              <a:buChar char="•"/>
            </a:pPr>
            <a:r>
              <a:rPr lang="en-US" dirty="0"/>
              <a:t>When they become pupa, 43% is protein, also with high calcium content. (Excellent feed for chickens). </a:t>
            </a:r>
          </a:p>
          <a:p>
            <a:pPr marL="800100" lvl="1" indent="-342900">
              <a:buFont typeface="Arial" panose="020B0604020202020204" pitchFamily="34" charset="0"/>
              <a:buChar char="•"/>
            </a:pPr>
            <a:r>
              <a:rPr lang="en-US" dirty="0"/>
              <a:t>To obtain 1kg of each protein source, BSF is the most efficient converter. </a:t>
            </a:r>
          </a:p>
          <a:p>
            <a:pPr marL="1200150" lvl="2" indent="-285750">
              <a:buFont typeface="Arial" panose="020B0604020202020204" pitchFamily="34" charset="0"/>
              <a:buChar char="•"/>
            </a:pPr>
            <a:r>
              <a:rPr lang="en-US" dirty="0"/>
              <a:t>Beef: 10 kg feed </a:t>
            </a:r>
          </a:p>
          <a:p>
            <a:pPr marL="1200150" lvl="2" indent="-285750">
              <a:buFont typeface="Arial" panose="020B0604020202020204" pitchFamily="34" charset="0"/>
              <a:buChar char="•"/>
            </a:pPr>
            <a:r>
              <a:rPr lang="en-US" dirty="0"/>
              <a:t>Mealworm: 2kg feed</a:t>
            </a:r>
          </a:p>
          <a:p>
            <a:pPr marL="1200150" lvl="2" indent="-285750">
              <a:buFont typeface="Arial" panose="020B0604020202020204" pitchFamily="34" charset="0"/>
              <a:buChar char="•"/>
            </a:pPr>
            <a:r>
              <a:rPr lang="en-US" dirty="0"/>
              <a:t>BSF: 1.5kg feed </a:t>
            </a:r>
          </a:p>
          <a:p>
            <a:pPr lvl="1"/>
            <a:endParaRPr lang="en-US" dirty="0"/>
          </a:p>
          <a:p>
            <a:pPr marL="342900" indent="-342900">
              <a:buAutoNum type="arabicPeriod"/>
            </a:pPr>
            <a:r>
              <a:rPr lang="en-US" b="1" i="1" dirty="0"/>
              <a:t>They are clean source of food and do not spread disease</a:t>
            </a:r>
          </a:p>
          <a:p>
            <a:pPr marL="800100" lvl="1" indent="-342900">
              <a:buFont typeface="Arial" panose="020B0604020202020204" pitchFamily="34" charset="0"/>
              <a:buChar char="•"/>
            </a:pPr>
            <a:r>
              <a:rPr lang="en-GB" dirty="0"/>
              <a:t>“their digestive processes kill any bacteria that they may encounter in their own food.”</a:t>
            </a:r>
          </a:p>
          <a:p>
            <a:pPr marL="800100" lvl="1" indent="-342900">
              <a:buFont typeface="Arial" panose="020B0604020202020204" pitchFamily="34" charset="0"/>
              <a:buChar char="•"/>
            </a:pPr>
            <a:r>
              <a:rPr lang="en-US" dirty="0"/>
              <a:t>Black soldier fly does not eat any food but survive with reserve, they do not have mouse, thus they do not become source of pathogens; they are no threat to human health. </a:t>
            </a:r>
          </a:p>
          <a:p>
            <a:pPr marL="1257300" lvl="2" indent="-342900">
              <a:buFont typeface="Arial" panose="020B0604020202020204" pitchFamily="34" charset="0"/>
              <a:buChar char="•"/>
            </a:pPr>
            <a:r>
              <a:rPr lang="en-GB" dirty="0"/>
              <a:t>“They do not regurgitate food along with digestive enzymes like houseflies</a:t>
            </a:r>
            <a:r>
              <a:rPr lang="en-GB" u="sng" dirty="0"/>
              <a:t>, thus do not spread diseases</a:t>
            </a:r>
            <a:r>
              <a:rPr lang="en-GB" dirty="0"/>
              <a:t>.”</a:t>
            </a:r>
            <a:endParaRPr lang="en-US" dirty="0"/>
          </a:p>
          <a:p>
            <a:pPr lvl="1"/>
            <a:endParaRPr lang="en-US" dirty="0"/>
          </a:p>
          <a:p>
            <a:pPr marL="342900" indent="-342900">
              <a:buAutoNum type="arabicPeriod"/>
            </a:pPr>
            <a:r>
              <a:rPr lang="en-US" b="1" i="1" dirty="0"/>
              <a:t> They reproduce at high rate </a:t>
            </a:r>
          </a:p>
          <a:p>
            <a:pPr marL="800100" lvl="1" indent="-342900">
              <a:buFont typeface="Arial" panose="020B0604020202020204" pitchFamily="34" charset="0"/>
              <a:buChar char="•"/>
            </a:pPr>
            <a:r>
              <a:rPr lang="en-US" dirty="0"/>
              <a:t>Life-cycle of BSF is short, so we can rotate to use for composting in rapid pace (6 weeks cycle). Continually for all year around in the facility.</a:t>
            </a:r>
          </a:p>
          <a:p>
            <a:pPr marL="800100" lvl="1" indent="-342900">
              <a:buFont typeface="Arial" panose="020B0604020202020204" pitchFamily="34" charset="0"/>
              <a:buChar char="•"/>
            </a:pPr>
            <a:r>
              <a:rPr lang="en-US" dirty="0"/>
              <a:t>One female BSF give birth to 500 eggs, thus </a:t>
            </a:r>
            <a:r>
              <a:rPr lang="en-US" u="sng" dirty="0"/>
              <a:t>being able to scale up the operation quickly</a:t>
            </a:r>
            <a:r>
              <a:rPr lang="en-US" dirty="0"/>
              <a:t>. </a:t>
            </a:r>
          </a:p>
          <a:p>
            <a:pPr marL="800100" lvl="1" indent="-342900">
              <a:buFont typeface="Arial" panose="020B0604020202020204" pitchFamily="34" charset="0"/>
              <a:buChar char="•"/>
            </a:pPr>
            <a:endParaRPr lang="en-US" dirty="0"/>
          </a:p>
          <a:p>
            <a:endParaRPr lang="en-US" dirty="0"/>
          </a:p>
          <a:p>
            <a:endParaRPr lang="en-US" dirty="0"/>
          </a:p>
        </p:txBody>
      </p:sp>
      <p:sp>
        <p:nvSpPr>
          <p:cNvPr id="6" name="TextBox 5">
            <a:extLst>
              <a:ext uri="{FF2B5EF4-FFF2-40B4-BE49-F238E27FC236}">
                <a16:creationId xmlns:a16="http://schemas.microsoft.com/office/drawing/2014/main" id="{4CCDA14B-CF5D-CA4A-B094-9525E62B5986}"/>
              </a:ext>
            </a:extLst>
          </p:cNvPr>
          <p:cNvSpPr txBox="1"/>
          <p:nvPr/>
        </p:nvSpPr>
        <p:spPr>
          <a:xfrm>
            <a:off x="134470" y="121568"/>
            <a:ext cx="4719917" cy="769441"/>
          </a:xfrm>
          <a:prstGeom prst="rect">
            <a:avLst/>
          </a:prstGeom>
          <a:noFill/>
        </p:spPr>
        <p:txBody>
          <a:bodyPr wrap="square" rtlCol="0">
            <a:spAutoFit/>
          </a:bodyPr>
          <a:lstStyle/>
          <a:p>
            <a:r>
              <a:rPr lang="en-US" sz="2200" b="1" dirty="0">
                <a:highlight>
                  <a:srgbClr val="FFFF00"/>
                </a:highlight>
              </a:rPr>
              <a:t>Why Black Soldier Fly (BSF)? </a:t>
            </a:r>
          </a:p>
          <a:p>
            <a:r>
              <a:rPr lang="en-US" sz="2200" b="1" u="sng" dirty="0"/>
              <a:t>6 reasons for BSF composting</a:t>
            </a:r>
          </a:p>
        </p:txBody>
      </p:sp>
      <p:pic>
        <p:nvPicPr>
          <p:cNvPr id="9" name="Picture 8" descr="A screenshot of a cell phone&#10;&#10;Description automatically generated">
            <a:extLst>
              <a:ext uri="{FF2B5EF4-FFF2-40B4-BE49-F238E27FC236}">
                <a16:creationId xmlns:a16="http://schemas.microsoft.com/office/drawing/2014/main" id="{80C11CF0-D24D-BE49-84FE-F0335D6D06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50339" y="-3842831"/>
            <a:ext cx="4104599" cy="3618272"/>
          </a:xfrm>
          <a:prstGeom prst="rect">
            <a:avLst/>
          </a:prstGeom>
          <a:blipFill>
            <a:blip r:embed="rId4"/>
            <a:stretch>
              <a:fillRect/>
            </a:stretch>
          </a:blipFill>
        </p:spPr>
      </p:pic>
    </p:spTree>
    <p:extLst>
      <p:ext uri="{BB962C8B-B14F-4D97-AF65-F5344CB8AC3E}">
        <p14:creationId xmlns:p14="http://schemas.microsoft.com/office/powerpoint/2010/main" val="2968524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mt="31000"/>
          </a:blip>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770D49-C754-B646-AE05-52AC4B81BFD9}"/>
              </a:ext>
            </a:extLst>
          </p:cNvPr>
          <p:cNvSpPr txBox="1"/>
          <p:nvPr/>
        </p:nvSpPr>
        <p:spPr>
          <a:xfrm>
            <a:off x="134470" y="121568"/>
            <a:ext cx="4719917" cy="769441"/>
          </a:xfrm>
          <a:prstGeom prst="rect">
            <a:avLst/>
          </a:prstGeom>
          <a:noFill/>
        </p:spPr>
        <p:txBody>
          <a:bodyPr wrap="square" rtlCol="0">
            <a:spAutoFit/>
          </a:bodyPr>
          <a:lstStyle/>
          <a:p>
            <a:r>
              <a:rPr lang="en-US" sz="2200" b="1" dirty="0">
                <a:highlight>
                  <a:srgbClr val="FFFF00"/>
                </a:highlight>
              </a:rPr>
              <a:t>Why Black Soldier Fly (BSF)? </a:t>
            </a:r>
          </a:p>
          <a:p>
            <a:r>
              <a:rPr lang="en-US" sz="2200" b="1" u="sng" dirty="0"/>
              <a:t> reasons for BSF composting</a:t>
            </a:r>
          </a:p>
        </p:txBody>
      </p:sp>
      <p:pic>
        <p:nvPicPr>
          <p:cNvPr id="4" name="Picture 3" descr="A close up of a logo&#10;&#10;Description automatically generated">
            <a:extLst>
              <a:ext uri="{FF2B5EF4-FFF2-40B4-BE49-F238E27FC236}">
                <a16:creationId xmlns:a16="http://schemas.microsoft.com/office/drawing/2014/main" id="{34BBE16B-9DF3-2A44-9CF2-07F44ED71E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19271" y="4746567"/>
            <a:ext cx="1872729" cy="2119745"/>
          </a:xfrm>
          <a:prstGeom prst="rect">
            <a:avLst/>
          </a:prstGeom>
        </p:spPr>
      </p:pic>
      <p:sp>
        <p:nvSpPr>
          <p:cNvPr id="3" name="TextBox 2">
            <a:extLst>
              <a:ext uri="{FF2B5EF4-FFF2-40B4-BE49-F238E27FC236}">
                <a16:creationId xmlns:a16="http://schemas.microsoft.com/office/drawing/2014/main" id="{153BBEBC-A11F-CC42-BD70-5D0A8CF599CA}"/>
              </a:ext>
            </a:extLst>
          </p:cNvPr>
          <p:cNvSpPr txBox="1"/>
          <p:nvPr/>
        </p:nvSpPr>
        <p:spPr>
          <a:xfrm>
            <a:off x="134470" y="1051560"/>
            <a:ext cx="10561320" cy="5355312"/>
          </a:xfrm>
          <a:prstGeom prst="rect">
            <a:avLst/>
          </a:prstGeom>
          <a:noFill/>
        </p:spPr>
        <p:txBody>
          <a:bodyPr wrap="square" rtlCol="0">
            <a:spAutoFit/>
          </a:bodyPr>
          <a:lstStyle/>
          <a:p>
            <a:r>
              <a:rPr lang="en-GB" b="1" i="1" dirty="0"/>
              <a:t>4. They are easy to grow and harvest </a:t>
            </a:r>
          </a:p>
          <a:p>
            <a:pPr marL="800100" lvl="1" indent="-342900">
              <a:buFont typeface="Arial" panose="020B0604020202020204" pitchFamily="34" charset="0"/>
              <a:buChar char="•"/>
            </a:pPr>
            <a:r>
              <a:rPr lang="en-GB" dirty="0"/>
              <a:t>They are super easy to take care of as they are super survivor.</a:t>
            </a:r>
          </a:p>
          <a:p>
            <a:pPr marL="800100" lvl="1" indent="-342900">
              <a:buFont typeface="Arial" panose="020B0604020202020204" pitchFamily="34" charset="0"/>
              <a:buChar char="•"/>
            </a:pPr>
            <a:r>
              <a:rPr lang="en-GB" dirty="0"/>
              <a:t>“the small larvae hate light. So, when you want to harvest them, all you need to do is give them a bucket as a shelter, and they will harvest themselves”.</a:t>
            </a:r>
          </a:p>
          <a:p>
            <a:pPr marL="800100" lvl="1" indent="-342900">
              <a:buFont typeface="Arial" panose="020B0604020202020204" pitchFamily="34" charset="0"/>
              <a:buChar char="•"/>
            </a:pPr>
            <a:endParaRPr lang="en-GB" dirty="0"/>
          </a:p>
          <a:p>
            <a:r>
              <a:rPr lang="en-JP" b="1" i="1" dirty="0"/>
              <a:t>5. BSF left overs become excellent fertilizer</a:t>
            </a:r>
          </a:p>
          <a:p>
            <a:pPr marL="742950" lvl="1" indent="-285750">
              <a:buFont typeface="Arial" panose="020B0604020202020204" pitchFamily="34" charset="0"/>
              <a:buChar char="•"/>
            </a:pPr>
            <a:r>
              <a:rPr lang="en-JP" dirty="0"/>
              <a:t>Growing BSF will produce food a</a:t>
            </a:r>
            <a:r>
              <a:rPr lang="en-GB" dirty="0" err="1"/>
              <a:t>nd</a:t>
            </a:r>
            <a:r>
              <a:rPr lang="en-JP" dirty="0"/>
              <a:t> feed from organic waste but also, the left overs (</a:t>
            </a:r>
            <a:r>
              <a:rPr lang="en-GB" dirty="0"/>
              <a:t>their poop, dead flies, egg leftovers) </a:t>
            </a:r>
            <a:r>
              <a:rPr lang="en-JP" dirty="0"/>
              <a:t>produces a high quality fertilizer for plants. </a:t>
            </a:r>
          </a:p>
          <a:p>
            <a:pPr marL="1200150" lvl="2" indent="-285750">
              <a:buFont typeface="Arial" panose="020B0604020202020204" pitchFamily="34" charset="0"/>
              <a:buChar char="•"/>
            </a:pPr>
            <a:r>
              <a:rPr lang="en-JP" dirty="0"/>
              <a:t>The residue is called “frass” </a:t>
            </a:r>
          </a:p>
          <a:p>
            <a:pPr lvl="1"/>
            <a:endParaRPr lang="en-JP" dirty="0"/>
          </a:p>
          <a:p>
            <a:r>
              <a:rPr lang="en-JP" b="1" i="1" dirty="0"/>
              <a:t>6. They are everywhere </a:t>
            </a:r>
          </a:p>
          <a:p>
            <a:pPr marL="742950" lvl="1" indent="-285750">
              <a:buFont typeface="Arial" panose="020B0604020202020204" pitchFamily="34" charset="0"/>
              <a:buChar char="•"/>
            </a:pPr>
            <a:r>
              <a:rPr lang="en-JP" dirty="0"/>
              <a:t>They are originally from South Eastern US, but now they inhabit all continents in the world.</a:t>
            </a:r>
          </a:p>
          <a:p>
            <a:pPr marL="742950" lvl="1" indent="-285750">
              <a:buFont typeface="Arial" panose="020B0604020202020204" pitchFamily="34" charset="0"/>
              <a:buChar char="•"/>
            </a:pPr>
            <a:r>
              <a:rPr lang="en-JP" dirty="0"/>
              <a:t>They are not invasive speices.  </a:t>
            </a:r>
          </a:p>
          <a:p>
            <a:pPr marL="742950" lvl="1" indent="-285750">
              <a:buFont typeface="Arial" panose="020B0604020202020204" pitchFamily="34" charset="0"/>
              <a:buChar char="•"/>
            </a:pPr>
            <a:endParaRPr lang="en-JP" dirty="0"/>
          </a:p>
          <a:p>
            <a:r>
              <a:rPr lang="en-JP" b="1" i="1" dirty="0"/>
              <a:t>7. They kill other unwanted bags </a:t>
            </a:r>
          </a:p>
          <a:p>
            <a:pPr marL="742950" lvl="1" indent="-285750">
              <a:buFont typeface="Arial" panose="020B0604020202020204" pitchFamily="34" charset="0"/>
              <a:buChar char="•"/>
            </a:pPr>
            <a:r>
              <a:rPr lang="en-GB" dirty="0"/>
              <a:t>“Their large size relative to houseflies and blowflies allows them to prevent </a:t>
            </a:r>
            <a:r>
              <a:rPr lang="en-GB" dirty="0">
                <a:hlinkClick r:id="rId5" tooltip="Houseflies">
                  <a:extLst>
                    <a:ext uri="{A12FA001-AC4F-418D-AE19-62706E023703}">
                      <ahyp:hlinkClr xmlns:ahyp="http://schemas.microsoft.com/office/drawing/2018/hyperlinkcolor" val="tx"/>
                    </a:ext>
                  </a:extLst>
                </a:hlinkClick>
              </a:rPr>
              <a:t>houseflies</a:t>
            </a:r>
            <a:r>
              <a:rPr lang="en-GB" dirty="0"/>
              <a:t> and </a:t>
            </a:r>
            <a:r>
              <a:rPr lang="en-GB" dirty="0">
                <a:hlinkClick r:id="rId6" tooltip="Blowflies">
                  <a:extLst>
                    <a:ext uri="{A12FA001-AC4F-418D-AE19-62706E023703}">
                      <ahyp:hlinkClr xmlns:ahyp="http://schemas.microsoft.com/office/drawing/2018/hyperlinkcolor" val="tx"/>
                    </a:ext>
                  </a:extLst>
                </a:hlinkClick>
              </a:rPr>
              <a:t>blowflies</a:t>
            </a:r>
            <a:r>
              <a:rPr lang="en-GB" dirty="0"/>
              <a:t> from laying eggs in decaying matter by consuming larvae of other species.”</a:t>
            </a:r>
            <a:endParaRPr lang="en-JP" b="1" i="1" dirty="0"/>
          </a:p>
          <a:p>
            <a:endParaRPr lang="en-JP" dirty="0"/>
          </a:p>
        </p:txBody>
      </p:sp>
    </p:spTree>
    <p:extLst>
      <p:ext uri="{BB962C8B-B14F-4D97-AF65-F5344CB8AC3E}">
        <p14:creationId xmlns:p14="http://schemas.microsoft.com/office/powerpoint/2010/main" val="3303123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alphaModFix amt="31000"/>
          </a:blip>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B68FD3-0876-9A40-BC09-19E11401812C}"/>
              </a:ext>
            </a:extLst>
          </p:cNvPr>
          <p:cNvSpPr txBox="1"/>
          <p:nvPr/>
        </p:nvSpPr>
        <p:spPr>
          <a:xfrm>
            <a:off x="134470" y="121568"/>
            <a:ext cx="4719917" cy="769441"/>
          </a:xfrm>
          <a:prstGeom prst="rect">
            <a:avLst/>
          </a:prstGeom>
          <a:noFill/>
        </p:spPr>
        <p:txBody>
          <a:bodyPr wrap="square" rtlCol="0">
            <a:spAutoFit/>
          </a:bodyPr>
          <a:lstStyle/>
          <a:p>
            <a:r>
              <a:rPr lang="en-US" sz="2200" b="1" dirty="0">
                <a:highlight>
                  <a:srgbClr val="FFFF00"/>
                </a:highlight>
              </a:rPr>
              <a:t>Why Black Soldier Fly (BSF)? </a:t>
            </a:r>
          </a:p>
          <a:p>
            <a:r>
              <a:rPr lang="en-US" sz="2200" b="1" u="sng" dirty="0"/>
              <a:t> 9 reasons for BSF composting</a:t>
            </a:r>
          </a:p>
        </p:txBody>
      </p:sp>
      <p:sp>
        <p:nvSpPr>
          <p:cNvPr id="5" name="TextBox 4">
            <a:extLst>
              <a:ext uri="{FF2B5EF4-FFF2-40B4-BE49-F238E27FC236}">
                <a16:creationId xmlns:a16="http://schemas.microsoft.com/office/drawing/2014/main" id="{85036AF0-58D7-2D47-BB29-B991E3C0F069}"/>
              </a:ext>
            </a:extLst>
          </p:cNvPr>
          <p:cNvSpPr txBox="1"/>
          <p:nvPr/>
        </p:nvSpPr>
        <p:spPr>
          <a:xfrm>
            <a:off x="443345" y="1122218"/>
            <a:ext cx="11000510" cy="923330"/>
          </a:xfrm>
          <a:prstGeom prst="rect">
            <a:avLst/>
          </a:prstGeom>
          <a:noFill/>
        </p:spPr>
        <p:txBody>
          <a:bodyPr wrap="square" rtlCol="0">
            <a:spAutoFit/>
          </a:bodyPr>
          <a:lstStyle/>
          <a:p>
            <a:r>
              <a:rPr lang="en-JP" b="1" i="1" dirty="0"/>
              <a:t>8. They are only attracted to rotten food</a:t>
            </a:r>
          </a:p>
          <a:p>
            <a:pPr marL="742950" lvl="1" indent="-285750">
              <a:buFont typeface="Arial" panose="020B0604020202020204" pitchFamily="34" charset="0"/>
              <a:buChar char="•"/>
            </a:pPr>
            <a:r>
              <a:rPr lang="en-JP" dirty="0"/>
              <a:t>As detritivores a</a:t>
            </a:r>
            <a:r>
              <a:rPr lang="en-GB" dirty="0" err="1"/>
              <a:t>nd</a:t>
            </a:r>
            <a:r>
              <a:rPr lang="en-JP" dirty="0"/>
              <a:t> coprovore, egg bearing females are attracted to the smell of rotten food or manure. Making them away from human living space. </a:t>
            </a:r>
          </a:p>
        </p:txBody>
      </p:sp>
      <p:sp>
        <p:nvSpPr>
          <p:cNvPr id="6" name="TextBox 5">
            <a:extLst>
              <a:ext uri="{FF2B5EF4-FFF2-40B4-BE49-F238E27FC236}">
                <a16:creationId xmlns:a16="http://schemas.microsoft.com/office/drawing/2014/main" id="{BC0E2BC3-9118-EC4A-9581-534A84754F38}"/>
              </a:ext>
            </a:extLst>
          </p:cNvPr>
          <p:cNvSpPr txBox="1"/>
          <p:nvPr/>
        </p:nvSpPr>
        <p:spPr>
          <a:xfrm>
            <a:off x="443345" y="2276757"/>
            <a:ext cx="11610871" cy="923330"/>
          </a:xfrm>
          <a:prstGeom prst="rect">
            <a:avLst/>
          </a:prstGeom>
          <a:noFill/>
        </p:spPr>
        <p:txBody>
          <a:bodyPr wrap="none" rtlCol="0">
            <a:spAutoFit/>
          </a:bodyPr>
          <a:lstStyle/>
          <a:p>
            <a:r>
              <a:rPr lang="en-JP" b="1" i="1" dirty="0"/>
              <a:t>9. They are potentially be used for safely decomposing excrement of humans a</a:t>
            </a:r>
            <a:r>
              <a:rPr lang="en-GB" b="1" i="1" dirty="0" err="1"/>
              <a:t>nd</a:t>
            </a:r>
            <a:r>
              <a:rPr lang="en-JP" b="1" i="1" dirty="0"/>
              <a:t> animals</a:t>
            </a:r>
          </a:p>
          <a:p>
            <a:pPr marL="742950" lvl="1" indent="-285750">
              <a:buFont typeface="Arial" panose="020B0604020202020204" pitchFamily="34" charset="0"/>
              <a:buChar char="•"/>
            </a:pPr>
            <a:r>
              <a:rPr lang="en-GB" dirty="0"/>
              <a:t>They can decompose excrements of animals; however, feeding directly the larvae to animals is not recommended </a:t>
            </a:r>
          </a:p>
          <a:p>
            <a:pPr marL="742950" lvl="1" indent="-285750">
              <a:buFont typeface="Arial" panose="020B0604020202020204" pitchFamily="34" charset="0"/>
              <a:buChar char="•"/>
            </a:pPr>
            <a:r>
              <a:rPr lang="en-GB" dirty="0"/>
              <a:t>Excrements to fertilizer is viable option. </a:t>
            </a:r>
            <a:endParaRPr lang="en-JP" dirty="0"/>
          </a:p>
        </p:txBody>
      </p:sp>
      <p:sp>
        <p:nvSpPr>
          <p:cNvPr id="7" name="TextBox 6">
            <a:extLst>
              <a:ext uri="{FF2B5EF4-FFF2-40B4-BE49-F238E27FC236}">
                <a16:creationId xmlns:a16="http://schemas.microsoft.com/office/drawing/2014/main" id="{94402E48-673B-FA49-9FDA-89D587F60A6B}"/>
              </a:ext>
            </a:extLst>
          </p:cNvPr>
          <p:cNvSpPr txBox="1"/>
          <p:nvPr/>
        </p:nvSpPr>
        <p:spPr>
          <a:xfrm>
            <a:off x="134470" y="5120605"/>
            <a:ext cx="12230239" cy="1615827"/>
          </a:xfrm>
          <a:prstGeom prst="rect">
            <a:avLst/>
          </a:prstGeom>
          <a:noFill/>
          <a:effectLst>
            <a:outerShdw blurRad="50800" dist="50800" dir="5400000" algn="ctr" rotWithShape="0">
              <a:srgbClr val="000000">
                <a:alpha val="85000"/>
              </a:srgbClr>
            </a:outerShdw>
          </a:effectLst>
        </p:spPr>
        <p:txBody>
          <a:bodyPr wrap="square" rtlCol="0">
            <a:spAutoFit/>
          </a:bodyPr>
          <a:lstStyle/>
          <a:p>
            <a:r>
              <a:rPr lang="en-JP" sz="3300" b="1" dirty="0">
                <a:solidFill>
                  <a:schemeClr val="bg1"/>
                </a:solidFill>
                <a:highlight>
                  <a:srgbClr val="FF00FF"/>
                </a:highlight>
              </a:rPr>
              <a:t>Black Soldier Fly enables </a:t>
            </a:r>
            <a:r>
              <a:rPr lang="en-JP" sz="3300" b="1" u="sng" dirty="0">
                <a:solidFill>
                  <a:schemeClr val="bg1"/>
                </a:solidFill>
                <a:highlight>
                  <a:srgbClr val="FF00FF"/>
                </a:highlight>
              </a:rPr>
              <a:t>circular economy;</a:t>
            </a:r>
            <a:r>
              <a:rPr lang="en-JP" sz="3300" b="1" dirty="0">
                <a:solidFill>
                  <a:schemeClr val="bg1"/>
                </a:solidFill>
                <a:highlight>
                  <a:srgbClr val="FF00FF"/>
                </a:highlight>
              </a:rPr>
              <a:t> wastes that are currently discarded a</a:t>
            </a:r>
            <a:r>
              <a:rPr lang="en-GB" sz="3300" b="1" dirty="0" err="1">
                <a:solidFill>
                  <a:schemeClr val="bg1"/>
                </a:solidFill>
                <a:highlight>
                  <a:srgbClr val="FF00FF"/>
                </a:highlight>
              </a:rPr>
              <a:t>nd</a:t>
            </a:r>
            <a:r>
              <a:rPr lang="en-GB" sz="3300" b="1" dirty="0">
                <a:solidFill>
                  <a:schemeClr val="bg1"/>
                </a:solidFill>
                <a:highlight>
                  <a:srgbClr val="FF00FF"/>
                </a:highlight>
              </a:rPr>
              <a:t> being the source of hazards can become valuable animal feeds</a:t>
            </a:r>
            <a:endParaRPr lang="en-JP" sz="3300" b="1" dirty="0">
              <a:solidFill>
                <a:schemeClr val="bg1"/>
              </a:solidFill>
              <a:highlight>
                <a:srgbClr val="FF00FF"/>
              </a:highlight>
            </a:endParaRPr>
          </a:p>
        </p:txBody>
      </p:sp>
      <p:sp>
        <p:nvSpPr>
          <p:cNvPr id="9" name="TextBox 8">
            <a:extLst>
              <a:ext uri="{FF2B5EF4-FFF2-40B4-BE49-F238E27FC236}">
                <a16:creationId xmlns:a16="http://schemas.microsoft.com/office/drawing/2014/main" id="{6E21F13E-1304-8C4E-AA37-2AC464CB4F33}"/>
              </a:ext>
            </a:extLst>
          </p:cNvPr>
          <p:cNvSpPr txBox="1"/>
          <p:nvPr/>
        </p:nvSpPr>
        <p:spPr>
          <a:xfrm>
            <a:off x="134470" y="4465542"/>
            <a:ext cx="4373774" cy="600164"/>
          </a:xfrm>
          <a:prstGeom prst="rect">
            <a:avLst/>
          </a:prstGeom>
          <a:noFill/>
        </p:spPr>
        <p:txBody>
          <a:bodyPr wrap="square" rtlCol="0">
            <a:spAutoFit/>
          </a:bodyPr>
          <a:lstStyle/>
          <a:p>
            <a:r>
              <a:rPr lang="en-JP" sz="3300" b="1" dirty="0"/>
              <a:t>~Waste is Valuable~ </a:t>
            </a:r>
          </a:p>
        </p:txBody>
      </p:sp>
    </p:spTree>
    <p:extLst>
      <p:ext uri="{BB962C8B-B14F-4D97-AF65-F5344CB8AC3E}">
        <p14:creationId xmlns:p14="http://schemas.microsoft.com/office/powerpoint/2010/main" val="667368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4DD611CE-AA01-4562-91EA-63EF1AB33B17}"/>
              </a:ext>
            </a:extLst>
          </p:cNvPr>
          <p:cNvPicPr>
            <a:picLocks noChangeAspect="1"/>
          </p:cNvPicPr>
          <p:nvPr/>
        </p:nvPicPr>
        <p:blipFill rotWithShape="1">
          <a:blip r:embed="rId2"/>
          <a:srcRect/>
          <a:stretch/>
        </p:blipFill>
        <p:spPr>
          <a:xfrm>
            <a:off x="0" y="18288"/>
            <a:ext cx="12192000" cy="6856894"/>
          </a:xfrm>
          <a:prstGeom prst="rect">
            <a:avLst/>
          </a:prstGeom>
        </p:spPr>
      </p:pic>
      <p:sp>
        <p:nvSpPr>
          <p:cNvPr id="5" name="Rectangle 4">
            <a:extLst>
              <a:ext uri="{FF2B5EF4-FFF2-40B4-BE49-F238E27FC236}">
                <a16:creationId xmlns:a16="http://schemas.microsoft.com/office/drawing/2014/main" id="{1CDCBCE4-278E-49EC-AF78-C13F4F7E0999}"/>
              </a:ext>
            </a:extLst>
          </p:cNvPr>
          <p:cNvSpPr/>
          <p:nvPr/>
        </p:nvSpPr>
        <p:spPr>
          <a:xfrm>
            <a:off x="5981700" y="5638442"/>
            <a:ext cx="6096000" cy="1000274"/>
          </a:xfrm>
          <a:prstGeom prst="rect">
            <a:avLst/>
          </a:prstGeom>
        </p:spPr>
        <p:txBody>
          <a:bodyPr>
            <a:spAutoFit/>
          </a:bodyPr>
          <a:lstStyle/>
          <a:p>
            <a:pPr>
              <a:spcAft>
                <a:spcPts val="600"/>
              </a:spcAft>
            </a:pPr>
            <a:r>
              <a:rPr lang="en-US" dirty="0"/>
              <a:t>This document is provided by </a:t>
            </a:r>
            <a:r>
              <a:rPr lang="en-US" dirty="0" err="1"/>
              <a:t>Grubin</a:t>
            </a:r>
            <a:r>
              <a:rPr lang="en-US" dirty="0"/>
              <a:t> (next 5 slides)</a:t>
            </a:r>
            <a:endParaRPr lang="en-US" dirty="0">
              <a:hlinkClick r:id="rId3">
                <a:extLst>
                  <a:ext uri="{A12FA001-AC4F-418D-AE19-62706E023703}">
                    <ahyp:hlinkClr xmlns:ahyp="http://schemas.microsoft.com/office/drawing/2018/hyperlinkcolor" val="tx"/>
                  </a:ext>
                </a:extLst>
              </a:hlinkClick>
            </a:endParaRPr>
          </a:p>
          <a:p>
            <a:pPr>
              <a:spcAft>
                <a:spcPts val="600"/>
              </a:spcAft>
            </a:pPr>
            <a:r>
              <a:rPr lang="en-US" dirty="0">
                <a:hlinkClick r:id="rId3">
                  <a:extLst>
                    <a:ext uri="{A12FA001-AC4F-418D-AE19-62706E023703}">
                      <ahyp:hlinkClr xmlns:ahyp="http://schemas.microsoft.com/office/drawing/2018/hyperlinkcolor" val="tx"/>
                    </a:ext>
                  </a:extLst>
                </a:hlinkClick>
              </a:rPr>
              <a:t>https://www.dropbox.com/s/go8ekm352g4e98c/Grubin%20in%20short.pdf?dl=0</a:t>
            </a:r>
            <a:endParaRPr lang="en-US" dirty="0"/>
          </a:p>
        </p:txBody>
      </p:sp>
      <p:sp>
        <p:nvSpPr>
          <p:cNvPr id="8" name="TextBox 7">
            <a:extLst>
              <a:ext uri="{FF2B5EF4-FFF2-40B4-BE49-F238E27FC236}">
                <a16:creationId xmlns:a16="http://schemas.microsoft.com/office/drawing/2014/main" id="{416E15E1-9358-4EC9-B193-A891EC7ACF0F}"/>
              </a:ext>
            </a:extLst>
          </p:cNvPr>
          <p:cNvSpPr txBox="1"/>
          <p:nvPr/>
        </p:nvSpPr>
        <p:spPr>
          <a:xfrm>
            <a:off x="0" y="0"/>
            <a:ext cx="3920560" cy="369332"/>
          </a:xfrm>
          <a:prstGeom prst="rect">
            <a:avLst/>
          </a:prstGeom>
          <a:noFill/>
        </p:spPr>
        <p:txBody>
          <a:bodyPr wrap="none" rtlCol="0">
            <a:spAutoFit/>
          </a:bodyPr>
          <a:lstStyle/>
          <a:p>
            <a:r>
              <a:rPr lang="en-US" dirty="0"/>
              <a:t>Demonstrated and success in Cambodia</a:t>
            </a:r>
          </a:p>
        </p:txBody>
      </p:sp>
    </p:spTree>
    <p:extLst>
      <p:ext uri="{BB962C8B-B14F-4D97-AF65-F5344CB8AC3E}">
        <p14:creationId xmlns:p14="http://schemas.microsoft.com/office/powerpoint/2010/main" val="202816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AF756F89-A775-4855-AB86-E7095A569B7B}"/>
              </a:ext>
            </a:extLst>
          </p:cNvPr>
          <p:cNvPicPr>
            <a:picLocks noChangeAspect="1"/>
          </p:cNvPicPr>
          <p:nvPr/>
        </p:nvPicPr>
        <p:blipFill>
          <a:blip r:embed="rId2"/>
          <a:stretch>
            <a:fillRect/>
          </a:stretch>
        </p:blipFill>
        <p:spPr>
          <a:xfrm>
            <a:off x="0" y="0"/>
            <a:ext cx="12192000" cy="6851922"/>
          </a:xfrm>
          <a:prstGeom prst="rect">
            <a:avLst/>
          </a:prstGeom>
        </p:spPr>
      </p:pic>
    </p:spTree>
    <p:extLst>
      <p:ext uri="{BB962C8B-B14F-4D97-AF65-F5344CB8AC3E}">
        <p14:creationId xmlns:p14="http://schemas.microsoft.com/office/powerpoint/2010/main" val="2091336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3B24-1730-C840-835C-F3B60FB38798}"/>
              </a:ext>
            </a:extLst>
          </p:cNvPr>
          <p:cNvSpPr>
            <a:spLocks noGrp="1"/>
          </p:cNvSpPr>
          <p:nvPr>
            <p:ph type="title"/>
          </p:nvPr>
        </p:nvSpPr>
        <p:spPr>
          <a:xfrm>
            <a:off x="4965430" y="629268"/>
            <a:ext cx="6586491" cy="1286160"/>
          </a:xfrm>
        </p:spPr>
        <p:txBody>
          <a:bodyPr anchor="b">
            <a:normAutofit/>
          </a:bodyPr>
          <a:lstStyle/>
          <a:p>
            <a:r>
              <a:rPr lang="en-US" sz="4100" b="1"/>
              <a:t>Introduction to Waste Problem</a:t>
            </a:r>
          </a:p>
        </p:txBody>
      </p:sp>
      <p:sp>
        <p:nvSpPr>
          <p:cNvPr id="3" name="Content Placeholder 2">
            <a:extLst>
              <a:ext uri="{FF2B5EF4-FFF2-40B4-BE49-F238E27FC236}">
                <a16:creationId xmlns:a16="http://schemas.microsoft.com/office/drawing/2014/main" id="{8D0F1A7F-9E00-D04F-AA49-646542188603}"/>
              </a:ext>
            </a:extLst>
          </p:cNvPr>
          <p:cNvSpPr>
            <a:spLocks noGrp="1"/>
          </p:cNvSpPr>
          <p:nvPr>
            <p:ph idx="1"/>
          </p:nvPr>
        </p:nvSpPr>
        <p:spPr>
          <a:xfrm>
            <a:off x="4965431" y="2438400"/>
            <a:ext cx="6586489" cy="3785419"/>
          </a:xfrm>
        </p:spPr>
        <p:txBody>
          <a:bodyPr>
            <a:normAutofit/>
          </a:bodyPr>
          <a:lstStyle/>
          <a:p>
            <a:r>
              <a:rPr lang="en-US" sz="2000" dirty="0"/>
              <a:t>Nepal does not have proper waste management system. Including the capital Kathmandu. </a:t>
            </a:r>
          </a:p>
          <a:p>
            <a:r>
              <a:rPr lang="en-US" sz="2000" dirty="0"/>
              <a:t>In cities and rivers, solid wastes are thrown. Polluting the river and soil, resulting in hosting pathogens. </a:t>
            </a:r>
          </a:p>
          <a:p>
            <a:r>
              <a:rPr lang="en-US" sz="2000" dirty="0"/>
              <a:t>Collecting site is “open dumping” as opposed to proper engineered landfill; Nepalese dumping sites are mere empty fields, where they just dump garbage without any treatment. </a:t>
            </a:r>
          </a:p>
        </p:txBody>
      </p:sp>
      <p:pic>
        <p:nvPicPr>
          <p:cNvPr id="5" name="Picture 4" descr="A group of people on a rock&#10;&#10;Description automatically generated">
            <a:extLst>
              <a:ext uri="{FF2B5EF4-FFF2-40B4-BE49-F238E27FC236}">
                <a16:creationId xmlns:a16="http://schemas.microsoft.com/office/drawing/2014/main" id="{E643484A-80BC-7C48-A38D-B0B1B9B88D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39" name="Straight Connector 3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4A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789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ilding, photo, different&#10;&#10;Description automatically generated">
            <a:extLst>
              <a:ext uri="{FF2B5EF4-FFF2-40B4-BE49-F238E27FC236}">
                <a16:creationId xmlns:a16="http://schemas.microsoft.com/office/drawing/2014/main" id="{A02083EE-9DD0-4772-91BC-66C3CF2689AF}"/>
              </a:ext>
            </a:extLst>
          </p:cNvPr>
          <p:cNvPicPr>
            <a:picLocks noChangeAspect="1"/>
          </p:cNvPicPr>
          <p:nvPr/>
        </p:nvPicPr>
        <p:blipFill>
          <a:blip r:embed="rId2"/>
          <a:stretch>
            <a:fillRect/>
          </a:stretch>
        </p:blipFill>
        <p:spPr>
          <a:xfrm>
            <a:off x="0" y="3882"/>
            <a:ext cx="12192000" cy="6850235"/>
          </a:xfrm>
          <a:prstGeom prst="rect">
            <a:avLst/>
          </a:prstGeom>
        </p:spPr>
      </p:pic>
    </p:spTree>
    <p:extLst>
      <p:ext uri="{BB962C8B-B14F-4D97-AF65-F5344CB8AC3E}">
        <p14:creationId xmlns:p14="http://schemas.microsoft.com/office/powerpoint/2010/main" val="2139449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onitor, screen, table&#10;&#10;Description automatically generated">
            <a:extLst>
              <a:ext uri="{FF2B5EF4-FFF2-40B4-BE49-F238E27FC236}">
                <a16:creationId xmlns:a16="http://schemas.microsoft.com/office/drawing/2014/main" id="{4B6577D8-AD33-485B-A990-1F26A1BD1617}"/>
              </a:ext>
            </a:extLst>
          </p:cNvPr>
          <p:cNvPicPr>
            <a:picLocks noChangeAspect="1"/>
          </p:cNvPicPr>
          <p:nvPr/>
        </p:nvPicPr>
        <p:blipFill>
          <a:blip r:embed="rId2"/>
          <a:stretch>
            <a:fillRect/>
          </a:stretch>
        </p:blipFill>
        <p:spPr>
          <a:xfrm>
            <a:off x="0" y="8319"/>
            <a:ext cx="12192000" cy="6841362"/>
          </a:xfrm>
          <a:prstGeom prst="rect">
            <a:avLst/>
          </a:prstGeom>
        </p:spPr>
      </p:pic>
    </p:spTree>
    <p:extLst>
      <p:ext uri="{BB962C8B-B14F-4D97-AF65-F5344CB8AC3E}">
        <p14:creationId xmlns:p14="http://schemas.microsoft.com/office/powerpoint/2010/main" val="2269122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73C6525-7CDC-43D3-A73F-250FA99EE865}"/>
              </a:ext>
            </a:extLst>
          </p:cNvPr>
          <p:cNvPicPr>
            <a:picLocks noChangeAspect="1"/>
          </p:cNvPicPr>
          <p:nvPr/>
        </p:nvPicPr>
        <p:blipFill>
          <a:blip r:embed="rId2"/>
          <a:stretch>
            <a:fillRect/>
          </a:stretch>
        </p:blipFill>
        <p:spPr>
          <a:xfrm>
            <a:off x="53163" y="0"/>
            <a:ext cx="12138837" cy="6858000"/>
          </a:xfrm>
          <a:prstGeom prst="rect">
            <a:avLst/>
          </a:prstGeom>
        </p:spPr>
      </p:pic>
    </p:spTree>
    <p:extLst>
      <p:ext uri="{BB962C8B-B14F-4D97-AF65-F5344CB8AC3E}">
        <p14:creationId xmlns:p14="http://schemas.microsoft.com/office/powerpoint/2010/main" val="1685907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reet, bus, people&#10;&#10;Description automatically generated">
            <a:extLst>
              <a:ext uri="{FF2B5EF4-FFF2-40B4-BE49-F238E27FC236}">
                <a16:creationId xmlns:a16="http://schemas.microsoft.com/office/drawing/2014/main" id="{B74D3C63-21FD-4399-8940-5EE7FE39DB22}"/>
              </a:ext>
            </a:extLst>
          </p:cNvPr>
          <p:cNvPicPr>
            <a:picLocks noChangeAspect="1"/>
          </p:cNvPicPr>
          <p:nvPr/>
        </p:nvPicPr>
        <p:blipFill>
          <a:blip r:embed="rId3"/>
          <a:stretch>
            <a:fillRect/>
          </a:stretch>
        </p:blipFill>
        <p:spPr>
          <a:xfrm>
            <a:off x="0" y="3882"/>
            <a:ext cx="12192000" cy="6850235"/>
          </a:xfrm>
          <a:prstGeom prst="rect">
            <a:avLst/>
          </a:prstGeom>
        </p:spPr>
      </p:pic>
    </p:spTree>
    <p:extLst>
      <p:ext uri="{BB962C8B-B14F-4D97-AF65-F5344CB8AC3E}">
        <p14:creationId xmlns:p14="http://schemas.microsoft.com/office/powerpoint/2010/main" val="356804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634687-5F6D-0E4B-B0AF-F0429EDBD7CA}"/>
              </a:ext>
            </a:extLst>
          </p:cNvPr>
          <p:cNvSpPr txBox="1"/>
          <p:nvPr/>
        </p:nvSpPr>
        <p:spPr>
          <a:xfrm>
            <a:off x="5461275" y="83128"/>
            <a:ext cx="1269450" cy="369332"/>
          </a:xfrm>
          <a:prstGeom prst="rect">
            <a:avLst/>
          </a:prstGeom>
          <a:noFill/>
        </p:spPr>
        <p:txBody>
          <a:bodyPr wrap="none" rtlCol="0">
            <a:spAutoFit/>
          </a:bodyPr>
          <a:lstStyle/>
          <a:p>
            <a:r>
              <a:rPr lang="en-JP" dirty="0"/>
              <a:t>References </a:t>
            </a:r>
          </a:p>
        </p:txBody>
      </p:sp>
      <p:sp>
        <p:nvSpPr>
          <p:cNvPr id="3" name="TextBox 2">
            <a:extLst>
              <a:ext uri="{FF2B5EF4-FFF2-40B4-BE49-F238E27FC236}">
                <a16:creationId xmlns:a16="http://schemas.microsoft.com/office/drawing/2014/main" id="{0C07FDCF-4B2A-A141-A7EE-6E3073AE8014}"/>
              </a:ext>
            </a:extLst>
          </p:cNvPr>
          <p:cNvSpPr txBox="1"/>
          <p:nvPr/>
        </p:nvSpPr>
        <p:spPr>
          <a:xfrm>
            <a:off x="164892" y="926275"/>
            <a:ext cx="10047888" cy="11172289"/>
          </a:xfrm>
          <a:prstGeom prst="rect">
            <a:avLst/>
          </a:prstGeom>
          <a:noFill/>
        </p:spPr>
        <p:txBody>
          <a:bodyPr wrap="square" rtlCol="0">
            <a:spAutoFit/>
          </a:bodyPr>
          <a:lstStyle/>
          <a:p>
            <a:r>
              <a:rPr lang="en-GB" dirty="0" err="1"/>
              <a:t>Pokhrel</a:t>
            </a:r>
            <a:r>
              <a:rPr lang="en-GB" dirty="0"/>
              <a:t>, D., &amp; </a:t>
            </a:r>
            <a:r>
              <a:rPr lang="en-GB" dirty="0" err="1"/>
              <a:t>Viraraghavan</a:t>
            </a:r>
            <a:r>
              <a:rPr lang="en-GB" dirty="0"/>
              <a:t>, T. (2005). Municipal solid waste management in </a:t>
            </a:r>
            <a:r>
              <a:rPr lang="en-GB" dirty="0" err="1"/>
              <a:t>nepal</a:t>
            </a:r>
            <a:r>
              <a:rPr lang="en-GB" dirty="0"/>
              <a:t>: Practices and challenges.</a:t>
            </a:r>
            <a:r>
              <a:rPr lang="en-GB" i="1" dirty="0"/>
              <a:t> Waste Management, 25</a:t>
            </a:r>
            <a:r>
              <a:rPr lang="en-GB" dirty="0"/>
              <a:t>(5), 555-562. doi:10.1016/j.wasman.2005.01.020</a:t>
            </a:r>
          </a:p>
          <a:p>
            <a:endParaRPr lang="en-GB" dirty="0"/>
          </a:p>
          <a:p>
            <a:pPr marL="285750" indent="-285750">
              <a:buFont typeface="Arial" panose="020B0604020202020204" pitchFamily="34" charset="0"/>
              <a:buChar char="•"/>
            </a:pPr>
            <a:r>
              <a:rPr lang="en-GB" dirty="0"/>
              <a:t>Methane effect (</a:t>
            </a:r>
            <a:r>
              <a:rPr lang="en-GB" dirty="0">
                <a:hlinkClick r:id="rId2"/>
              </a:rPr>
              <a:t>http://apps.sepa.org.uk/SPRIPA/Pages/SubstanceInformation.aspx?pid=65</a:t>
            </a:r>
            <a:r>
              <a:rPr lang="en-GB" dirty="0"/>
              <a:t>) </a:t>
            </a:r>
          </a:p>
          <a:p>
            <a:pPr marL="285750" indent="-285750">
              <a:buFont typeface="Arial" panose="020B0604020202020204" pitchFamily="34" charset="0"/>
              <a:buChar char="•"/>
            </a:pPr>
            <a:r>
              <a:rPr lang="en-GB" dirty="0"/>
              <a:t>Hydrogen sulphide effect (</a:t>
            </a:r>
            <a:r>
              <a:rPr lang="en-GB" dirty="0">
                <a:hlinkClick r:id="rId3"/>
              </a:rPr>
              <a:t>http://www.npi.gov.au/resource/hydrogen-sulfidez)</a:t>
            </a:r>
            <a:r>
              <a:rPr lang="en-GB" dirty="0"/>
              <a:t> </a:t>
            </a:r>
          </a:p>
          <a:p>
            <a:pPr marL="285750" indent="-285750">
              <a:buFont typeface="Arial" panose="020B0604020202020204" pitchFamily="34" charset="0"/>
              <a:buChar char="•"/>
            </a:pPr>
            <a:r>
              <a:rPr lang="en-GB" dirty="0"/>
              <a:t>Ammonia effect (</a:t>
            </a:r>
            <a:r>
              <a:rPr lang="en-GB" dirty="0">
                <a:hlinkClick r:id="rId4"/>
              </a:rPr>
              <a:t>http://www.npi.gov.au/resource/ammonia-total)</a:t>
            </a:r>
            <a:r>
              <a:rPr lang="en-GB" dirty="0"/>
              <a:t> </a:t>
            </a:r>
          </a:p>
          <a:p>
            <a:pPr marL="285750" indent="-285750">
              <a:buFont typeface="Arial" panose="020B0604020202020204" pitchFamily="34" charset="0"/>
              <a:buChar char="•"/>
            </a:pPr>
            <a:r>
              <a:rPr lang="en-GB" dirty="0"/>
              <a:t>Muhammad, Hafsa, Abdul, D., &amp; Waqas. (2017). a case study of groundwater contamination due to open dumping of municipal solid waste in </a:t>
            </a:r>
            <a:r>
              <a:rPr lang="en-GB" dirty="0" err="1"/>
              <a:t>faisalabad</a:t>
            </a:r>
            <a:r>
              <a:rPr lang="en-GB" dirty="0"/>
              <a:t>, </a:t>
            </a:r>
            <a:r>
              <a:rPr lang="en-GB" dirty="0" err="1"/>
              <a:t>pakistan</a:t>
            </a:r>
            <a:r>
              <a:rPr lang="en-GB" dirty="0"/>
              <a:t>.</a:t>
            </a:r>
            <a:r>
              <a:rPr lang="en-GB" i="1" dirty="0"/>
              <a:t> Earth Sciences Pakistan, 1</a:t>
            </a:r>
            <a:r>
              <a:rPr lang="en-GB" dirty="0"/>
              <a:t>(2), 15-16. doi:10.26480/esp.02.2017.15.16</a:t>
            </a:r>
          </a:p>
          <a:p>
            <a:pPr marL="285750" indent="-285750">
              <a:buFont typeface="Arial" panose="020B0604020202020204" pitchFamily="34" charset="0"/>
              <a:buChar char="•"/>
            </a:pPr>
            <a:r>
              <a:rPr lang="en-GB" dirty="0" err="1"/>
              <a:t>Kanmani</a:t>
            </a:r>
            <a:r>
              <a:rPr lang="en-GB" dirty="0"/>
              <a:t>, S., </a:t>
            </a:r>
            <a:r>
              <a:rPr lang="en-GB" dirty="0" err="1"/>
              <a:t>Kanmani</a:t>
            </a:r>
            <a:r>
              <a:rPr lang="en-GB" dirty="0"/>
              <a:t>, S., </a:t>
            </a:r>
            <a:r>
              <a:rPr lang="en-GB" dirty="0" err="1"/>
              <a:t>Gandhimathi</a:t>
            </a:r>
            <a:r>
              <a:rPr lang="en-GB" dirty="0"/>
              <a:t>, R., &amp; </a:t>
            </a:r>
            <a:r>
              <a:rPr lang="en-GB" dirty="0" err="1"/>
              <a:t>Gandhimathi</a:t>
            </a:r>
            <a:r>
              <a:rPr lang="en-GB" dirty="0"/>
              <a:t>, R. (2013;2012;). Assessment of heavy metal contamination in soil due to leachate migration from an open dumping </a:t>
            </a:r>
            <a:r>
              <a:rPr lang="en-GB" dirty="0" err="1"/>
              <a:t>site.</a:t>
            </a:r>
            <a:r>
              <a:rPr lang="en-GB" i="1" dirty="0" err="1"/>
              <a:t>Applied</a:t>
            </a:r>
            <a:r>
              <a:rPr lang="en-GB" i="1" dirty="0"/>
              <a:t> Water Science, 3</a:t>
            </a:r>
            <a:r>
              <a:rPr lang="en-GB" dirty="0"/>
              <a:t>(1), 193-205. doi:10.1007/s13201-012-0072-z</a:t>
            </a:r>
          </a:p>
          <a:p>
            <a:pPr marL="285750" indent="-285750">
              <a:buFont typeface="Arial" panose="020B0604020202020204" pitchFamily="34" charset="0"/>
              <a:buChar char="•"/>
            </a:pPr>
            <a:r>
              <a:rPr lang="en-US" dirty="0"/>
              <a:t>13 reasons why BSF is great (</a:t>
            </a:r>
            <a:r>
              <a:rPr lang="en-US" dirty="0">
                <a:hlinkClick r:id="rId5"/>
              </a:rPr>
              <a:t>https://www.eatcrickster.com/blog/black-soldier-fly?fbclid=IwAR0rJjmvqjPV_MUSUGJ9qYuLOyrSjk4_bI0YfOCFG6XcQDftT495Q6mxAgw</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JP" dirty="0"/>
          </a:p>
        </p:txBody>
      </p:sp>
    </p:spTree>
    <p:extLst>
      <p:ext uri="{BB962C8B-B14F-4D97-AF65-F5344CB8AC3E}">
        <p14:creationId xmlns:p14="http://schemas.microsoft.com/office/powerpoint/2010/main" val="1414757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6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C8F90C-520F-034E-A105-BAFF4C676F74}"/>
              </a:ext>
            </a:extLst>
          </p:cNvPr>
          <p:cNvSpPr txBox="1"/>
          <p:nvPr/>
        </p:nvSpPr>
        <p:spPr>
          <a:xfrm>
            <a:off x="813879" y="836305"/>
            <a:ext cx="10643014" cy="2785378"/>
          </a:xfrm>
          <a:prstGeom prst="rect">
            <a:avLst/>
          </a:prstGeom>
          <a:noFill/>
        </p:spPr>
        <p:txBody>
          <a:bodyPr wrap="square" rtlCol="0">
            <a:spAutoFit/>
          </a:bodyPr>
          <a:lstStyle/>
          <a:p>
            <a:r>
              <a:rPr lang="en-JP" sz="3500" dirty="0">
                <a:solidFill>
                  <a:schemeClr val="accent1"/>
                </a:solidFill>
                <a:highlight>
                  <a:srgbClr val="FFFF00"/>
                </a:highlight>
              </a:rPr>
              <a:t>1. Inciting public health concern</a:t>
            </a:r>
          </a:p>
          <a:p>
            <a:r>
              <a:rPr lang="en-JP" sz="3500" dirty="0">
                <a:solidFill>
                  <a:schemeClr val="accent1"/>
                </a:solidFill>
                <a:highlight>
                  <a:srgbClr val="FFFF00"/>
                </a:highlight>
              </a:rPr>
              <a:t>2. Increasing environmental awareness </a:t>
            </a:r>
          </a:p>
          <a:p>
            <a:r>
              <a:rPr lang="en-JP" sz="3500" dirty="0">
                <a:solidFill>
                  <a:schemeClr val="accent1"/>
                </a:solidFill>
                <a:highlight>
                  <a:srgbClr val="FFFF00"/>
                </a:highlight>
              </a:rPr>
              <a:t>3. Promote institutional responsibility </a:t>
            </a:r>
          </a:p>
          <a:p>
            <a:r>
              <a:rPr lang="en-JP" sz="3500" dirty="0">
                <a:solidFill>
                  <a:schemeClr val="accent1"/>
                </a:solidFill>
                <a:highlight>
                  <a:srgbClr val="FFFF00"/>
                </a:highlight>
              </a:rPr>
              <a:t>4. Finding value from waste </a:t>
            </a:r>
          </a:p>
          <a:p>
            <a:pPr marL="342900" indent="-342900">
              <a:buAutoNum type="arabicPeriod"/>
            </a:pPr>
            <a:endParaRPr lang="en-JP" sz="3500" dirty="0">
              <a:solidFill>
                <a:schemeClr val="accent1"/>
              </a:solidFill>
            </a:endParaRPr>
          </a:p>
        </p:txBody>
      </p:sp>
      <p:sp>
        <p:nvSpPr>
          <p:cNvPr id="6" name="TextBox 5">
            <a:extLst>
              <a:ext uri="{FF2B5EF4-FFF2-40B4-BE49-F238E27FC236}">
                <a16:creationId xmlns:a16="http://schemas.microsoft.com/office/drawing/2014/main" id="{0F431648-864C-CC4C-9569-28D9138B8429}"/>
              </a:ext>
            </a:extLst>
          </p:cNvPr>
          <p:cNvSpPr txBox="1"/>
          <p:nvPr/>
        </p:nvSpPr>
        <p:spPr>
          <a:xfrm>
            <a:off x="298354" y="229710"/>
            <a:ext cx="11893646" cy="600164"/>
          </a:xfrm>
          <a:prstGeom prst="rect">
            <a:avLst/>
          </a:prstGeom>
          <a:noFill/>
        </p:spPr>
        <p:txBody>
          <a:bodyPr wrap="square" rtlCol="0">
            <a:spAutoFit/>
          </a:bodyPr>
          <a:lstStyle/>
          <a:p>
            <a:r>
              <a:rPr lang="en-JP" sz="3300" b="1" i="1" dirty="0"/>
              <a:t>Development Drivers for </a:t>
            </a:r>
            <a:r>
              <a:rPr lang="en-JP" sz="3300" b="1" i="1"/>
              <a:t>Waste Management </a:t>
            </a:r>
            <a:endParaRPr lang="en-JP" sz="3300" b="1" i="1" dirty="0"/>
          </a:p>
        </p:txBody>
      </p:sp>
      <p:sp>
        <p:nvSpPr>
          <p:cNvPr id="14" name="Down Arrow 13">
            <a:extLst>
              <a:ext uri="{FF2B5EF4-FFF2-40B4-BE49-F238E27FC236}">
                <a16:creationId xmlns:a16="http://schemas.microsoft.com/office/drawing/2014/main" id="{86AA4D71-2448-3C40-B137-CC6D5B476B9E}"/>
              </a:ext>
            </a:extLst>
          </p:cNvPr>
          <p:cNvSpPr/>
          <p:nvPr/>
        </p:nvSpPr>
        <p:spPr>
          <a:xfrm>
            <a:off x="2819925" y="3233608"/>
            <a:ext cx="894945" cy="12791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5" name="TextBox 14">
            <a:extLst>
              <a:ext uri="{FF2B5EF4-FFF2-40B4-BE49-F238E27FC236}">
                <a16:creationId xmlns:a16="http://schemas.microsoft.com/office/drawing/2014/main" id="{493D36CA-DCB6-AF44-B800-5058BBB10D56}"/>
              </a:ext>
            </a:extLst>
          </p:cNvPr>
          <p:cNvSpPr txBox="1"/>
          <p:nvPr/>
        </p:nvSpPr>
        <p:spPr>
          <a:xfrm>
            <a:off x="1139546" y="4633991"/>
            <a:ext cx="8990401" cy="1384995"/>
          </a:xfrm>
          <a:prstGeom prst="rect">
            <a:avLst/>
          </a:prstGeom>
          <a:noFill/>
        </p:spPr>
        <p:txBody>
          <a:bodyPr wrap="square" rtlCol="0">
            <a:spAutoFit/>
          </a:bodyPr>
          <a:lstStyle/>
          <a:p>
            <a:r>
              <a:rPr lang="en-JP" sz="2800" dirty="0">
                <a:solidFill>
                  <a:schemeClr val="bg1"/>
                </a:solidFill>
                <a:highlight>
                  <a:srgbClr val="000080"/>
                </a:highlight>
              </a:rPr>
              <a:t>“phase out unctrolled disposal and to introduce either engineered landfills (intermediate) or full sanitary landfills” (p.202) </a:t>
            </a:r>
          </a:p>
        </p:txBody>
      </p:sp>
      <p:sp>
        <p:nvSpPr>
          <p:cNvPr id="16" name="Rectangle 15">
            <a:extLst>
              <a:ext uri="{FF2B5EF4-FFF2-40B4-BE49-F238E27FC236}">
                <a16:creationId xmlns:a16="http://schemas.microsoft.com/office/drawing/2014/main" id="{433360C5-6E53-BF40-AF95-23ED1C7F19C6}"/>
              </a:ext>
            </a:extLst>
          </p:cNvPr>
          <p:cNvSpPr/>
          <p:nvPr/>
        </p:nvSpPr>
        <p:spPr>
          <a:xfrm>
            <a:off x="108495" y="4633991"/>
            <a:ext cx="1031051" cy="523220"/>
          </a:xfrm>
          <a:prstGeom prst="rect">
            <a:avLst/>
          </a:prstGeom>
        </p:spPr>
        <p:txBody>
          <a:bodyPr wrap="none">
            <a:spAutoFit/>
          </a:bodyPr>
          <a:lstStyle/>
          <a:p>
            <a:r>
              <a:rPr lang="en-JP" sz="2800" dirty="0">
                <a:solidFill>
                  <a:schemeClr val="bg1"/>
                </a:solidFill>
                <a:highlight>
                  <a:srgbClr val="000080"/>
                </a:highlight>
              </a:rPr>
              <a:t>Goal: </a:t>
            </a:r>
          </a:p>
        </p:txBody>
      </p:sp>
      <p:sp>
        <p:nvSpPr>
          <p:cNvPr id="4" name="TextBox 3">
            <a:extLst>
              <a:ext uri="{FF2B5EF4-FFF2-40B4-BE49-F238E27FC236}">
                <a16:creationId xmlns:a16="http://schemas.microsoft.com/office/drawing/2014/main" id="{58CF2004-D69D-BD44-AB87-3CF14B769EF7}"/>
              </a:ext>
            </a:extLst>
          </p:cNvPr>
          <p:cNvSpPr txBox="1"/>
          <p:nvPr/>
        </p:nvSpPr>
        <p:spPr>
          <a:xfrm>
            <a:off x="5270425" y="5842481"/>
            <a:ext cx="6921575" cy="1200329"/>
          </a:xfrm>
          <a:prstGeom prst="rect">
            <a:avLst/>
          </a:prstGeom>
          <a:noFill/>
        </p:spPr>
        <p:txBody>
          <a:bodyPr wrap="none" rtlCol="0">
            <a:spAutoFit/>
          </a:bodyPr>
          <a:lstStyle/>
          <a:p>
            <a:r>
              <a:rPr lang="en-CA" dirty="0"/>
              <a:t>From Wilson, D. C. (2007). Development drivers for waste management.</a:t>
            </a:r>
            <a:r>
              <a:rPr lang="en-CA" i="1" dirty="0"/>
              <a:t> </a:t>
            </a:r>
          </a:p>
          <a:p>
            <a:r>
              <a:rPr lang="en-CA" i="1" dirty="0"/>
              <a:t>Waste Management &amp; Research, 25</a:t>
            </a:r>
            <a:r>
              <a:rPr lang="en-CA" dirty="0"/>
              <a:t>(3), 198-207. </a:t>
            </a:r>
          </a:p>
          <a:p>
            <a:r>
              <a:rPr lang="en-CA" dirty="0">
                <a:hlinkClick r:id="rId4"/>
              </a:rPr>
              <a:t>https://doi.org/10.1177/0734242X07079149</a:t>
            </a:r>
            <a:endParaRPr lang="en-CA" dirty="0"/>
          </a:p>
          <a:p>
            <a:endParaRPr lang="en-US" dirty="0"/>
          </a:p>
        </p:txBody>
      </p:sp>
    </p:spTree>
    <p:extLst>
      <p:ext uri="{BB962C8B-B14F-4D97-AF65-F5344CB8AC3E}">
        <p14:creationId xmlns:p14="http://schemas.microsoft.com/office/powerpoint/2010/main" val="3661813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72978B-861A-DE48-8743-1A05DE755F0B}"/>
              </a:ext>
            </a:extLst>
          </p:cNvPr>
          <p:cNvSpPr txBox="1"/>
          <p:nvPr/>
        </p:nvSpPr>
        <p:spPr>
          <a:xfrm>
            <a:off x="758757" y="533865"/>
            <a:ext cx="10194588" cy="461665"/>
          </a:xfrm>
          <a:prstGeom prst="rect">
            <a:avLst/>
          </a:prstGeom>
          <a:noFill/>
        </p:spPr>
        <p:txBody>
          <a:bodyPr wrap="square" rtlCol="0">
            <a:spAutoFit/>
          </a:bodyPr>
          <a:lstStyle/>
          <a:p>
            <a:r>
              <a:rPr lang="en-JP" sz="2400" dirty="0">
                <a:solidFill>
                  <a:schemeClr val="bg1"/>
                </a:solidFill>
                <a:highlight>
                  <a:srgbClr val="FF0000"/>
                </a:highlight>
              </a:rPr>
              <a:t>1. Inciting public health concern </a:t>
            </a:r>
          </a:p>
        </p:txBody>
      </p:sp>
      <p:sp>
        <p:nvSpPr>
          <p:cNvPr id="3" name="TextBox 2">
            <a:extLst>
              <a:ext uri="{FF2B5EF4-FFF2-40B4-BE49-F238E27FC236}">
                <a16:creationId xmlns:a16="http://schemas.microsoft.com/office/drawing/2014/main" id="{DF0316B2-DBA9-F747-99AC-E58AE1FDC250}"/>
              </a:ext>
            </a:extLst>
          </p:cNvPr>
          <p:cNvSpPr txBox="1"/>
          <p:nvPr/>
        </p:nvSpPr>
        <p:spPr>
          <a:xfrm>
            <a:off x="99089" y="5274909"/>
            <a:ext cx="10640763" cy="1477328"/>
          </a:xfrm>
          <a:prstGeom prst="rect">
            <a:avLst/>
          </a:prstGeom>
          <a:solidFill>
            <a:schemeClr val="bg1">
              <a:lumMod val="85000"/>
            </a:schemeClr>
          </a:solidFill>
        </p:spPr>
        <p:txBody>
          <a:bodyPr wrap="square" rtlCol="0">
            <a:spAutoFit/>
          </a:bodyPr>
          <a:lstStyle/>
          <a:p>
            <a:pPr lvl="0"/>
            <a:r>
              <a:rPr lang="en-JP" u="sng" dirty="0">
                <a:solidFill>
                  <a:prstClr val="black"/>
                </a:solidFill>
              </a:rPr>
              <a:t>Case study</a:t>
            </a:r>
            <a:r>
              <a:rPr lang="en-JP" dirty="0">
                <a:solidFill>
                  <a:prstClr val="black"/>
                </a:solidFill>
              </a:rPr>
              <a:t>: </a:t>
            </a:r>
          </a:p>
          <a:p>
            <a:pPr lvl="0"/>
            <a:r>
              <a:rPr lang="en-JP" i="1" dirty="0">
                <a:solidFill>
                  <a:prstClr val="black"/>
                </a:solidFill>
              </a:rPr>
              <a:t>The outbreak of plague in Surat, India in 1994</a:t>
            </a:r>
          </a:p>
          <a:p>
            <a:pPr marL="285750" lvl="0" indent="-285750">
              <a:buFont typeface="Arial" panose="020B0604020202020204" pitchFamily="34" charset="0"/>
              <a:buChar char="•"/>
            </a:pPr>
            <a:r>
              <a:rPr lang="en-JP" dirty="0">
                <a:solidFill>
                  <a:prstClr val="black"/>
                </a:solidFill>
              </a:rPr>
              <a:t>Plague that emerged from poor waste management killed 5</a:t>
            </a:r>
            <a:r>
              <a:rPr lang="en-JP" i="1" dirty="0">
                <a:solidFill>
                  <a:prstClr val="black"/>
                </a:solidFill>
              </a:rPr>
              <a:t>6</a:t>
            </a:r>
            <a:r>
              <a:rPr lang="en-JP" b="1" i="1" dirty="0">
                <a:solidFill>
                  <a:prstClr val="black"/>
                </a:solidFill>
              </a:rPr>
              <a:t> </a:t>
            </a:r>
            <a:r>
              <a:rPr lang="en-JP" dirty="0">
                <a:solidFill>
                  <a:prstClr val="black"/>
                </a:solidFill>
              </a:rPr>
              <a:t>people. </a:t>
            </a:r>
          </a:p>
          <a:p>
            <a:pPr marL="285750" lvl="0" indent="-285750">
              <a:buFont typeface="Arial" panose="020B0604020202020204" pitchFamily="34" charset="0"/>
              <a:buChar char="•"/>
            </a:pPr>
            <a:r>
              <a:rPr lang="en-JP" dirty="0">
                <a:solidFill>
                  <a:prstClr val="black"/>
                </a:solidFill>
              </a:rPr>
              <a:t>The plague lasted only two weeks; howeverm, it caused widespread panic, impacted tourism industry and flights to Surat were cancelled. Economical damage was also substantial.</a:t>
            </a:r>
          </a:p>
        </p:txBody>
      </p:sp>
      <p:sp>
        <p:nvSpPr>
          <p:cNvPr id="4" name="TextBox 3">
            <a:extLst>
              <a:ext uri="{FF2B5EF4-FFF2-40B4-BE49-F238E27FC236}">
                <a16:creationId xmlns:a16="http://schemas.microsoft.com/office/drawing/2014/main" id="{B92528CC-878F-9544-8635-EE4F8EBE5A23}"/>
              </a:ext>
            </a:extLst>
          </p:cNvPr>
          <p:cNvSpPr txBox="1"/>
          <p:nvPr/>
        </p:nvSpPr>
        <p:spPr>
          <a:xfrm>
            <a:off x="99089" y="95284"/>
            <a:ext cx="3475695" cy="461665"/>
          </a:xfrm>
          <a:prstGeom prst="rect">
            <a:avLst/>
          </a:prstGeom>
          <a:noFill/>
        </p:spPr>
        <p:txBody>
          <a:bodyPr wrap="none" rtlCol="0">
            <a:spAutoFit/>
          </a:bodyPr>
          <a:lstStyle/>
          <a:p>
            <a:r>
              <a:rPr lang="en-JP" sz="2400" b="1" dirty="0"/>
              <a:t>Driving Factor Breakdown</a:t>
            </a:r>
          </a:p>
        </p:txBody>
      </p:sp>
      <p:sp>
        <p:nvSpPr>
          <p:cNvPr id="5" name="TextBox 4">
            <a:extLst>
              <a:ext uri="{FF2B5EF4-FFF2-40B4-BE49-F238E27FC236}">
                <a16:creationId xmlns:a16="http://schemas.microsoft.com/office/drawing/2014/main" id="{A42E8BB3-5914-1846-93DC-1F91080D95CB}"/>
              </a:ext>
            </a:extLst>
          </p:cNvPr>
          <p:cNvSpPr txBox="1"/>
          <p:nvPr/>
        </p:nvSpPr>
        <p:spPr>
          <a:xfrm>
            <a:off x="167444" y="960418"/>
            <a:ext cx="12024556" cy="430887"/>
          </a:xfrm>
          <a:prstGeom prst="rect">
            <a:avLst/>
          </a:prstGeom>
          <a:noFill/>
        </p:spPr>
        <p:txBody>
          <a:bodyPr wrap="square" rtlCol="0">
            <a:spAutoFit/>
          </a:bodyPr>
          <a:lstStyle/>
          <a:p>
            <a:r>
              <a:rPr lang="en-JP" sz="2200" b="1" i="1" dirty="0">
                <a:highlight>
                  <a:srgbClr val="FFFF00"/>
                </a:highlight>
              </a:rPr>
              <a:t>Poor management of waste, including untreated sewage will impact the health of people immensly. </a:t>
            </a:r>
          </a:p>
        </p:txBody>
      </p:sp>
      <p:pic>
        <p:nvPicPr>
          <p:cNvPr id="7" name="Picture 6">
            <a:extLst>
              <a:ext uri="{FF2B5EF4-FFF2-40B4-BE49-F238E27FC236}">
                <a16:creationId xmlns:a16="http://schemas.microsoft.com/office/drawing/2014/main" id="{A44BABE8-23B4-4048-9A05-C8F1D674E3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99393" y="7267758"/>
            <a:ext cx="2361365" cy="1034994"/>
          </a:xfrm>
          <a:prstGeom prst="rect">
            <a:avLst/>
          </a:prstGeom>
        </p:spPr>
      </p:pic>
      <p:sp>
        <p:nvSpPr>
          <p:cNvPr id="8" name="Oval 7">
            <a:extLst>
              <a:ext uri="{FF2B5EF4-FFF2-40B4-BE49-F238E27FC236}">
                <a16:creationId xmlns:a16="http://schemas.microsoft.com/office/drawing/2014/main" id="{0260BA77-DDF8-9141-B530-4BA7C01B690A}"/>
              </a:ext>
            </a:extLst>
          </p:cNvPr>
          <p:cNvSpPr/>
          <p:nvPr/>
        </p:nvSpPr>
        <p:spPr>
          <a:xfrm>
            <a:off x="1511807" y="2807800"/>
            <a:ext cx="2529695" cy="2306526"/>
          </a:xfrm>
          <a:prstGeom prst="ellipse">
            <a:avLst/>
          </a:prstGeom>
          <a:solidFill>
            <a:schemeClr val="accent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dirty="0"/>
              <a:t>Poor water quality </a:t>
            </a:r>
          </a:p>
        </p:txBody>
      </p:sp>
      <p:sp>
        <p:nvSpPr>
          <p:cNvPr id="9" name="Oval 8">
            <a:extLst>
              <a:ext uri="{FF2B5EF4-FFF2-40B4-BE49-F238E27FC236}">
                <a16:creationId xmlns:a16="http://schemas.microsoft.com/office/drawing/2014/main" id="{D17BD70C-31C4-E94C-8269-544D8324175B}"/>
              </a:ext>
            </a:extLst>
          </p:cNvPr>
          <p:cNvSpPr/>
          <p:nvPr/>
        </p:nvSpPr>
        <p:spPr>
          <a:xfrm>
            <a:off x="2565119" y="1396952"/>
            <a:ext cx="2460603" cy="2148771"/>
          </a:xfrm>
          <a:prstGeom prst="ellipse">
            <a:avLst/>
          </a:prstGeom>
          <a:solidFill>
            <a:schemeClr val="accent2">
              <a:alpha val="94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JP" dirty="0"/>
              <a:t>Increasing number of virus/pathogens </a:t>
            </a:r>
          </a:p>
        </p:txBody>
      </p:sp>
      <p:sp>
        <p:nvSpPr>
          <p:cNvPr id="10" name="Oval 9">
            <a:extLst>
              <a:ext uri="{FF2B5EF4-FFF2-40B4-BE49-F238E27FC236}">
                <a16:creationId xmlns:a16="http://schemas.microsoft.com/office/drawing/2014/main" id="{3954CED1-B2CD-B849-9380-8DB387E64A6A}"/>
              </a:ext>
            </a:extLst>
          </p:cNvPr>
          <p:cNvSpPr/>
          <p:nvPr/>
        </p:nvSpPr>
        <p:spPr>
          <a:xfrm>
            <a:off x="3375538" y="2965555"/>
            <a:ext cx="2460603" cy="2148771"/>
          </a:xfrm>
          <a:prstGeom prst="ellipse">
            <a:avLst/>
          </a:prstGeom>
          <a:solidFill>
            <a:schemeClr val="accent3">
              <a:alpha val="94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JP" dirty="0"/>
              <a:t>Urbanization </a:t>
            </a:r>
          </a:p>
        </p:txBody>
      </p:sp>
      <p:sp>
        <p:nvSpPr>
          <p:cNvPr id="11" name="TextBox 10">
            <a:extLst>
              <a:ext uri="{FF2B5EF4-FFF2-40B4-BE49-F238E27FC236}">
                <a16:creationId xmlns:a16="http://schemas.microsoft.com/office/drawing/2014/main" id="{9F3954E8-9422-5344-B483-B8A8B1459E34}"/>
              </a:ext>
            </a:extLst>
          </p:cNvPr>
          <p:cNvSpPr txBox="1"/>
          <p:nvPr/>
        </p:nvSpPr>
        <p:spPr>
          <a:xfrm>
            <a:off x="5905233" y="1551888"/>
            <a:ext cx="6012278" cy="1477328"/>
          </a:xfrm>
          <a:prstGeom prst="rect">
            <a:avLst/>
          </a:prstGeom>
          <a:solidFill>
            <a:schemeClr val="bg1"/>
          </a:solidFill>
        </p:spPr>
        <p:txBody>
          <a:bodyPr wrap="square" rtlCol="0">
            <a:spAutoFit/>
          </a:bodyPr>
          <a:lstStyle/>
          <a:p>
            <a:r>
              <a:rPr lang="en-JP" dirty="0"/>
              <a:t>The combiantion of </a:t>
            </a:r>
          </a:p>
          <a:p>
            <a:pPr marL="285750" indent="-285750">
              <a:buFont typeface="Arial" panose="020B0604020202020204" pitchFamily="34" charset="0"/>
              <a:buChar char="•"/>
            </a:pPr>
            <a:r>
              <a:rPr lang="en-JP" dirty="0"/>
              <a:t>poor water quality </a:t>
            </a:r>
          </a:p>
          <a:p>
            <a:pPr marL="285750" indent="-285750">
              <a:buFont typeface="Arial" panose="020B0604020202020204" pitchFamily="34" charset="0"/>
              <a:buChar char="•"/>
            </a:pPr>
            <a:r>
              <a:rPr lang="en-JP" dirty="0"/>
              <a:t>increasing number of pathogens and virus</a:t>
            </a:r>
          </a:p>
          <a:p>
            <a:pPr marL="285750" indent="-285750">
              <a:buFont typeface="Arial" panose="020B0604020202020204" pitchFamily="34" charset="0"/>
              <a:buChar char="•"/>
            </a:pPr>
            <a:r>
              <a:rPr lang="en-JP" dirty="0"/>
              <a:t>urbanizaiton </a:t>
            </a:r>
          </a:p>
          <a:p>
            <a:r>
              <a:rPr lang="en-JP" dirty="0"/>
              <a:t>put people in substantial risk, economically and in health wise</a:t>
            </a:r>
          </a:p>
        </p:txBody>
      </p:sp>
    </p:spTree>
    <p:extLst>
      <p:ext uri="{BB962C8B-B14F-4D97-AF65-F5344CB8AC3E}">
        <p14:creationId xmlns:p14="http://schemas.microsoft.com/office/powerpoint/2010/main" val="3008153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EBE37E-4C5B-654F-8DDE-C4BFEA446D32}"/>
              </a:ext>
            </a:extLst>
          </p:cNvPr>
          <p:cNvSpPr txBox="1"/>
          <p:nvPr/>
        </p:nvSpPr>
        <p:spPr>
          <a:xfrm>
            <a:off x="99089" y="95284"/>
            <a:ext cx="3475695" cy="461665"/>
          </a:xfrm>
          <a:prstGeom prst="rect">
            <a:avLst/>
          </a:prstGeom>
          <a:noFill/>
        </p:spPr>
        <p:txBody>
          <a:bodyPr wrap="none" rtlCol="0">
            <a:spAutoFit/>
          </a:bodyPr>
          <a:lstStyle/>
          <a:p>
            <a:r>
              <a:rPr lang="en-JP" sz="2400" b="1" dirty="0"/>
              <a:t>Driving Factor Breakdown</a:t>
            </a:r>
          </a:p>
        </p:txBody>
      </p:sp>
      <p:sp>
        <p:nvSpPr>
          <p:cNvPr id="7" name="TextBox 6">
            <a:extLst>
              <a:ext uri="{FF2B5EF4-FFF2-40B4-BE49-F238E27FC236}">
                <a16:creationId xmlns:a16="http://schemas.microsoft.com/office/drawing/2014/main" id="{562B8B56-E276-6E4A-BD35-A051E7FF468C}"/>
              </a:ext>
            </a:extLst>
          </p:cNvPr>
          <p:cNvSpPr txBox="1"/>
          <p:nvPr/>
        </p:nvSpPr>
        <p:spPr>
          <a:xfrm>
            <a:off x="758757" y="533865"/>
            <a:ext cx="10194588" cy="461665"/>
          </a:xfrm>
          <a:prstGeom prst="rect">
            <a:avLst/>
          </a:prstGeom>
          <a:noFill/>
        </p:spPr>
        <p:txBody>
          <a:bodyPr wrap="square" rtlCol="0">
            <a:spAutoFit/>
          </a:bodyPr>
          <a:lstStyle/>
          <a:p>
            <a:r>
              <a:rPr lang="en-JP" sz="2400" dirty="0">
                <a:solidFill>
                  <a:schemeClr val="bg1"/>
                </a:solidFill>
                <a:highlight>
                  <a:srgbClr val="FF0000"/>
                </a:highlight>
              </a:rPr>
              <a:t>2. Increasing environmental awareness</a:t>
            </a:r>
          </a:p>
        </p:txBody>
      </p:sp>
      <p:sp>
        <p:nvSpPr>
          <p:cNvPr id="9" name="TextBox 8">
            <a:extLst>
              <a:ext uri="{FF2B5EF4-FFF2-40B4-BE49-F238E27FC236}">
                <a16:creationId xmlns:a16="http://schemas.microsoft.com/office/drawing/2014/main" id="{5884DA5E-DC9F-A048-8E19-600F19205834}"/>
              </a:ext>
            </a:extLst>
          </p:cNvPr>
          <p:cNvSpPr txBox="1"/>
          <p:nvPr/>
        </p:nvSpPr>
        <p:spPr>
          <a:xfrm>
            <a:off x="459622" y="1269934"/>
            <a:ext cx="6998657" cy="923330"/>
          </a:xfrm>
          <a:prstGeom prst="rect">
            <a:avLst/>
          </a:prstGeom>
          <a:noFill/>
        </p:spPr>
        <p:txBody>
          <a:bodyPr wrap="square" rtlCol="0">
            <a:spAutoFit/>
          </a:bodyPr>
          <a:lstStyle/>
          <a:p>
            <a:r>
              <a:rPr lang="en-CA" dirty="0"/>
              <a:t>Initiate social mobilization program that design to c</a:t>
            </a:r>
            <a:r>
              <a:rPr lang="en-JP"/>
              <a:t>onnect</a:t>
            </a:r>
            <a:r>
              <a:rPr lang="en-CA" dirty="0"/>
              <a:t> </a:t>
            </a:r>
            <a:r>
              <a:rPr lang="en-JP"/>
              <a:t>envirionmental </a:t>
            </a:r>
            <a:r>
              <a:rPr lang="en-JP" dirty="0"/>
              <a:t>pollution &amp;  </a:t>
            </a:r>
            <a:r>
              <a:rPr lang="en-JP"/>
              <a:t>human health</a:t>
            </a:r>
            <a:r>
              <a:rPr lang="en-CA" dirty="0"/>
              <a:t> impacts</a:t>
            </a:r>
            <a:endParaRPr lang="en-JP" dirty="0"/>
          </a:p>
          <a:p>
            <a:endParaRPr lang="en-JP" dirty="0"/>
          </a:p>
        </p:txBody>
      </p:sp>
      <p:pic>
        <p:nvPicPr>
          <p:cNvPr id="4" name="Picture 3" descr="A group of people in costumes&#10;&#10;Description automatically generated with low confidence">
            <a:extLst>
              <a:ext uri="{FF2B5EF4-FFF2-40B4-BE49-F238E27FC236}">
                <a16:creationId xmlns:a16="http://schemas.microsoft.com/office/drawing/2014/main" id="{9CAAB06D-C326-2744-8F56-859DF4E0A3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59564" y="1415437"/>
            <a:ext cx="3672814" cy="4874455"/>
          </a:xfrm>
          <a:prstGeom prst="rect">
            <a:avLst/>
          </a:prstGeom>
        </p:spPr>
      </p:pic>
      <p:sp>
        <p:nvSpPr>
          <p:cNvPr id="6" name="TextBox 5">
            <a:extLst>
              <a:ext uri="{FF2B5EF4-FFF2-40B4-BE49-F238E27FC236}">
                <a16:creationId xmlns:a16="http://schemas.microsoft.com/office/drawing/2014/main" id="{A8E28795-37E1-2042-B0B8-282103A378BC}"/>
              </a:ext>
            </a:extLst>
          </p:cNvPr>
          <p:cNvSpPr txBox="1"/>
          <p:nvPr/>
        </p:nvSpPr>
        <p:spPr>
          <a:xfrm>
            <a:off x="459622" y="2135110"/>
            <a:ext cx="7294305" cy="1754326"/>
          </a:xfrm>
          <a:prstGeom prst="rect">
            <a:avLst/>
          </a:prstGeom>
          <a:noFill/>
        </p:spPr>
        <p:txBody>
          <a:bodyPr wrap="none" rtlCol="0">
            <a:spAutoFit/>
          </a:bodyPr>
          <a:lstStyle/>
          <a:p>
            <a:r>
              <a:rPr lang="en-US" dirty="0"/>
              <a:t>Example in the past</a:t>
            </a:r>
          </a:p>
          <a:p>
            <a:pPr marL="285750" indent="-285750">
              <a:buFont typeface="Arial" panose="020B0604020202020204" pitchFamily="34" charset="0"/>
              <a:buChar char="•"/>
            </a:pPr>
            <a:r>
              <a:rPr lang="en-US" b="1" dirty="0"/>
              <a:t>Youth led social mobilization campaign to prevent cholera by UNICEF</a:t>
            </a:r>
          </a:p>
          <a:p>
            <a:r>
              <a:rPr lang="en-US" dirty="0"/>
              <a:t>(https://www.facebook.com/unicefnepal/videos/2178772229008549/ , </a:t>
            </a:r>
          </a:p>
          <a:p>
            <a:r>
              <a:rPr lang="en-US" dirty="0"/>
              <a:t>https://www.unicef.org/nepal/media/1826/file/Preventing%20Acute%</a:t>
            </a:r>
          </a:p>
          <a:p>
            <a:r>
              <a:rPr lang="en-US" dirty="0"/>
              <a:t>20Gastroenteritis%20and%20Cholera%20in%20Kathmandu%20through%20</a:t>
            </a:r>
          </a:p>
          <a:p>
            <a:r>
              <a:rPr lang="en-US" dirty="0"/>
              <a:t>Youth-led%20Mobilization%20Initiatives.pdf)</a:t>
            </a:r>
          </a:p>
        </p:txBody>
      </p:sp>
      <p:sp>
        <p:nvSpPr>
          <p:cNvPr id="11" name="TextBox 10">
            <a:extLst>
              <a:ext uri="{FF2B5EF4-FFF2-40B4-BE49-F238E27FC236}">
                <a16:creationId xmlns:a16="http://schemas.microsoft.com/office/drawing/2014/main" id="{6F3F4A38-EA37-1B46-8BDC-F3B21DA11943}"/>
              </a:ext>
            </a:extLst>
          </p:cNvPr>
          <p:cNvSpPr txBox="1"/>
          <p:nvPr/>
        </p:nvSpPr>
        <p:spPr>
          <a:xfrm>
            <a:off x="418761" y="4576355"/>
            <a:ext cx="7640804" cy="2031325"/>
          </a:xfrm>
          <a:prstGeom prst="rect">
            <a:avLst/>
          </a:prstGeom>
          <a:noFill/>
        </p:spPr>
        <p:txBody>
          <a:bodyPr wrap="square" rtlCol="0">
            <a:spAutoFit/>
          </a:bodyPr>
          <a:lstStyle/>
          <a:p>
            <a:r>
              <a:rPr lang="en-US" dirty="0"/>
              <a:t>Ideas</a:t>
            </a:r>
          </a:p>
          <a:p>
            <a:pPr marL="285750" indent="-285750">
              <a:buFont typeface="Arial" panose="020B0604020202020204" pitchFamily="34" charset="0"/>
              <a:buChar char="•"/>
            </a:pPr>
            <a:r>
              <a:rPr lang="en-US" dirty="0"/>
              <a:t>Educated college students and volunteers open classes on this subject in the local schools </a:t>
            </a:r>
          </a:p>
          <a:p>
            <a:pPr marL="285750" indent="-285750">
              <a:buFont typeface="Arial" panose="020B0604020202020204" pitchFamily="34" charset="0"/>
              <a:buChar char="•"/>
            </a:pPr>
            <a:r>
              <a:rPr lang="en-US" dirty="0"/>
              <a:t>Putting many posters in the city </a:t>
            </a:r>
          </a:p>
          <a:p>
            <a:pPr marL="285750" indent="-285750">
              <a:buFont typeface="Arial" panose="020B0604020202020204" pitchFamily="34" charset="0"/>
              <a:buChar char="•"/>
            </a:pPr>
            <a:r>
              <a:rPr lang="en-US" dirty="0"/>
              <a:t>Create fun </a:t>
            </a:r>
            <a:r>
              <a:rPr lang="en-US" dirty="0" err="1"/>
              <a:t>Youtube</a:t>
            </a:r>
            <a:r>
              <a:rPr lang="en-US" dirty="0"/>
              <a:t> videos depicting this situation that people watch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37880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9AF87C-4073-664D-A6FA-A6E2C0381D08}"/>
              </a:ext>
            </a:extLst>
          </p:cNvPr>
          <p:cNvSpPr txBox="1"/>
          <p:nvPr/>
        </p:nvSpPr>
        <p:spPr>
          <a:xfrm>
            <a:off x="99089" y="95284"/>
            <a:ext cx="3475695" cy="461665"/>
          </a:xfrm>
          <a:prstGeom prst="rect">
            <a:avLst/>
          </a:prstGeom>
          <a:noFill/>
        </p:spPr>
        <p:txBody>
          <a:bodyPr wrap="none" rtlCol="0">
            <a:spAutoFit/>
          </a:bodyPr>
          <a:lstStyle/>
          <a:p>
            <a:r>
              <a:rPr lang="en-JP" sz="2400" b="1" dirty="0"/>
              <a:t>Driving Factor Breakdown</a:t>
            </a:r>
          </a:p>
        </p:txBody>
      </p:sp>
      <p:sp>
        <p:nvSpPr>
          <p:cNvPr id="3" name="TextBox 2">
            <a:extLst>
              <a:ext uri="{FF2B5EF4-FFF2-40B4-BE49-F238E27FC236}">
                <a16:creationId xmlns:a16="http://schemas.microsoft.com/office/drawing/2014/main" id="{89F729DE-C2AE-194F-8EF3-204EB423FBE5}"/>
              </a:ext>
            </a:extLst>
          </p:cNvPr>
          <p:cNvSpPr txBox="1"/>
          <p:nvPr/>
        </p:nvSpPr>
        <p:spPr>
          <a:xfrm>
            <a:off x="758757" y="533865"/>
            <a:ext cx="10194588" cy="461665"/>
          </a:xfrm>
          <a:prstGeom prst="rect">
            <a:avLst/>
          </a:prstGeom>
          <a:noFill/>
        </p:spPr>
        <p:txBody>
          <a:bodyPr wrap="square" rtlCol="0">
            <a:spAutoFit/>
          </a:bodyPr>
          <a:lstStyle/>
          <a:p>
            <a:r>
              <a:rPr lang="en-JP" sz="2400" dirty="0">
                <a:solidFill>
                  <a:schemeClr val="bg1"/>
                </a:solidFill>
                <a:highlight>
                  <a:srgbClr val="FF0000"/>
                </a:highlight>
              </a:rPr>
              <a:t>3. Promote institutional responsibility undertake  </a:t>
            </a:r>
          </a:p>
        </p:txBody>
      </p:sp>
      <p:sp>
        <p:nvSpPr>
          <p:cNvPr id="5" name="TextBox 4">
            <a:extLst>
              <a:ext uri="{FF2B5EF4-FFF2-40B4-BE49-F238E27FC236}">
                <a16:creationId xmlns:a16="http://schemas.microsoft.com/office/drawing/2014/main" id="{05329ED1-D101-8840-AC73-A2507F0DA7C5}"/>
              </a:ext>
            </a:extLst>
          </p:cNvPr>
          <p:cNvSpPr txBox="1"/>
          <p:nvPr/>
        </p:nvSpPr>
        <p:spPr>
          <a:xfrm>
            <a:off x="814349" y="1024481"/>
            <a:ext cx="5634171" cy="430887"/>
          </a:xfrm>
          <a:prstGeom prst="rect">
            <a:avLst/>
          </a:prstGeom>
          <a:solidFill>
            <a:schemeClr val="bg1">
              <a:lumMod val="85000"/>
            </a:schemeClr>
          </a:solidFill>
        </p:spPr>
        <p:txBody>
          <a:bodyPr wrap="none" rtlCol="0">
            <a:spAutoFit/>
          </a:bodyPr>
          <a:lstStyle/>
          <a:p>
            <a:r>
              <a:rPr lang="en-JP" sz="2200" b="1" dirty="0"/>
              <a:t>~History of solid waste management in Nepal~</a:t>
            </a:r>
          </a:p>
        </p:txBody>
      </p:sp>
      <p:sp>
        <p:nvSpPr>
          <p:cNvPr id="6" name="TextBox 5">
            <a:extLst>
              <a:ext uri="{FF2B5EF4-FFF2-40B4-BE49-F238E27FC236}">
                <a16:creationId xmlns:a16="http://schemas.microsoft.com/office/drawing/2014/main" id="{338CD6F3-36C3-6B46-8C4E-8F79C1891F3E}"/>
              </a:ext>
            </a:extLst>
          </p:cNvPr>
          <p:cNvSpPr txBox="1"/>
          <p:nvPr/>
        </p:nvSpPr>
        <p:spPr>
          <a:xfrm>
            <a:off x="1551923" y="1720931"/>
            <a:ext cx="5349798" cy="369332"/>
          </a:xfrm>
          <a:prstGeom prst="rect">
            <a:avLst/>
          </a:prstGeom>
          <a:noFill/>
        </p:spPr>
        <p:txBody>
          <a:bodyPr wrap="none" rtlCol="0">
            <a:spAutoFit/>
          </a:bodyPr>
          <a:lstStyle/>
          <a:p>
            <a:r>
              <a:rPr lang="en-JP" dirty="0"/>
              <a:t>Kuchikars (‘cleaners’) traditionally collected the wastes </a:t>
            </a:r>
          </a:p>
        </p:txBody>
      </p:sp>
      <p:sp>
        <p:nvSpPr>
          <p:cNvPr id="7" name="TextBox 6">
            <a:extLst>
              <a:ext uri="{FF2B5EF4-FFF2-40B4-BE49-F238E27FC236}">
                <a16:creationId xmlns:a16="http://schemas.microsoft.com/office/drawing/2014/main" id="{C85E8645-E3F2-D444-8F1C-A3E5186BED95}"/>
              </a:ext>
            </a:extLst>
          </p:cNvPr>
          <p:cNvSpPr txBox="1"/>
          <p:nvPr/>
        </p:nvSpPr>
        <p:spPr>
          <a:xfrm>
            <a:off x="1551923" y="2027260"/>
            <a:ext cx="9924460" cy="646331"/>
          </a:xfrm>
          <a:prstGeom prst="rect">
            <a:avLst/>
          </a:prstGeom>
          <a:noFill/>
        </p:spPr>
        <p:txBody>
          <a:bodyPr wrap="square" rtlCol="0">
            <a:spAutoFit/>
          </a:bodyPr>
          <a:lstStyle/>
          <a:p>
            <a:r>
              <a:rPr lang="en-JP" dirty="0"/>
              <a:t>Prime Minister Chandra Samsher established a “safai adda” (sanitary office) for increasing number of people &amp; waste in Nepal  </a:t>
            </a:r>
          </a:p>
        </p:txBody>
      </p:sp>
      <p:sp>
        <p:nvSpPr>
          <p:cNvPr id="8" name="TextBox 7">
            <a:extLst>
              <a:ext uri="{FF2B5EF4-FFF2-40B4-BE49-F238E27FC236}">
                <a16:creationId xmlns:a16="http://schemas.microsoft.com/office/drawing/2014/main" id="{D9FC93D5-D648-8245-B794-2A644F38227F}"/>
              </a:ext>
            </a:extLst>
          </p:cNvPr>
          <p:cNvSpPr txBox="1"/>
          <p:nvPr/>
        </p:nvSpPr>
        <p:spPr>
          <a:xfrm>
            <a:off x="715617" y="2019006"/>
            <a:ext cx="715260" cy="369332"/>
          </a:xfrm>
          <a:prstGeom prst="rect">
            <a:avLst/>
          </a:prstGeom>
          <a:noFill/>
        </p:spPr>
        <p:txBody>
          <a:bodyPr wrap="none" rtlCol="0">
            <a:spAutoFit/>
          </a:bodyPr>
          <a:lstStyle/>
          <a:p>
            <a:r>
              <a:rPr lang="en-JP" dirty="0"/>
              <a:t>1891:</a:t>
            </a:r>
          </a:p>
        </p:txBody>
      </p:sp>
      <p:sp>
        <p:nvSpPr>
          <p:cNvPr id="9" name="TextBox 8">
            <a:extLst>
              <a:ext uri="{FF2B5EF4-FFF2-40B4-BE49-F238E27FC236}">
                <a16:creationId xmlns:a16="http://schemas.microsoft.com/office/drawing/2014/main" id="{F7147391-2C32-A948-9691-757129F82A62}"/>
              </a:ext>
            </a:extLst>
          </p:cNvPr>
          <p:cNvSpPr txBox="1"/>
          <p:nvPr/>
        </p:nvSpPr>
        <p:spPr>
          <a:xfrm>
            <a:off x="715617" y="2688446"/>
            <a:ext cx="715260" cy="369332"/>
          </a:xfrm>
          <a:prstGeom prst="rect">
            <a:avLst/>
          </a:prstGeom>
          <a:noFill/>
        </p:spPr>
        <p:txBody>
          <a:bodyPr wrap="none" rtlCol="0">
            <a:spAutoFit/>
          </a:bodyPr>
          <a:lstStyle/>
          <a:p>
            <a:r>
              <a:rPr lang="en-JP" dirty="0"/>
              <a:t>1950:</a:t>
            </a:r>
          </a:p>
        </p:txBody>
      </p:sp>
      <p:sp>
        <p:nvSpPr>
          <p:cNvPr id="13" name="TextBox 12">
            <a:extLst>
              <a:ext uri="{FF2B5EF4-FFF2-40B4-BE49-F238E27FC236}">
                <a16:creationId xmlns:a16="http://schemas.microsoft.com/office/drawing/2014/main" id="{E0290242-B940-1044-9114-5BBF0C958D50}"/>
              </a:ext>
            </a:extLst>
          </p:cNvPr>
          <p:cNvSpPr txBox="1"/>
          <p:nvPr/>
        </p:nvSpPr>
        <p:spPr>
          <a:xfrm>
            <a:off x="1578519" y="2691312"/>
            <a:ext cx="10358516" cy="646331"/>
          </a:xfrm>
          <a:prstGeom prst="rect">
            <a:avLst/>
          </a:prstGeom>
          <a:noFill/>
        </p:spPr>
        <p:txBody>
          <a:bodyPr wrap="square" rtlCol="0">
            <a:spAutoFit/>
          </a:bodyPr>
          <a:lstStyle/>
          <a:p>
            <a:r>
              <a:rPr lang="en-JP" dirty="0"/>
              <a:t>Town of Kathmandu, Patan, Bhaktapur were incorporated as municipalities a</a:t>
            </a:r>
            <a:r>
              <a:rPr lang="en-GB" dirty="0" err="1"/>
              <a:t>nd</a:t>
            </a:r>
            <a:r>
              <a:rPr lang="en-JP" dirty="0"/>
              <a:t> the responsibility of managing solid waste became municipality’s. </a:t>
            </a:r>
          </a:p>
        </p:txBody>
      </p:sp>
      <p:sp>
        <p:nvSpPr>
          <p:cNvPr id="15" name="Down Arrow 14">
            <a:extLst>
              <a:ext uri="{FF2B5EF4-FFF2-40B4-BE49-F238E27FC236}">
                <a16:creationId xmlns:a16="http://schemas.microsoft.com/office/drawing/2014/main" id="{2D021256-F486-DC41-8958-93385A884E42}"/>
              </a:ext>
            </a:extLst>
          </p:cNvPr>
          <p:cNvSpPr/>
          <p:nvPr/>
        </p:nvSpPr>
        <p:spPr>
          <a:xfrm>
            <a:off x="1674189" y="3355365"/>
            <a:ext cx="421163" cy="628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7" name="TextBox 16">
            <a:extLst>
              <a:ext uri="{FF2B5EF4-FFF2-40B4-BE49-F238E27FC236}">
                <a16:creationId xmlns:a16="http://schemas.microsoft.com/office/drawing/2014/main" id="{E49FB245-3419-FC4E-9EA0-D60752F24D4D}"/>
              </a:ext>
            </a:extLst>
          </p:cNvPr>
          <p:cNvSpPr txBox="1"/>
          <p:nvPr/>
        </p:nvSpPr>
        <p:spPr>
          <a:xfrm>
            <a:off x="814349" y="4063044"/>
            <a:ext cx="9236765" cy="923330"/>
          </a:xfrm>
          <a:prstGeom prst="rect">
            <a:avLst/>
          </a:prstGeom>
          <a:solidFill>
            <a:schemeClr val="bg1"/>
          </a:solidFill>
        </p:spPr>
        <p:txBody>
          <a:bodyPr wrap="square" rtlCol="0">
            <a:spAutoFit/>
          </a:bodyPr>
          <a:lstStyle/>
          <a:p>
            <a:r>
              <a:rPr lang="en-JP" dirty="0"/>
              <a:t>“</a:t>
            </a:r>
            <a:r>
              <a:rPr lang="en-JP" i="1" dirty="0"/>
              <a:t>To the public, this meant that they were no longer responsible for the managemnt of solid waste, this weakened the traditional practice of management through active community participation</a:t>
            </a:r>
            <a:r>
              <a:rPr lang="en-JP" dirty="0"/>
              <a:t>” (Pokhrel, 2005) </a:t>
            </a:r>
          </a:p>
        </p:txBody>
      </p:sp>
      <p:sp>
        <p:nvSpPr>
          <p:cNvPr id="19" name="TextBox 18">
            <a:extLst>
              <a:ext uri="{FF2B5EF4-FFF2-40B4-BE49-F238E27FC236}">
                <a16:creationId xmlns:a16="http://schemas.microsoft.com/office/drawing/2014/main" id="{823EF539-BC19-8F41-AB16-4E3DFA2B8EBE}"/>
              </a:ext>
            </a:extLst>
          </p:cNvPr>
          <p:cNvSpPr txBox="1"/>
          <p:nvPr/>
        </p:nvSpPr>
        <p:spPr>
          <a:xfrm>
            <a:off x="582247" y="5285504"/>
            <a:ext cx="848630" cy="369332"/>
          </a:xfrm>
          <a:prstGeom prst="rect">
            <a:avLst/>
          </a:prstGeom>
          <a:noFill/>
        </p:spPr>
        <p:txBody>
          <a:bodyPr wrap="none" rtlCol="0">
            <a:spAutoFit/>
          </a:bodyPr>
          <a:lstStyle/>
          <a:p>
            <a:r>
              <a:rPr lang="en-JP" dirty="0"/>
              <a:t>1980’s:</a:t>
            </a:r>
          </a:p>
        </p:txBody>
      </p:sp>
      <p:sp>
        <p:nvSpPr>
          <p:cNvPr id="21" name="TextBox 20">
            <a:extLst>
              <a:ext uri="{FF2B5EF4-FFF2-40B4-BE49-F238E27FC236}">
                <a16:creationId xmlns:a16="http://schemas.microsoft.com/office/drawing/2014/main" id="{04DF7913-C921-134A-816E-E6653B55DE18}"/>
              </a:ext>
            </a:extLst>
          </p:cNvPr>
          <p:cNvSpPr txBox="1"/>
          <p:nvPr/>
        </p:nvSpPr>
        <p:spPr>
          <a:xfrm>
            <a:off x="1674190" y="5253567"/>
            <a:ext cx="10663584" cy="646331"/>
          </a:xfrm>
          <a:prstGeom prst="rect">
            <a:avLst/>
          </a:prstGeom>
          <a:noFill/>
        </p:spPr>
        <p:txBody>
          <a:bodyPr wrap="square" rtlCol="0">
            <a:spAutoFit/>
          </a:bodyPr>
          <a:lstStyle/>
          <a:p>
            <a:r>
              <a:rPr lang="en-JP" dirty="0"/>
              <a:t>Before 1980’s solid waste management did not pose any serious issue</a:t>
            </a:r>
          </a:p>
          <a:p>
            <a:r>
              <a:rPr lang="en-JP" dirty="0"/>
              <a:t>Solids wastes were managed by municipalities a</a:t>
            </a:r>
            <a:r>
              <a:rPr lang="en-GB" dirty="0" err="1"/>
              <a:t>nd</a:t>
            </a:r>
            <a:r>
              <a:rPr lang="en-JP" dirty="0"/>
              <a:t> “Kuchikars” collected </a:t>
            </a:r>
          </a:p>
        </p:txBody>
      </p:sp>
      <p:sp>
        <p:nvSpPr>
          <p:cNvPr id="22" name="TextBox 21">
            <a:extLst>
              <a:ext uri="{FF2B5EF4-FFF2-40B4-BE49-F238E27FC236}">
                <a16:creationId xmlns:a16="http://schemas.microsoft.com/office/drawing/2014/main" id="{8ACE4473-8D32-AA47-9846-2C38E5A2DE56}"/>
              </a:ext>
            </a:extLst>
          </p:cNvPr>
          <p:cNvSpPr txBox="1"/>
          <p:nvPr/>
        </p:nvSpPr>
        <p:spPr>
          <a:xfrm>
            <a:off x="715617" y="5899898"/>
            <a:ext cx="715260" cy="369332"/>
          </a:xfrm>
          <a:prstGeom prst="rect">
            <a:avLst/>
          </a:prstGeom>
          <a:noFill/>
        </p:spPr>
        <p:txBody>
          <a:bodyPr wrap="none" rtlCol="0">
            <a:spAutoFit/>
          </a:bodyPr>
          <a:lstStyle/>
          <a:p>
            <a:r>
              <a:rPr lang="en-JP" dirty="0"/>
              <a:t>1981:</a:t>
            </a:r>
          </a:p>
        </p:txBody>
      </p:sp>
      <p:sp>
        <p:nvSpPr>
          <p:cNvPr id="24" name="TextBox 23">
            <a:extLst>
              <a:ext uri="{FF2B5EF4-FFF2-40B4-BE49-F238E27FC236}">
                <a16:creationId xmlns:a16="http://schemas.microsoft.com/office/drawing/2014/main" id="{400EB500-FBD3-C645-983F-940C19238182}"/>
              </a:ext>
            </a:extLst>
          </p:cNvPr>
          <p:cNvSpPr txBox="1"/>
          <p:nvPr/>
        </p:nvSpPr>
        <p:spPr>
          <a:xfrm>
            <a:off x="1674190" y="5899898"/>
            <a:ext cx="10121486" cy="1200329"/>
          </a:xfrm>
          <a:prstGeom prst="rect">
            <a:avLst/>
          </a:prstGeom>
          <a:noFill/>
        </p:spPr>
        <p:txBody>
          <a:bodyPr wrap="square" rtlCol="0">
            <a:spAutoFit/>
          </a:bodyPr>
          <a:lstStyle/>
          <a:p>
            <a:r>
              <a:rPr lang="en-GB" dirty="0"/>
              <a:t>“T</a:t>
            </a:r>
            <a:r>
              <a:rPr lang="en-JP" dirty="0"/>
              <a:t>he responsibility to manage the solid waste of Kathmandu valley was handed over to the Solid. Waste Management and Resource Mobilization Center (SWMRMC) funded by German Technical Corporation (GTZ)” (Pokhrel, 2005). </a:t>
            </a:r>
          </a:p>
          <a:p>
            <a:r>
              <a:rPr lang="en-JP" dirty="0"/>
              <a:t> </a:t>
            </a:r>
          </a:p>
        </p:txBody>
      </p:sp>
      <p:sp>
        <p:nvSpPr>
          <p:cNvPr id="26" name="TextBox 25">
            <a:extLst>
              <a:ext uri="{FF2B5EF4-FFF2-40B4-BE49-F238E27FC236}">
                <a16:creationId xmlns:a16="http://schemas.microsoft.com/office/drawing/2014/main" id="{51092DEA-16D3-CC4F-B3F8-8CD27BF35841}"/>
              </a:ext>
            </a:extLst>
          </p:cNvPr>
          <p:cNvSpPr txBox="1"/>
          <p:nvPr/>
        </p:nvSpPr>
        <p:spPr>
          <a:xfrm>
            <a:off x="29166" y="1693691"/>
            <a:ext cx="1452834" cy="369332"/>
          </a:xfrm>
          <a:prstGeom prst="rect">
            <a:avLst/>
          </a:prstGeom>
          <a:noFill/>
        </p:spPr>
        <p:txBody>
          <a:bodyPr wrap="none" rtlCol="0">
            <a:spAutoFit/>
          </a:bodyPr>
          <a:lstStyle/>
          <a:p>
            <a:r>
              <a:rPr lang="en-JP" dirty="0"/>
              <a:t>Traditionally: </a:t>
            </a:r>
          </a:p>
        </p:txBody>
      </p:sp>
      <p:sp>
        <p:nvSpPr>
          <p:cNvPr id="4" name="TextBox 3">
            <a:extLst>
              <a:ext uri="{FF2B5EF4-FFF2-40B4-BE49-F238E27FC236}">
                <a16:creationId xmlns:a16="http://schemas.microsoft.com/office/drawing/2014/main" id="{9A9D10F6-140E-324E-9F88-119939CA506A}"/>
              </a:ext>
            </a:extLst>
          </p:cNvPr>
          <p:cNvSpPr txBox="1"/>
          <p:nvPr/>
        </p:nvSpPr>
        <p:spPr>
          <a:xfrm>
            <a:off x="8590029" y="390151"/>
            <a:ext cx="3502882" cy="923330"/>
          </a:xfrm>
          <a:prstGeom prst="rect">
            <a:avLst/>
          </a:prstGeom>
          <a:noFill/>
        </p:spPr>
        <p:txBody>
          <a:bodyPr wrap="none" rtlCol="0">
            <a:spAutoFit/>
          </a:bodyPr>
          <a:lstStyle/>
          <a:p>
            <a:r>
              <a:rPr lang="en-US" sz="900" dirty="0"/>
              <a:t>From </a:t>
            </a:r>
            <a:r>
              <a:rPr lang="en-CA" sz="900" dirty="0" err="1"/>
              <a:t>Pokhrel</a:t>
            </a:r>
            <a:r>
              <a:rPr lang="en-CA" sz="900" dirty="0"/>
              <a:t>, D., &amp; </a:t>
            </a:r>
            <a:r>
              <a:rPr lang="en-CA" sz="900" dirty="0" err="1"/>
              <a:t>Viraraghavan</a:t>
            </a:r>
            <a:r>
              <a:rPr lang="en-CA" sz="900" dirty="0"/>
              <a:t>, T. (2005). </a:t>
            </a:r>
          </a:p>
          <a:p>
            <a:r>
              <a:rPr lang="en-CA" sz="900" dirty="0"/>
              <a:t>Municipal solid waste management in </a:t>
            </a:r>
            <a:r>
              <a:rPr lang="en-CA" sz="900" dirty="0" err="1"/>
              <a:t>nepal</a:t>
            </a:r>
            <a:r>
              <a:rPr lang="en-CA" sz="900" dirty="0"/>
              <a:t>: Practices and challenges.</a:t>
            </a:r>
            <a:r>
              <a:rPr lang="en-CA" sz="900" i="1" dirty="0"/>
              <a:t> </a:t>
            </a:r>
          </a:p>
          <a:p>
            <a:r>
              <a:rPr lang="en-CA" sz="900" i="1" dirty="0"/>
              <a:t>Waste Management (Elmsford), 25</a:t>
            </a:r>
            <a:r>
              <a:rPr lang="en-CA" sz="900" dirty="0"/>
              <a:t>(5), 555-562. </a:t>
            </a:r>
          </a:p>
          <a:p>
            <a:r>
              <a:rPr lang="en-CA" sz="900" dirty="0">
                <a:hlinkClick r:id="rId2"/>
              </a:rPr>
              <a:t>https://doi.org/10.1016/j.wasman.2005.01.020</a:t>
            </a:r>
            <a:endParaRPr lang="en-CA" sz="900" dirty="0"/>
          </a:p>
          <a:p>
            <a:endParaRPr lang="en-US" dirty="0"/>
          </a:p>
        </p:txBody>
      </p:sp>
    </p:spTree>
    <p:extLst>
      <p:ext uri="{BB962C8B-B14F-4D97-AF65-F5344CB8AC3E}">
        <p14:creationId xmlns:p14="http://schemas.microsoft.com/office/powerpoint/2010/main" val="2104154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8C12C0-58CF-1C4F-BE60-6C660004108F}"/>
              </a:ext>
            </a:extLst>
          </p:cNvPr>
          <p:cNvSpPr txBox="1"/>
          <p:nvPr/>
        </p:nvSpPr>
        <p:spPr>
          <a:xfrm>
            <a:off x="99089" y="95284"/>
            <a:ext cx="3475695" cy="461665"/>
          </a:xfrm>
          <a:prstGeom prst="rect">
            <a:avLst/>
          </a:prstGeom>
          <a:noFill/>
        </p:spPr>
        <p:txBody>
          <a:bodyPr wrap="none" rtlCol="0">
            <a:spAutoFit/>
          </a:bodyPr>
          <a:lstStyle/>
          <a:p>
            <a:r>
              <a:rPr lang="en-JP" sz="2400" b="1" dirty="0"/>
              <a:t>Driving Factor Breakdown</a:t>
            </a:r>
          </a:p>
        </p:txBody>
      </p:sp>
      <p:sp>
        <p:nvSpPr>
          <p:cNvPr id="3" name="TextBox 2">
            <a:extLst>
              <a:ext uri="{FF2B5EF4-FFF2-40B4-BE49-F238E27FC236}">
                <a16:creationId xmlns:a16="http://schemas.microsoft.com/office/drawing/2014/main" id="{CBD1E8FE-05ED-064F-8C6E-5D8995649F3E}"/>
              </a:ext>
            </a:extLst>
          </p:cNvPr>
          <p:cNvSpPr txBox="1"/>
          <p:nvPr/>
        </p:nvSpPr>
        <p:spPr>
          <a:xfrm>
            <a:off x="758757" y="533865"/>
            <a:ext cx="10194588" cy="461665"/>
          </a:xfrm>
          <a:prstGeom prst="rect">
            <a:avLst/>
          </a:prstGeom>
          <a:noFill/>
        </p:spPr>
        <p:txBody>
          <a:bodyPr wrap="square" rtlCol="0">
            <a:spAutoFit/>
          </a:bodyPr>
          <a:lstStyle/>
          <a:p>
            <a:r>
              <a:rPr lang="en-JP" sz="2400" dirty="0">
                <a:solidFill>
                  <a:schemeClr val="bg1"/>
                </a:solidFill>
                <a:highlight>
                  <a:srgbClr val="FF0000"/>
                </a:highlight>
              </a:rPr>
              <a:t>3. Promote institutional responsibility undertake  </a:t>
            </a:r>
          </a:p>
        </p:txBody>
      </p:sp>
      <p:sp>
        <p:nvSpPr>
          <p:cNvPr id="4" name="TextBox 3">
            <a:extLst>
              <a:ext uri="{FF2B5EF4-FFF2-40B4-BE49-F238E27FC236}">
                <a16:creationId xmlns:a16="http://schemas.microsoft.com/office/drawing/2014/main" id="{83FF8C49-BC04-FD47-B85E-91D52629411A}"/>
              </a:ext>
            </a:extLst>
          </p:cNvPr>
          <p:cNvSpPr txBox="1"/>
          <p:nvPr/>
        </p:nvSpPr>
        <p:spPr>
          <a:xfrm>
            <a:off x="854842" y="1090649"/>
            <a:ext cx="5634171" cy="430887"/>
          </a:xfrm>
          <a:prstGeom prst="rect">
            <a:avLst/>
          </a:prstGeom>
          <a:solidFill>
            <a:schemeClr val="bg1">
              <a:lumMod val="85000"/>
            </a:schemeClr>
          </a:solidFill>
        </p:spPr>
        <p:txBody>
          <a:bodyPr wrap="none" rtlCol="0">
            <a:spAutoFit/>
          </a:bodyPr>
          <a:lstStyle/>
          <a:p>
            <a:r>
              <a:rPr lang="en-JP" sz="2200" b="1" dirty="0"/>
              <a:t>~History of solid waste management in Nepal~</a:t>
            </a:r>
          </a:p>
        </p:txBody>
      </p:sp>
      <p:sp>
        <p:nvSpPr>
          <p:cNvPr id="5" name="TextBox 4">
            <a:extLst>
              <a:ext uri="{FF2B5EF4-FFF2-40B4-BE49-F238E27FC236}">
                <a16:creationId xmlns:a16="http://schemas.microsoft.com/office/drawing/2014/main" id="{D0BA260B-61C7-3C40-93B6-7B2B49D9C775}"/>
              </a:ext>
            </a:extLst>
          </p:cNvPr>
          <p:cNvSpPr txBox="1"/>
          <p:nvPr/>
        </p:nvSpPr>
        <p:spPr>
          <a:xfrm>
            <a:off x="139582" y="1801432"/>
            <a:ext cx="834887" cy="369332"/>
          </a:xfrm>
          <a:prstGeom prst="rect">
            <a:avLst/>
          </a:prstGeom>
          <a:noFill/>
        </p:spPr>
        <p:txBody>
          <a:bodyPr wrap="square" rtlCol="0">
            <a:spAutoFit/>
          </a:bodyPr>
          <a:lstStyle/>
          <a:p>
            <a:r>
              <a:rPr lang="en-JP" dirty="0"/>
              <a:t>1986: </a:t>
            </a:r>
          </a:p>
        </p:txBody>
      </p:sp>
      <p:sp>
        <p:nvSpPr>
          <p:cNvPr id="8" name="TextBox 7">
            <a:extLst>
              <a:ext uri="{FF2B5EF4-FFF2-40B4-BE49-F238E27FC236}">
                <a16:creationId xmlns:a16="http://schemas.microsoft.com/office/drawing/2014/main" id="{6BA02FC2-6EC6-8747-9A16-FA75281FC5D1}"/>
              </a:ext>
            </a:extLst>
          </p:cNvPr>
          <p:cNvSpPr txBox="1"/>
          <p:nvPr/>
        </p:nvSpPr>
        <p:spPr>
          <a:xfrm>
            <a:off x="854842" y="1801432"/>
            <a:ext cx="7691144" cy="646331"/>
          </a:xfrm>
          <a:prstGeom prst="rect">
            <a:avLst/>
          </a:prstGeom>
          <a:noFill/>
        </p:spPr>
        <p:txBody>
          <a:bodyPr wrap="none" rtlCol="0">
            <a:spAutoFit/>
          </a:bodyPr>
          <a:lstStyle/>
          <a:p>
            <a:r>
              <a:rPr lang="en-JP" dirty="0"/>
              <a:t>Sanitary landfill was build in Gokarna (where most of solid wastes are disposed).</a:t>
            </a:r>
          </a:p>
          <a:p>
            <a:r>
              <a:rPr lang="en-JP" dirty="0"/>
              <a:t>Also recycling and fertilizer process plant were established at Teku.</a:t>
            </a:r>
          </a:p>
        </p:txBody>
      </p:sp>
      <p:sp>
        <p:nvSpPr>
          <p:cNvPr id="10" name="TextBox 9">
            <a:extLst>
              <a:ext uri="{FF2B5EF4-FFF2-40B4-BE49-F238E27FC236}">
                <a16:creationId xmlns:a16="http://schemas.microsoft.com/office/drawing/2014/main" id="{77E08E70-1375-C34F-B421-2C64CCC6975A}"/>
              </a:ext>
            </a:extLst>
          </p:cNvPr>
          <p:cNvSpPr txBox="1"/>
          <p:nvPr/>
        </p:nvSpPr>
        <p:spPr>
          <a:xfrm>
            <a:off x="139582" y="2696321"/>
            <a:ext cx="715260" cy="369332"/>
          </a:xfrm>
          <a:prstGeom prst="rect">
            <a:avLst/>
          </a:prstGeom>
          <a:noFill/>
        </p:spPr>
        <p:txBody>
          <a:bodyPr wrap="none" rtlCol="0">
            <a:spAutoFit/>
          </a:bodyPr>
          <a:lstStyle/>
          <a:p>
            <a:r>
              <a:rPr lang="en-JP" dirty="0"/>
              <a:t>1990:</a:t>
            </a:r>
          </a:p>
        </p:txBody>
      </p:sp>
      <p:sp>
        <p:nvSpPr>
          <p:cNvPr id="11" name="TextBox 10">
            <a:extLst>
              <a:ext uri="{FF2B5EF4-FFF2-40B4-BE49-F238E27FC236}">
                <a16:creationId xmlns:a16="http://schemas.microsoft.com/office/drawing/2014/main" id="{6FB6228D-B7B9-1546-8894-7581695060DE}"/>
              </a:ext>
            </a:extLst>
          </p:cNvPr>
          <p:cNvSpPr txBox="1"/>
          <p:nvPr/>
        </p:nvSpPr>
        <p:spPr>
          <a:xfrm>
            <a:off x="854842" y="2696321"/>
            <a:ext cx="3532121" cy="369332"/>
          </a:xfrm>
          <a:prstGeom prst="rect">
            <a:avLst/>
          </a:prstGeom>
          <a:solidFill>
            <a:schemeClr val="accent4">
              <a:lumMod val="40000"/>
              <a:lumOff val="60000"/>
            </a:schemeClr>
          </a:solidFill>
        </p:spPr>
        <p:txBody>
          <a:bodyPr wrap="none" rtlCol="0">
            <a:spAutoFit/>
          </a:bodyPr>
          <a:lstStyle/>
          <a:p>
            <a:r>
              <a:rPr lang="en-JP" b="1" dirty="0"/>
              <a:t>Restoration of democracy in Nepal </a:t>
            </a:r>
          </a:p>
        </p:txBody>
      </p:sp>
      <p:sp>
        <p:nvSpPr>
          <p:cNvPr id="13" name="TextBox 12">
            <a:extLst>
              <a:ext uri="{FF2B5EF4-FFF2-40B4-BE49-F238E27FC236}">
                <a16:creationId xmlns:a16="http://schemas.microsoft.com/office/drawing/2014/main" id="{CFDE7426-9100-9149-964E-7CF333A21E37}"/>
              </a:ext>
            </a:extLst>
          </p:cNvPr>
          <p:cNvSpPr txBox="1"/>
          <p:nvPr/>
        </p:nvSpPr>
        <p:spPr>
          <a:xfrm>
            <a:off x="1570102" y="3059668"/>
            <a:ext cx="9881808" cy="369332"/>
          </a:xfrm>
          <a:prstGeom prst="rect">
            <a:avLst/>
          </a:prstGeom>
          <a:noFill/>
        </p:spPr>
        <p:txBody>
          <a:bodyPr wrap="none" rtlCol="0">
            <a:spAutoFit/>
          </a:bodyPr>
          <a:lstStyle/>
          <a:p>
            <a:r>
              <a:rPr lang="en-JP" dirty="0"/>
              <a:t>O</a:t>
            </a:r>
            <a:r>
              <a:rPr lang="en-GB" dirty="0"/>
              <a:t>n</a:t>
            </a:r>
            <a:r>
              <a:rPr lang="en-JP" dirty="0"/>
              <a:t>e party Panchayat system collapsed, the political power were spread among various political parties </a:t>
            </a:r>
          </a:p>
        </p:txBody>
      </p:sp>
      <p:sp>
        <p:nvSpPr>
          <p:cNvPr id="16" name="Down Arrow 15">
            <a:extLst>
              <a:ext uri="{FF2B5EF4-FFF2-40B4-BE49-F238E27FC236}">
                <a16:creationId xmlns:a16="http://schemas.microsoft.com/office/drawing/2014/main" id="{0CB0A1D0-E9FF-2143-B09C-008DF74F5B29}"/>
              </a:ext>
            </a:extLst>
          </p:cNvPr>
          <p:cNvSpPr/>
          <p:nvPr/>
        </p:nvSpPr>
        <p:spPr>
          <a:xfrm>
            <a:off x="291289" y="3065064"/>
            <a:ext cx="311683" cy="12380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7" name="TextBox 16">
            <a:extLst>
              <a:ext uri="{FF2B5EF4-FFF2-40B4-BE49-F238E27FC236}">
                <a16:creationId xmlns:a16="http://schemas.microsoft.com/office/drawing/2014/main" id="{C2A2D2E6-D19B-474C-ADE8-D6DC508C6653}"/>
              </a:ext>
            </a:extLst>
          </p:cNvPr>
          <p:cNvSpPr txBox="1"/>
          <p:nvPr/>
        </p:nvSpPr>
        <p:spPr>
          <a:xfrm>
            <a:off x="139582" y="4402469"/>
            <a:ext cx="715260" cy="369332"/>
          </a:xfrm>
          <a:prstGeom prst="rect">
            <a:avLst/>
          </a:prstGeom>
          <a:noFill/>
        </p:spPr>
        <p:txBody>
          <a:bodyPr wrap="none" rtlCol="0">
            <a:spAutoFit/>
          </a:bodyPr>
          <a:lstStyle/>
          <a:p>
            <a:r>
              <a:rPr lang="en-JP" dirty="0"/>
              <a:t>1994:</a:t>
            </a:r>
          </a:p>
        </p:txBody>
      </p:sp>
      <p:sp>
        <p:nvSpPr>
          <p:cNvPr id="19" name="TextBox 18">
            <a:extLst>
              <a:ext uri="{FF2B5EF4-FFF2-40B4-BE49-F238E27FC236}">
                <a16:creationId xmlns:a16="http://schemas.microsoft.com/office/drawing/2014/main" id="{77074762-69A8-A444-82C7-3DFC49FCB722}"/>
              </a:ext>
            </a:extLst>
          </p:cNvPr>
          <p:cNvSpPr txBox="1"/>
          <p:nvPr/>
        </p:nvSpPr>
        <p:spPr>
          <a:xfrm>
            <a:off x="754679" y="3784579"/>
            <a:ext cx="4892493" cy="369332"/>
          </a:xfrm>
          <a:prstGeom prst="rect">
            <a:avLst/>
          </a:prstGeom>
          <a:noFill/>
        </p:spPr>
        <p:txBody>
          <a:bodyPr wrap="none" rtlCol="0">
            <a:spAutoFit/>
          </a:bodyPr>
          <a:lstStyle/>
          <a:p>
            <a:r>
              <a:rPr lang="en-JP" dirty="0"/>
              <a:t>Untill 1994, the landfill was operated haphazardly </a:t>
            </a:r>
          </a:p>
        </p:txBody>
      </p:sp>
      <p:sp>
        <p:nvSpPr>
          <p:cNvPr id="22" name="TextBox 21">
            <a:extLst>
              <a:ext uri="{FF2B5EF4-FFF2-40B4-BE49-F238E27FC236}">
                <a16:creationId xmlns:a16="http://schemas.microsoft.com/office/drawing/2014/main" id="{F6D5975F-D001-FA48-974D-65C0617DE8E1}"/>
              </a:ext>
            </a:extLst>
          </p:cNvPr>
          <p:cNvSpPr txBox="1"/>
          <p:nvPr/>
        </p:nvSpPr>
        <p:spPr>
          <a:xfrm>
            <a:off x="754679" y="3499437"/>
            <a:ext cx="9995365" cy="369332"/>
          </a:xfrm>
          <a:prstGeom prst="rect">
            <a:avLst/>
          </a:prstGeom>
          <a:noFill/>
        </p:spPr>
        <p:txBody>
          <a:bodyPr wrap="none" rtlCol="0">
            <a:spAutoFit/>
          </a:bodyPr>
          <a:lstStyle/>
          <a:p>
            <a:r>
              <a:rPr lang="en-JP" dirty="0"/>
              <a:t>1993: </a:t>
            </a:r>
            <a:r>
              <a:rPr lang="en-JP" u="sng" dirty="0"/>
              <a:t>GTZ witdrew the financial support</a:t>
            </a:r>
            <a:r>
              <a:rPr lang="en-JP" dirty="0"/>
              <a:t> and delegated the responsibility over to the municipal authority</a:t>
            </a:r>
          </a:p>
        </p:txBody>
      </p:sp>
      <p:sp>
        <p:nvSpPr>
          <p:cNvPr id="23" name="TextBox 22">
            <a:extLst>
              <a:ext uri="{FF2B5EF4-FFF2-40B4-BE49-F238E27FC236}">
                <a16:creationId xmlns:a16="http://schemas.microsoft.com/office/drawing/2014/main" id="{CA6154D2-E476-D74A-BF20-D21BCC98373A}"/>
              </a:ext>
            </a:extLst>
          </p:cNvPr>
          <p:cNvSpPr txBox="1"/>
          <p:nvPr/>
        </p:nvSpPr>
        <p:spPr>
          <a:xfrm>
            <a:off x="854842" y="4402469"/>
            <a:ext cx="10729540" cy="923330"/>
          </a:xfrm>
          <a:prstGeom prst="rect">
            <a:avLst/>
          </a:prstGeom>
          <a:noFill/>
        </p:spPr>
        <p:txBody>
          <a:bodyPr wrap="none" rtlCol="0">
            <a:spAutoFit/>
          </a:bodyPr>
          <a:lstStyle/>
          <a:p>
            <a:r>
              <a:rPr lang="en-JP" u="sng" dirty="0"/>
              <a:t>Central governemnt undertook the responsibility to manage solid wastes</a:t>
            </a:r>
          </a:p>
          <a:p>
            <a:r>
              <a:rPr lang="en-JP" dirty="0"/>
              <a:t>However, the management was poorly done a</a:t>
            </a:r>
            <a:r>
              <a:rPr lang="en-GB" dirty="0" err="1"/>
              <a:t>nd</a:t>
            </a:r>
            <a:r>
              <a:rPr lang="en-JP" dirty="0"/>
              <a:t> the garbage piled up in many areas of public spaces (Tundikhel)</a:t>
            </a:r>
          </a:p>
          <a:p>
            <a:r>
              <a:rPr lang="en-JP" dirty="0"/>
              <a:t>Gokarna landfill was closed due to strong public opposition (it operated untill 1998)</a:t>
            </a:r>
          </a:p>
        </p:txBody>
      </p:sp>
      <p:sp>
        <p:nvSpPr>
          <p:cNvPr id="28" name="TextBox 27">
            <a:extLst>
              <a:ext uri="{FF2B5EF4-FFF2-40B4-BE49-F238E27FC236}">
                <a16:creationId xmlns:a16="http://schemas.microsoft.com/office/drawing/2014/main" id="{C97320F5-A497-D54B-B725-BAC2E4B8DD22}"/>
              </a:ext>
            </a:extLst>
          </p:cNvPr>
          <p:cNvSpPr txBox="1"/>
          <p:nvPr/>
        </p:nvSpPr>
        <p:spPr>
          <a:xfrm>
            <a:off x="754679" y="5444185"/>
            <a:ext cx="11011506" cy="646331"/>
          </a:xfrm>
          <a:prstGeom prst="rect">
            <a:avLst/>
          </a:prstGeom>
          <a:noFill/>
        </p:spPr>
        <p:txBody>
          <a:bodyPr wrap="square" rtlCol="0">
            <a:spAutoFit/>
          </a:bodyPr>
          <a:lstStyle/>
          <a:p>
            <a:r>
              <a:rPr lang="en-JP" dirty="0"/>
              <a:t>After the landfill closure, </a:t>
            </a:r>
            <a:r>
              <a:rPr lang="en-JP" u="sng" dirty="0"/>
              <a:t>Nepali government established landfill site by the bank of the Bishnumati river without considering the environmental impacts</a:t>
            </a:r>
            <a:r>
              <a:rPr lang="en-JP" dirty="0"/>
              <a:t>  </a:t>
            </a:r>
          </a:p>
        </p:txBody>
      </p:sp>
      <p:sp>
        <p:nvSpPr>
          <p:cNvPr id="29" name="TextBox 28">
            <a:extLst>
              <a:ext uri="{FF2B5EF4-FFF2-40B4-BE49-F238E27FC236}">
                <a16:creationId xmlns:a16="http://schemas.microsoft.com/office/drawing/2014/main" id="{EDA50CE4-A47A-BF47-9A20-3D3DD8B51F6B}"/>
              </a:ext>
            </a:extLst>
          </p:cNvPr>
          <p:cNvSpPr txBox="1"/>
          <p:nvPr/>
        </p:nvSpPr>
        <p:spPr>
          <a:xfrm>
            <a:off x="99089" y="6324135"/>
            <a:ext cx="715260" cy="369332"/>
          </a:xfrm>
          <a:prstGeom prst="rect">
            <a:avLst/>
          </a:prstGeom>
          <a:noFill/>
        </p:spPr>
        <p:txBody>
          <a:bodyPr wrap="none" rtlCol="0">
            <a:spAutoFit/>
          </a:bodyPr>
          <a:lstStyle/>
          <a:p>
            <a:r>
              <a:rPr lang="en-JP" dirty="0"/>
              <a:t>2005:</a:t>
            </a:r>
          </a:p>
        </p:txBody>
      </p:sp>
      <p:sp>
        <p:nvSpPr>
          <p:cNvPr id="30" name="TextBox 29">
            <a:extLst>
              <a:ext uri="{FF2B5EF4-FFF2-40B4-BE49-F238E27FC236}">
                <a16:creationId xmlns:a16="http://schemas.microsoft.com/office/drawing/2014/main" id="{FEBDF477-FEFF-BD4C-B871-B92BD91F89E9}"/>
              </a:ext>
            </a:extLst>
          </p:cNvPr>
          <p:cNvSpPr txBox="1"/>
          <p:nvPr/>
        </p:nvSpPr>
        <p:spPr>
          <a:xfrm>
            <a:off x="814349" y="6313731"/>
            <a:ext cx="8607210" cy="369332"/>
          </a:xfrm>
          <a:prstGeom prst="rect">
            <a:avLst/>
          </a:prstGeom>
          <a:noFill/>
        </p:spPr>
        <p:txBody>
          <a:bodyPr wrap="square" rtlCol="0">
            <a:spAutoFit/>
          </a:bodyPr>
          <a:lstStyle/>
          <a:p>
            <a:r>
              <a:rPr lang="en-JP" u="sng" dirty="0"/>
              <a:t>Sisdol landfill site was constructed</a:t>
            </a:r>
            <a:r>
              <a:rPr lang="en-JP" dirty="0"/>
              <a:t>. It is planned to be used for another 35 years</a:t>
            </a:r>
          </a:p>
        </p:txBody>
      </p:sp>
      <p:sp>
        <p:nvSpPr>
          <p:cNvPr id="18" name="TextBox 17">
            <a:extLst>
              <a:ext uri="{FF2B5EF4-FFF2-40B4-BE49-F238E27FC236}">
                <a16:creationId xmlns:a16="http://schemas.microsoft.com/office/drawing/2014/main" id="{5151BD60-F71F-554E-BE4A-2C84B52ABF1B}"/>
              </a:ext>
            </a:extLst>
          </p:cNvPr>
          <p:cNvSpPr txBox="1"/>
          <p:nvPr/>
        </p:nvSpPr>
        <p:spPr>
          <a:xfrm>
            <a:off x="8590029" y="390151"/>
            <a:ext cx="3502882" cy="923330"/>
          </a:xfrm>
          <a:prstGeom prst="rect">
            <a:avLst/>
          </a:prstGeom>
          <a:noFill/>
        </p:spPr>
        <p:txBody>
          <a:bodyPr wrap="none" rtlCol="0">
            <a:spAutoFit/>
          </a:bodyPr>
          <a:lstStyle/>
          <a:p>
            <a:r>
              <a:rPr lang="en-US" sz="900" dirty="0"/>
              <a:t>From </a:t>
            </a:r>
            <a:r>
              <a:rPr lang="en-CA" sz="900" dirty="0" err="1"/>
              <a:t>Pokhrel</a:t>
            </a:r>
            <a:r>
              <a:rPr lang="en-CA" sz="900" dirty="0"/>
              <a:t>, D., &amp; </a:t>
            </a:r>
            <a:r>
              <a:rPr lang="en-CA" sz="900" dirty="0" err="1"/>
              <a:t>Viraraghavan</a:t>
            </a:r>
            <a:r>
              <a:rPr lang="en-CA" sz="900" dirty="0"/>
              <a:t>, T. (2005). </a:t>
            </a:r>
          </a:p>
          <a:p>
            <a:r>
              <a:rPr lang="en-CA" sz="900" dirty="0"/>
              <a:t>Municipal solid waste management in </a:t>
            </a:r>
            <a:r>
              <a:rPr lang="en-CA" sz="900" dirty="0" err="1"/>
              <a:t>nepal</a:t>
            </a:r>
            <a:r>
              <a:rPr lang="en-CA" sz="900" dirty="0"/>
              <a:t>: Practices and challenges.</a:t>
            </a:r>
            <a:r>
              <a:rPr lang="en-CA" sz="900" i="1" dirty="0"/>
              <a:t> </a:t>
            </a:r>
          </a:p>
          <a:p>
            <a:r>
              <a:rPr lang="en-CA" sz="900" i="1" dirty="0"/>
              <a:t>Waste Management (Elmsford), 25</a:t>
            </a:r>
            <a:r>
              <a:rPr lang="en-CA" sz="900" dirty="0"/>
              <a:t>(5), 555-562. </a:t>
            </a:r>
          </a:p>
          <a:p>
            <a:r>
              <a:rPr lang="en-CA" sz="900" dirty="0">
                <a:hlinkClick r:id="rId2"/>
              </a:rPr>
              <a:t>https://doi.org/10.1016/j.wasman.2005.01.020</a:t>
            </a:r>
            <a:endParaRPr lang="en-CA" sz="900" dirty="0"/>
          </a:p>
          <a:p>
            <a:endParaRPr lang="en-US" dirty="0"/>
          </a:p>
        </p:txBody>
      </p:sp>
    </p:spTree>
    <p:extLst>
      <p:ext uri="{BB962C8B-B14F-4D97-AF65-F5344CB8AC3E}">
        <p14:creationId xmlns:p14="http://schemas.microsoft.com/office/powerpoint/2010/main" val="502091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82816</TotalTime>
  <Words>3839</Words>
  <Application>Microsoft Macintosh PowerPoint</Application>
  <PresentationFormat>Widescreen</PresentationFormat>
  <Paragraphs>410</Paragraphs>
  <Slides>44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Comic Sans MS</vt:lpstr>
      <vt:lpstr>Times New Roman</vt:lpstr>
      <vt:lpstr>Office Theme</vt:lpstr>
      <vt:lpstr>Waste Management in Nepal</vt:lpstr>
      <vt:lpstr>PowerPoint Presentation</vt:lpstr>
      <vt:lpstr>PowerPoint Presentation</vt:lpstr>
      <vt:lpstr>Introduction to Waste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 &amp; Consequence</vt:lpstr>
      <vt:lpstr>PowerPoint Presentation</vt:lpstr>
      <vt:lpstr>PowerPoint Presentation</vt:lpstr>
      <vt:lpstr>PowerPoint Presentation</vt:lpstr>
      <vt:lpstr>Sisdole – dumping site, Nepal</vt:lpstr>
      <vt:lpstr>Landfill leachate Leachate is the liquid produced from a landfill as a result of infiltration, compaction and degradation.  This contains a numbers of organic, inorganic and toxic chemicals and should be collected and treated properly before discharged into nature.  According to the EU-Guidelines "…leachate needs to be collected and treated that it reaches the required quality for discharge…".   Defined parameters may not exceed given limits prior to discharge into the environment.   These parameters are e.g. COD, BOD, NH4-N, NO2, NO3, AOX and heavy metals. </vt:lpstr>
      <vt:lpstr> </vt:lpstr>
      <vt:lpstr>PowerPoint Presentation</vt:lpstr>
      <vt:lpstr>PowerPoint Presentation</vt:lpstr>
      <vt:lpstr>PowerPoint Presentation</vt:lpstr>
      <vt:lpstr>Leachate treatment challenges </vt:lpstr>
      <vt:lpstr>PowerPoint Presentation</vt:lpstr>
      <vt:lpstr>Black Soldier Fly (BSF) composting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Waste Management in Nepal</dc:title>
  <dc:creator>Christopher Tannock</dc:creator>
  <cp:lastModifiedBy>Christopher Tannock</cp:lastModifiedBy>
  <cp:revision>33</cp:revision>
  <dcterms:created xsi:type="dcterms:W3CDTF">2020-02-27T11:35:49Z</dcterms:created>
  <dcterms:modified xsi:type="dcterms:W3CDTF">2021-08-07T02:09:18Z</dcterms:modified>
</cp:coreProperties>
</file>